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 id="2147483664" r:id="rId2"/>
  </p:sldMasterIdLst>
  <p:notesMasterIdLst>
    <p:notesMasterId r:id="rId109"/>
  </p:notesMasterIdLst>
  <p:handoutMasterIdLst>
    <p:handoutMasterId r:id="rId110"/>
  </p:handoutMasterIdLst>
  <p:sldIdLst>
    <p:sldId id="256" r:id="rId3"/>
    <p:sldId id="257" r:id="rId4"/>
    <p:sldId id="372" r:id="rId5"/>
    <p:sldId id="258" r:id="rId6"/>
    <p:sldId id="414" r:id="rId7"/>
    <p:sldId id="264" r:id="rId8"/>
    <p:sldId id="265" r:id="rId9"/>
    <p:sldId id="272" r:id="rId10"/>
    <p:sldId id="354" r:id="rId11"/>
    <p:sldId id="362" r:id="rId12"/>
    <p:sldId id="363" r:id="rId13"/>
    <p:sldId id="355" r:id="rId14"/>
    <p:sldId id="356" r:id="rId15"/>
    <p:sldId id="271" r:id="rId16"/>
    <p:sldId id="273" r:id="rId17"/>
    <p:sldId id="275" r:id="rId18"/>
    <p:sldId id="276" r:id="rId19"/>
    <p:sldId id="277" r:id="rId20"/>
    <p:sldId id="278" r:id="rId21"/>
    <p:sldId id="279" r:id="rId22"/>
    <p:sldId id="280" r:id="rId23"/>
    <p:sldId id="281" r:id="rId24"/>
    <p:sldId id="282" r:id="rId25"/>
    <p:sldId id="283" r:id="rId26"/>
    <p:sldId id="285" r:id="rId27"/>
    <p:sldId id="288" r:id="rId28"/>
    <p:sldId id="289" r:id="rId29"/>
    <p:sldId id="290" r:id="rId30"/>
    <p:sldId id="291" r:id="rId31"/>
    <p:sldId id="294" r:id="rId32"/>
    <p:sldId id="296" r:id="rId33"/>
    <p:sldId id="297" r:id="rId34"/>
    <p:sldId id="298" r:id="rId35"/>
    <p:sldId id="300" r:id="rId36"/>
    <p:sldId id="301" r:id="rId37"/>
    <p:sldId id="302" r:id="rId38"/>
    <p:sldId id="303" r:id="rId39"/>
    <p:sldId id="304" r:id="rId40"/>
    <p:sldId id="305" r:id="rId41"/>
    <p:sldId id="306" r:id="rId42"/>
    <p:sldId id="308" r:id="rId43"/>
    <p:sldId id="309" r:id="rId44"/>
    <p:sldId id="310" r:id="rId45"/>
    <p:sldId id="311" r:id="rId46"/>
    <p:sldId id="312" r:id="rId47"/>
    <p:sldId id="314" r:id="rId48"/>
    <p:sldId id="315" r:id="rId49"/>
    <p:sldId id="317" r:id="rId50"/>
    <p:sldId id="318" r:id="rId51"/>
    <p:sldId id="320" r:id="rId52"/>
    <p:sldId id="321" r:id="rId53"/>
    <p:sldId id="322" r:id="rId54"/>
    <p:sldId id="323" r:id="rId55"/>
    <p:sldId id="324" r:id="rId56"/>
    <p:sldId id="325" r:id="rId57"/>
    <p:sldId id="326" r:id="rId58"/>
    <p:sldId id="328" r:id="rId59"/>
    <p:sldId id="329" r:id="rId60"/>
    <p:sldId id="330" r:id="rId61"/>
    <p:sldId id="333" r:id="rId62"/>
    <p:sldId id="334" r:id="rId63"/>
    <p:sldId id="336" r:id="rId64"/>
    <p:sldId id="337" r:id="rId65"/>
    <p:sldId id="338" r:id="rId66"/>
    <p:sldId id="339" r:id="rId67"/>
    <p:sldId id="340" r:id="rId68"/>
    <p:sldId id="341" r:id="rId69"/>
    <p:sldId id="375" r:id="rId70"/>
    <p:sldId id="376" r:id="rId71"/>
    <p:sldId id="377" r:id="rId72"/>
    <p:sldId id="378" r:id="rId73"/>
    <p:sldId id="379" r:id="rId74"/>
    <p:sldId id="380" r:id="rId75"/>
    <p:sldId id="381" r:id="rId76"/>
    <p:sldId id="382" r:id="rId77"/>
    <p:sldId id="383" r:id="rId78"/>
    <p:sldId id="384" r:id="rId79"/>
    <p:sldId id="385" r:id="rId80"/>
    <p:sldId id="386" r:id="rId81"/>
    <p:sldId id="388" r:id="rId82"/>
    <p:sldId id="389" r:id="rId83"/>
    <p:sldId id="390" r:id="rId84"/>
    <p:sldId id="391" r:id="rId85"/>
    <p:sldId id="392" r:id="rId86"/>
    <p:sldId id="393" r:id="rId87"/>
    <p:sldId id="394" r:id="rId88"/>
    <p:sldId id="395" r:id="rId89"/>
    <p:sldId id="396" r:id="rId90"/>
    <p:sldId id="397" r:id="rId91"/>
    <p:sldId id="398" r:id="rId92"/>
    <p:sldId id="399" r:id="rId93"/>
    <p:sldId id="400" r:id="rId94"/>
    <p:sldId id="401" r:id="rId95"/>
    <p:sldId id="402" r:id="rId96"/>
    <p:sldId id="403" r:id="rId97"/>
    <p:sldId id="404" r:id="rId98"/>
    <p:sldId id="405" r:id="rId99"/>
    <p:sldId id="406" r:id="rId100"/>
    <p:sldId id="407" r:id="rId101"/>
    <p:sldId id="408" r:id="rId102"/>
    <p:sldId id="409" r:id="rId103"/>
    <p:sldId id="410" r:id="rId104"/>
    <p:sldId id="411" r:id="rId105"/>
    <p:sldId id="415" r:id="rId106"/>
    <p:sldId id="349" r:id="rId107"/>
    <p:sldId id="350" r:id="rId108"/>
  </p:sldIdLst>
  <p:sldSz cx="9144000" cy="6858000" type="screen4x3"/>
  <p:notesSz cx="6797675" cy="9926638"/>
  <p:embeddedFontLst>
    <p:embeddedFont>
      <p:font typeface="MetaNormal" panose="020B0604020202020204"/>
      <p:regular r:id="rId111"/>
    </p:embeddedFont>
    <p:embeddedFont>
      <p:font typeface="Lucida Sans Unicode" panose="020B0602030504020204" pitchFamily="34" charset="0"/>
      <p:regular r:id="rId112"/>
    </p:embeddedFont>
    <p:embeddedFont>
      <p:font typeface="MetaBold" panose="020B0604020202020204"/>
      <p:regular r:id="rId113"/>
    </p:embeddedFont>
    <p:embeddedFont>
      <p:font typeface="Arial Narrow" panose="020B0606020202030204" pitchFamily="34" charset="0"/>
      <p:regular r:id="rId114"/>
      <p:bold r:id="rId115"/>
      <p:italic r:id="rId116"/>
      <p:boldItalic r:id="rId117"/>
    </p:embeddedFont>
    <p:embeddedFont>
      <p:font typeface="Calibri" panose="020F0502020204030204" pitchFamily="34" charset="0"/>
      <p:regular r:id="rId118"/>
      <p:bold r:id="rId119"/>
      <p:italic r:id="rId120"/>
      <p:boldItalic r:id="rId121"/>
    </p:embeddedFont>
  </p:embeddedFontLst>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B7"/>
    <a:srgbClr val="B4B6B9"/>
    <a:srgbClr val="006DB7"/>
    <a:srgbClr val="0063A6"/>
    <a:srgbClr val="95959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22" autoAdjust="0"/>
    <p:restoredTop sz="83116" autoAdjust="0"/>
  </p:normalViewPr>
  <p:slideViewPr>
    <p:cSldViewPr snapToGrid="0" snapToObjects="1" showGuides="1">
      <p:cViewPr>
        <p:scale>
          <a:sx n="117" d="100"/>
          <a:sy n="117" d="100"/>
        </p:scale>
        <p:origin x="-1770" y="150"/>
      </p:cViewPr>
      <p:guideLst>
        <p:guide orient="horz" pos="1652"/>
        <p:guide orient="horz" pos="4053"/>
        <p:guide orient="horz" pos="496"/>
        <p:guide orient="horz" pos="810"/>
        <p:guide orient="horz" pos="120"/>
        <p:guide pos="5502"/>
        <p:guide pos="2775"/>
        <p:guide pos="3032"/>
        <p:guide pos="3834"/>
        <p:guide pos="257"/>
        <p:guide pos="1920"/>
        <p:guide pos="2040"/>
        <p:guide pos="3713"/>
      </p:guideLst>
    </p:cSldViewPr>
  </p:slideViewPr>
  <p:outlineViewPr>
    <p:cViewPr>
      <p:scale>
        <a:sx n="33" d="100"/>
        <a:sy n="33" d="100"/>
      </p:scale>
      <p:origin x="0" y="636"/>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7.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2.fntdata"/><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font" Target="fonts/font3.fntdata"/><Relationship Id="rId118"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font" Target="fonts/font6.fntdata"/><Relationship Id="rId124"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font" Target="fonts/font4.fntdata"/><Relationship Id="rId119" Type="http://schemas.openxmlformats.org/officeDocument/2006/relationships/font" Target="fonts/font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notesMaster" Target="notesMasters/notesMaster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10.fntdata"/><Relationship Id="rId125"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handoutMaster" Target="handoutMasters/handoutMaster1.xml"/><Relationship Id="rId115" Type="http://schemas.openxmlformats.org/officeDocument/2006/relationships/font" Target="fonts/font5.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D80C12-D408-4241-8236-BB2BCEC12E86}" type="doc">
      <dgm:prSet loTypeId="urn:microsoft.com/office/officeart/2005/8/layout/hierarchy2" loCatId="hierarchy" qsTypeId="urn:microsoft.com/office/officeart/2005/8/quickstyle/simple3" qsCatId="simple" csTypeId="urn:microsoft.com/office/officeart/2005/8/colors/colorful1" csCatId="colorful" phldr="1"/>
      <dgm:spPr/>
      <dgm:t>
        <a:bodyPr/>
        <a:lstStyle/>
        <a:p>
          <a:endParaRPr lang="de-CH"/>
        </a:p>
      </dgm:t>
    </dgm:pt>
    <dgm:pt modelId="{64FE0BE2-89EE-449D-896B-BD4271F4824A}">
      <dgm:prSet phldrT="[Text]" custT="1"/>
      <dgm:spPr>
        <a:solidFill>
          <a:schemeClr val="bg1"/>
        </a:solidFill>
        <a:ln>
          <a:solidFill>
            <a:schemeClr val="tx1"/>
          </a:solidFill>
        </a:ln>
        <a:effectLst>
          <a:outerShdw blurRad="50800" dist="38100" dir="2700000" algn="tl" rotWithShape="0">
            <a:prstClr val="black">
              <a:alpha val="40000"/>
            </a:prstClr>
          </a:outerShdw>
        </a:effectLst>
        <a:scene3d>
          <a:camera prst="orthographicFront"/>
          <a:lightRig rig="flat" dir="t"/>
        </a:scene3d>
      </dgm:spPr>
      <dgm:t>
        <a:bodyPr anchor="t"/>
        <a:lstStyle/>
        <a:p>
          <a:r>
            <a:rPr lang="de-CH" sz="1800" baseline="0" dirty="0" smtClean="0"/>
            <a:t>Brandverhaltens-gruppe gemäss Zuordnungstabellen in BSR «Baustoffe und Bauteile»</a:t>
          </a:r>
          <a:endParaRPr lang="de-CH" sz="1800" baseline="0" dirty="0"/>
        </a:p>
      </dgm:t>
    </dgm:pt>
    <dgm:pt modelId="{CF3B0484-E5A4-4667-9E9C-7FF5E6E26369}" type="parTrans" cxnId="{156C49F9-0EF8-48BB-8B79-6CD4A0DBEFEA}">
      <dgm:prSet/>
      <dgm:spPr>
        <a:ln w="76200">
          <a:solidFill>
            <a:schemeClr val="tx1"/>
          </a:solidFill>
          <a:headEnd type="stealth" w="lg" len="lg"/>
          <a:tailEnd w="sm" len="sm"/>
        </a:ln>
      </dgm:spPr>
      <dgm:t>
        <a:bodyPr/>
        <a:lstStyle/>
        <a:p>
          <a:endParaRPr lang="de-CH" sz="1800"/>
        </a:p>
      </dgm:t>
    </dgm:pt>
    <dgm:pt modelId="{B734F501-8B04-42AC-A841-99B7F4C8C5DC}" type="sibTrans" cxnId="{156C49F9-0EF8-48BB-8B79-6CD4A0DBEFEA}">
      <dgm:prSet/>
      <dgm:spPr/>
      <dgm:t>
        <a:bodyPr/>
        <a:lstStyle/>
        <a:p>
          <a:endParaRPr lang="de-CH" sz="1800"/>
        </a:p>
      </dgm:t>
    </dgm:pt>
    <dgm:pt modelId="{070360AE-F6E6-4A08-9D51-7B2F2F5E380D}">
      <dgm:prSet phldrT="[Text]" custT="1"/>
      <dgm:spPr>
        <a:solidFill>
          <a:schemeClr val="accent5">
            <a:lumMod val="50000"/>
          </a:schemeClr>
        </a:solidFill>
      </dgm:spPr>
      <dgm:t>
        <a:bodyPr/>
        <a:lstStyle/>
        <a:p>
          <a:r>
            <a:rPr lang="de-CH" sz="1800" b="0" dirty="0" smtClean="0">
              <a:solidFill>
                <a:schemeClr val="bg1"/>
              </a:solidFill>
            </a:rPr>
            <a:t>Europäische</a:t>
          </a:r>
          <a:br>
            <a:rPr lang="de-CH" sz="1800" b="0" dirty="0" smtClean="0">
              <a:solidFill>
                <a:schemeClr val="bg1"/>
              </a:solidFill>
            </a:rPr>
          </a:br>
          <a:r>
            <a:rPr lang="de-CH" sz="1800" b="0" dirty="0" smtClean="0">
              <a:solidFill>
                <a:schemeClr val="bg1"/>
              </a:solidFill>
            </a:rPr>
            <a:t>Klassifizierung</a:t>
          </a:r>
        </a:p>
        <a:p>
          <a:r>
            <a:rPr lang="de-CH" sz="1800" b="0" dirty="0" smtClean="0">
              <a:solidFill>
                <a:schemeClr val="bg1"/>
              </a:solidFill>
            </a:rPr>
            <a:t>(z.B. D-s2,d0)</a:t>
          </a:r>
          <a:endParaRPr lang="de-CH" sz="1800" b="0" dirty="0">
            <a:solidFill>
              <a:schemeClr val="bg1"/>
            </a:solidFill>
          </a:endParaRPr>
        </a:p>
      </dgm:t>
    </dgm:pt>
    <dgm:pt modelId="{ABB6B924-8054-4956-90C3-A942162356BA}" type="parTrans" cxnId="{E873A269-0E34-49B4-B90E-057E5E406AE1}">
      <dgm:prSet custT="1"/>
      <dgm:spPr>
        <a:ln w="76200">
          <a:solidFill>
            <a:schemeClr val="accent5">
              <a:lumMod val="50000"/>
            </a:schemeClr>
          </a:solidFill>
          <a:headEnd type="stealth" w="lg" len="lg"/>
          <a:tailEnd w="sm" len="sm"/>
        </a:ln>
      </dgm:spPr>
      <dgm:t>
        <a:bodyPr/>
        <a:lstStyle/>
        <a:p>
          <a:endParaRPr lang="de-CH" sz="1800"/>
        </a:p>
      </dgm:t>
    </dgm:pt>
    <dgm:pt modelId="{5CFA5A40-9A85-415F-9E62-7F2F1C5E6975}" type="sibTrans" cxnId="{E873A269-0E34-49B4-B90E-057E5E406AE1}">
      <dgm:prSet/>
      <dgm:spPr/>
      <dgm:t>
        <a:bodyPr/>
        <a:lstStyle/>
        <a:p>
          <a:endParaRPr lang="de-CH" sz="1800"/>
        </a:p>
      </dgm:t>
    </dgm:pt>
    <dgm:pt modelId="{F9099195-5347-4F81-9B5A-DA8A528D7ECE}">
      <dgm:prSet phldrT="[Text]" custT="1"/>
      <dgm:spPr>
        <a:solidFill>
          <a:schemeClr val="accent5">
            <a:lumMod val="50000"/>
          </a:schemeClr>
        </a:solidFill>
      </dgm:spPr>
      <dgm:t>
        <a:bodyPr/>
        <a:lstStyle/>
        <a:p>
          <a:r>
            <a:rPr lang="de-CH" sz="1800" b="0" dirty="0" smtClean="0">
              <a:solidFill>
                <a:schemeClr val="bg1"/>
              </a:solidFill>
            </a:rPr>
            <a:t>EN</a:t>
          </a:r>
          <a:br>
            <a:rPr lang="de-CH" sz="1800" b="0" dirty="0" smtClean="0">
              <a:solidFill>
                <a:schemeClr val="bg1"/>
              </a:solidFill>
            </a:rPr>
          </a:br>
          <a:r>
            <a:rPr lang="de-CH" sz="1800" b="0" dirty="0" smtClean="0">
              <a:solidFill>
                <a:schemeClr val="bg1"/>
              </a:solidFill>
            </a:rPr>
            <a:t>Prüfung</a:t>
          </a:r>
          <a:endParaRPr lang="de-CH" sz="1800" b="0" dirty="0">
            <a:solidFill>
              <a:schemeClr val="bg1"/>
            </a:solidFill>
          </a:endParaRPr>
        </a:p>
      </dgm:t>
    </dgm:pt>
    <dgm:pt modelId="{600271E6-2EC3-43EC-9D20-F4D953ECC289}" type="parTrans" cxnId="{06E9D2EC-2B32-488C-9A4F-52EACABE056B}">
      <dgm:prSet custT="1"/>
      <dgm:spPr>
        <a:ln w="76200">
          <a:solidFill>
            <a:schemeClr val="accent5">
              <a:lumMod val="50000"/>
            </a:schemeClr>
          </a:solidFill>
          <a:headEnd type="stealth" w="lg" len="lg"/>
          <a:tailEnd w="sm" len="sm"/>
        </a:ln>
      </dgm:spPr>
      <dgm:t>
        <a:bodyPr/>
        <a:lstStyle/>
        <a:p>
          <a:endParaRPr lang="de-CH" sz="1800"/>
        </a:p>
      </dgm:t>
    </dgm:pt>
    <dgm:pt modelId="{319C971E-A3C5-4B03-8264-D61AFB2DFAA9}" type="sibTrans" cxnId="{06E9D2EC-2B32-488C-9A4F-52EACABE056B}">
      <dgm:prSet/>
      <dgm:spPr/>
      <dgm:t>
        <a:bodyPr/>
        <a:lstStyle/>
        <a:p>
          <a:endParaRPr lang="de-CH" sz="1800"/>
        </a:p>
      </dgm:t>
    </dgm:pt>
    <dgm:pt modelId="{BA18F808-4F91-4F43-BB08-E67B31C63857}">
      <dgm:prSet phldrT="[Text]" custT="1"/>
      <dgm:spPr>
        <a:solidFill>
          <a:schemeClr val="accent5">
            <a:lumMod val="50000"/>
          </a:schemeClr>
        </a:solidFill>
      </dgm:spPr>
      <dgm:t>
        <a:bodyPr/>
        <a:lstStyle/>
        <a:p>
          <a:r>
            <a:rPr lang="de-CH" sz="1800" b="0" baseline="0" dirty="0" smtClean="0">
              <a:solidFill>
                <a:schemeClr val="bg1"/>
              </a:solidFill>
            </a:rPr>
            <a:t>CWFT Beschlüsse</a:t>
          </a:r>
          <a:endParaRPr lang="de-CH" sz="1800" b="0" baseline="0" dirty="0">
            <a:solidFill>
              <a:schemeClr val="bg1"/>
            </a:solidFill>
          </a:endParaRPr>
        </a:p>
      </dgm:t>
    </dgm:pt>
    <dgm:pt modelId="{96A6A938-9CEA-4E1E-9871-E3CE0B9CDE8C}" type="parTrans" cxnId="{E5593CF1-1524-4AF9-AAF8-2FCCF82BB785}">
      <dgm:prSet custT="1"/>
      <dgm:spPr>
        <a:ln w="76200">
          <a:solidFill>
            <a:schemeClr val="accent5">
              <a:lumMod val="50000"/>
            </a:schemeClr>
          </a:solidFill>
          <a:headEnd type="stealth" w="lg" len="lg"/>
          <a:tailEnd w="sm" len="sm"/>
        </a:ln>
      </dgm:spPr>
      <dgm:t>
        <a:bodyPr/>
        <a:lstStyle/>
        <a:p>
          <a:endParaRPr lang="de-CH" sz="1800"/>
        </a:p>
      </dgm:t>
    </dgm:pt>
    <dgm:pt modelId="{5A1E130D-4BFF-47E6-9180-3A67C78C13FA}" type="sibTrans" cxnId="{E5593CF1-1524-4AF9-AAF8-2FCCF82BB785}">
      <dgm:prSet/>
      <dgm:spPr/>
      <dgm:t>
        <a:bodyPr/>
        <a:lstStyle/>
        <a:p>
          <a:endParaRPr lang="de-CH" sz="1800"/>
        </a:p>
      </dgm:t>
    </dgm:pt>
    <dgm:pt modelId="{4FF64302-12DB-4204-B4BE-D8AB43F2A543}">
      <dgm:prSet phldrT="[Text]" custT="1"/>
      <dgm:spPr>
        <a:solidFill>
          <a:schemeClr val="bg2">
            <a:lumMod val="25000"/>
          </a:schemeClr>
        </a:solidFill>
      </dgm:spPr>
      <dgm:t>
        <a:bodyPr/>
        <a:lstStyle/>
        <a:p>
          <a:r>
            <a:rPr lang="de-CH" sz="1800" b="0" dirty="0" smtClean="0">
              <a:solidFill>
                <a:schemeClr val="bg1"/>
              </a:solidFill>
            </a:rPr>
            <a:t>Nationale Klassifizierung</a:t>
          </a:r>
        </a:p>
        <a:p>
          <a:r>
            <a:rPr lang="de-CH" sz="1800" b="0" dirty="0" smtClean="0">
              <a:solidFill>
                <a:schemeClr val="bg1"/>
              </a:solidFill>
            </a:rPr>
            <a:t>(z.B. BKZ 4.2)</a:t>
          </a:r>
          <a:endParaRPr lang="de-CH" sz="1800" b="0" dirty="0">
            <a:solidFill>
              <a:schemeClr val="bg1"/>
            </a:solidFill>
          </a:endParaRPr>
        </a:p>
      </dgm:t>
    </dgm:pt>
    <dgm:pt modelId="{16C6C557-CFEF-4176-89CA-B698B19E2A33}" type="parTrans" cxnId="{C811DA3F-3DF4-41BE-BB2A-6980EEC5C9A9}">
      <dgm:prSet custT="1"/>
      <dgm:spPr>
        <a:ln w="76200">
          <a:solidFill>
            <a:schemeClr val="bg2">
              <a:lumMod val="25000"/>
            </a:schemeClr>
          </a:solidFill>
          <a:headEnd type="stealth" w="lg" len="lg"/>
          <a:tailEnd w="sm" len="sm"/>
        </a:ln>
      </dgm:spPr>
      <dgm:t>
        <a:bodyPr/>
        <a:lstStyle/>
        <a:p>
          <a:endParaRPr lang="de-CH" sz="1800"/>
        </a:p>
      </dgm:t>
    </dgm:pt>
    <dgm:pt modelId="{157E539D-52CB-4675-86DD-4DD7AFA8B90D}" type="sibTrans" cxnId="{C811DA3F-3DF4-41BE-BB2A-6980EEC5C9A9}">
      <dgm:prSet/>
      <dgm:spPr/>
      <dgm:t>
        <a:bodyPr/>
        <a:lstStyle/>
        <a:p>
          <a:endParaRPr lang="de-CH" sz="1800"/>
        </a:p>
      </dgm:t>
    </dgm:pt>
    <dgm:pt modelId="{FD5E7D03-A206-470A-A866-2001002758B0}">
      <dgm:prSet phldrT="[Text]" custT="1"/>
      <dgm:spPr>
        <a:solidFill>
          <a:schemeClr val="bg2">
            <a:lumMod val="25000"/>
          </a:schemeClr>
        </a:solidFill>
      </dgm:spPr>
      <dgm:t>
        <a:bodyPr/>
        <a:lstStyle/>
        <a:p>
          <a:r>
            <a:rPr lang="de-CH" sz="1800" b="0" dirty="0" smtClean="0">
              <a:solidFill>
                <a:schemeClr val="bg1"/>
              </a:solidFill>
            </a:rPr>
            <a:t>VKF</a:t>
          </a:r>
        </a:p>
        <a:p>
          <a:r>
            <a:rPr lang="de-CH" sz="1800" b="0" dirty="0" smtClean="0">
              <a:solidFill>
                <a:schemeClr val="bg1"/>
              </a:solidFill>
            </a:rPr>
            <a:t>Prüfung</a:t>
          </a:r>
          <a:endParaRPr lang="de-CH" sz="1800" b="0" dirty="0">
            <a:solidFill>
              <a:schemeClr val="bg1"/>
            </a:solidFill>
          </a:endParaRPr>
        </a:p>
      </dgm:t>
    </dgm:pt>
    <dgm:pt modelId="{28D376EE-C75C-459C-90A3-C8A451471796}" type="parTrans" cxnId="{FA09072D-FD2F-49A1-A7D4-2BD3A8AFB82F}">
      <dgm:prSet custT="1"/>
      <dgm:spPr>
        <a:ln w="76200">
          <a:solidFill>
            <a:schemeClr val="bg2">
              <a:lumMod val="25000"/>
            </a:schemeClr>
          </a:solidFill>
          <a:headEnd type="stealth" w="lg" len="lg"/>
          <a:tailEnd w="sm" len="sm"/>
        </a:ln>
      </dgm:spPr>
      <dgm:t>
        <a:bodyPr/>
        <a:lstStyle/>
        <a:p>
          <a:endParaRPr lang="de-CH" sz="1800"/>
        </a:p>
      </dgm:t>
    </dgm:pt>
    <dgm:pt modelId="{DFEF3ABD-5C1D-4151-9D39-B366A9D29902}" type="sibTrans" cxnId="{FA09072D-FD2F-49A1-A7D4-2BD3A8AFB82F}">
      <dgm:prSet/>
      <dgm:spPr/>
      <dgm:t>
        <a:bodyPr/>
        <a:lstStyle/>
        <a:p>
          <a:endParaRPr lang="de-CH" sz="1800"/>
        </a:p>
      </dgm:t>
    </dgm:pt>
    <dgm:pt modelId="{AE2D1522-477E-4EB4-93C6-BE257F800072}">
      <dgm:prSet phldrT="[Text]" custT="1"/>
      <dgm:spPr>
        <a:solidFill>
          <a:schemeClr val="bg1"/>
        </a:solidFill>
        <a:ln>
          <a:solidFill>
            <a:schemeClr val="tx1"/>
          </a:solidFill>
        </a:ln>
        <a:effectLst>
          <a:outerShdw blurRad="50800" dist="38100" dir="2700000" algn="tl" rotWithShape="0">
            <a:prstClr val="black">
              <a:alpha val="40000"/>
            </a:prstClr>
          </a:outerShdw>
        </a:effectLst>
      </dgm:spPr>
      <dgm:t>
        <a:bodyPr anchor="t"/>
        <a:lstStyle/>
        <a:p>
          <a:r>
            <a:rPr lang="de-CH" sz="1800" dirty="0" smtClean="0"/>
            <a:t>Direkte Zuordnung  Brandverhaltens-gruppe durch VKF Kommissionen</a:t>
          </a:r>
          <a:endParaRPr lang="de-CH" sz="1800" dirty="0"/>
        </a:p>
      </dgm:t>
    </dgm:pt>
    <dgm:pt modelId="{A8C4BC45-25D0-4005-B425-4077EADE8445}" type="parTrans" cxnId="{08145352-473E-46E4-9C5E-3B12C83AC5E8}">
      <dgm:prSet/>
      <dgm:spPr>
        <a:ln w="76200">
          <a:solidFill>
            <a:schemeClr val="tx1"/>
          </a:solidFill>
          <a:headEnd type="stealth" w="lg" len="lg"/>
          <a:tailEnd w="sm" len="sm"/>
        </a:ln>
      </dgm:spPr>
      <dgm:t>
        <a:bodyPr/>
        <a:lstStyle/>
        <a:p>
          <a:endParaRPr lang="de-CH" sz="1800"/>
        </a:p>
      </dgm:t>
    </dgm:pt>
    <dgm:pt modelId="{87866665-1751-4A82-9EF6-59F48CFCA3C7}" type="sibTrans" cxnId="{08145352-473E-46E4-9C5E-3B12C83AC5E8}">
      <dgm:prSet/>
      <dgm:spPr/>
      <dgm:t>
        <a:bodyPr/>
        <a:lstStyle/>
        <a:p>
          <a:endParaRPr lang="de-CH" sz="1800"/>
        </a:p>
      </dgm:t>
    </dgm:pt>
    <dgm:pt modelId="{9E6A67FC-95D5-4537-BDAF-6883DB05C8D4}">
      <dgm:prSet custT="1"/>
      <dgm:spPr>
        <a:solidFill>
          <a:schemeClr val="accent4">
            <a:lumMod val="75000"/>
          </a:schemeClr>
        </a:solidFill>
      </dgm:spPr>
      <dgm:t>
        <a:bodyPr/>
        <a:lstStyle/>
        <a:p>
          <a:r>
            <a:rPr lang="de-CH" sz="1800" b="0" dirty="0" smtClean="0">
              <a:solidFill>
                <a:schemeClr val="bg1"/>
              </a:solidFill>
            </a:rPr>
            <a:t>Liste «Allgemein</a:t>
          </a:r>
          <a:br>
            <a:rPr lang="de-CH" sz="1800" b="0" dirty="0" smtClean="0">
              <a:solidFill>
                <a:schemeClr val="bg1"/>
              </a:solidFill>
            </a:rPr>
          </a:br>
          <a:r>
            <a:rPr lang="de-CH" sz="1800" b="0" dirty="0" smtClean="0">
              <a:solidFill>
                <a:schemeClr val="bg1"/>
              </a:solidFill>
            </a:rPr>
            <a:t>anerkannte Bauprodukte»</a:t>
          </a:r>
          <a:endParaRPr lang="de-CH" sz="1800" b="0" dirty="0">
            <a:solidFill>
              <a:schemeClr val="bg1"/>
            </a:solidFill>
          </a:endParaRPr>
        </a:p>
      </dgm:t>
    </dgm:pt>
    <dgm:pt modelId="{D432DB89-651A-402D-921F-B14B1EBA140A}" type="parTrans" cxnId="{F3E0868B-106F-4B91-B8F6-E0DDA2482AB4}">
      <dgm:prSet custT="1"/>
      <dgm:spPr>
        <a:ln w="76200">
          <a:solidFill>
            <a:schemeClr val="accent4">
              <a:lumMod val="75000"/>
            </a:schemeClr>
          </a:solidFill>
          <a:headEnd type="stealth" w="lg" len="lg"/>
          <a:tailEnd w="sm" len="sm"/>
        </a:ln>
      </dgm:spPr>
      <dgm:t>
        <a:bodyPr/>
        <a:lstStyle/>
        <a:p>
          <a:endParaRPr lang="de-CH" sz="1800"/>
        </a:p>
      </dgm:t>
    </dgm:pt>
    <dgm:pt modelId="{42D685BE-1F1E-4D99-843B-43F63E9BD933}" type="sibTrans" cxnId="{F3E0868B-106F-4B91-B8F6-E0DDA2482AB4}">
      <dgm:prSet/>
      <dgm:spPr/>
      <dgm:t>
        <a:bodyPr/>
        <a:lstStyle/>
        <a:p>
          <a:endParaRPr lang="de-CH" sz="1800"/>
        </a:p>
      </dgm:t>
    </dgm:pt>
    <dgm:pt modelId="{55F1845D-446C-4C7E-A8D5-8D6CB30B8A29}">
      <dgm:prSet>
        <dgm:style>
          <a:lnRef idx="2">
            <a:schemeClr val="dk1"/>
          </a:lnRef>
          <a:fillRef idx="1">
            <a:schemeClr val="lt1"/>
          </a:fillRef>
          <a:effectRef idx="0">
            <a:schemeClr val="dk1"/>
          </a:effectRef>
          <a:fontRef idx="minor">
            <a:schemeClr val="dk1"/>
          </a:fontRef>
        </dgm:style>
      </dgm:prSet>
      <dgm:spPr/>
      <dgm:t>
        <a:bodyPr/>
        <a:lstStyle/>
        <a:p>
          <a:endParaRPr lang="de-CH" dirty="0"/>
        </a:p>
      </dgm:t>
    </dgm:pt>
    <dgm:pt modelId="{81829E2A-ECFF-4E9A-84EA-26A3B22E239F}" type="parTrans" cxnId="{1C572CB4-1F8F-48B4-87F4-60B319827A90}">
      <dgm:prSet/>
      <dgm:spPr/>
      <dgm:t>
        <a:bodyPr/>
        <a:lstStyle/>
        <a:p>
          <a:endParaRPr lang="de-CH"/>
        </a:p>
      </dgm:t>
    </dgm:pt>
    <dgm:pt modelId="{69BA4D9B-2BF0-4B05-9584-DE228DB7CE7F}" type="sibTrans" cxnId="{1C572CB4-1F8F-48B4-87F4-60B319827A90}">
      <dgm:prSet/>
      <dgm:spPr/>
      <dgm:t>
        <a:bodyPr/>
        <a:lstStyle/>
        <a:p>
          <a:endParaRPr lang="de-CH"/>
        </a:p>
      </dgm:t>
    </dgm:pt>
    <dgm:pt modelId="{290782D1-5A05-43B7-968F-E30DBF4D6F6D}">
      <dgm:prSet custT="1"/>
      <dgm:spPr>
        <a:solidFill>
          <a:schemeClr val="bg1"/>
        </a:solidFill>
        <a:ln>
          <a:solidFill>
            <a:schemeClr val="tx1"/>
          </a:solidFill>
        </a:ln>
      </dgm:spPr>
      <dgm:t>
        <a:bodyPr/>
        <a:lstStyle/>
        <a:p>
          <a:r>
            <a:rPr lang="de-CH" sz="1800" dirty="0" smtClean="0"/>
            <a:t>VKF anerkannte Konstruktion</a:t>
          </a:r>
          <a:endParaRPr lang="de-CH" sz="1800" dirty="0"/>
        </a:p>
      </dgm:t>
    </dgm:pt>
    <dgm:pt modelId="{047516D2-08FC-43E6-B7F8-4771A85933AA}" type="parTrans" cxnId="{63ADC85B-34DD-49BD-B534-75D363D8A9F0}">
      <dgm:prSet/>
      <dgm:spPr>
        <a:ln w="76200">
          <a:solidFill>
            <a:schemeClr val="tx1"/>
          </a:solidFill>
          <a:headEnd type="stealth" w="lg" len="lg"/>
        </a:ln>
      </dgm:spPr>
      <dgm:t>
        <a:bodyPr/>
        <a:lstStyle/>
        <a:p>
          <a:endParaRPr lang="de-CH"/>
        </a:p>
      </dgm:t>
    </dgm:pt>
    <dgm:pt modelId="{198CF706-8453-4FB6-A977-1DC6A915C274}" type="sibTrans" cxnId="{63ADC85B-34DD-49BD-B534-75D363D8A9F0}">
      <dgm:prSet/>
      <dgm:spPr/>
      <dgm:t>
        <a:bodyPr/>
        <a:lstStyle/>
        <a:p>
          <a:endParaRPr lang="de-CH"/>
        </a:p>
      </dgm:t>
    </dgm:pt>
    <dgm:pt modelId="{8FDFCC00-EF75-447A-BE96-3FFB0C0C9EA2}">
      <dgm:prSet custT="1"/>
      <dgm:spPr>
        <a:solidFill>
          <a:schemeClr val="accent4">
            <a:lumMod val="75000"/>
          </a:schemeClr>
        </a:solidFill>
      </dgm:spPr>
      <dgm:t>
        <a:bodyPr/>
        <a:lstStyle/>
        <a:p>
          <a:r>
            <a:rPr lang="de-CH" sz="1800" b="0" dirty="0" smtClean="0">
              <a:solidFill>
                <a:schemeClr val="bg1"/>
              </a:solidFill>
            </a:rPr>
            <a:t>Systemnachweis zur Einhaltung der Schutzziele</a:t>
          </a:r>
          <a:endParaRPr lang="de-CH" sz="1800" b="0" dirty="0">
            <a:solidFill>
              <a:schemeClr val="bg1"/>
            </a:solidFill>
          </a:endParaRPr>
        </a:p>
      </dgm:t>
    </dgm:pt>
    <dgm:pt modelId="{00F93F40-CDDB-4D06-B622-A196D6364D25}" type="parTrans" cxnId="{9A6BE81E-C98D-4864-9161-835E85955951}">
      <dgm:prSet/>
      <dgm:spPr>
        <a:ln w="76200">
          <a:solidFill>
            <a:schemeClr val="accent4">
              <a:lumMod val="75000"/>
            </a:schemeClr>
          </a:solidFill>
          <a:headEnd type="stealth" w="lg" len="lg"/>
        </a:ln>
      </dgm:spPr>
      <dgm:t>
        <a:bodyPr/>
        <a:lstStyle/>
        <a:p>
          <a:endParaRPr lang="de-CH"/>
        </a:p>
      </dgm:t>
    </dgm:pt>
    <dgm:pt modelId="{55B3C30E-9E54-4435-915B-9F023F9748C5}" type="sibTrans" cxnId="{9A6BE81E-C98D-4864-9161-835E85955951}">
      <dgm:prSet/>
      <dgm:spPr/>
      <dgm:t>
        <a:bodyPr/>
        <a:lstStyle/>
        <a:p>
          <a:endParaRPr lang="de-CH"/>
        </a:p>
      </dgm:t>
    </dgm:pt>
    <dgm:pt modelId="{389FEEDB-0DA1-4D46-94DF-8D354971D4D5}">
      <dgm:prSet custT="1"/>
      <dgm:spPr>
        <a:solidFill>
          <a:schemeClr val="accent4">
            <a:lumMod val="75000"/>
          </a:schemeClr>
        </a:solidFill>
      </dgm:spPr>
      <dgm:t>
        <a:bodyPr/>
        <a:lstStyle/>
        <a:p>
          <a:r>
            <a:rPr lang="de-CH" sz="1800" b="0" dirty="0" smtClean="0">
              <a:solidFill>
                <a:schemeClr val="bg1"/>
              </a:solidFill>
            </a:rPr>
            <a:t>Stand der Technik Papier</a:t>
          </a:r>
          <a:endParaRPr lang="de-CH" sz="1800" b="0" dirty="0">
            <a:solidFill>
              <a:schemeClr val="bg1"/>
            </a:solidFill>
          </a:endParaRPr>
        </a:p>
      </dgm:t>
    </dgm:pt>
    <dgm:pt modelId="{F638D480-7D9E-489E-8B1E-68CDFDE68FDC}" type="parTrans" cxnId="{090BE2DF-5F49-4A7A-9D8E-A148E8C7B5A3}">
      <dgm:prSet/>
      <dgm:spPr>
        <a:ln w="76200">
          <a:solidFill>
            <a:schemeClr val="accent4">
              <a:lumMod val="75000"/>
            </a:schemeClr>
          </a:solidFill>
          <a:headEnd type="stealth" w="lg" len="lg"/>
        </a:ln>
      </dgm:spPr>
      <dgm:t>
        <a:bodyPr/>
        <a:lstStyle/>
        <a:p>
          <a:endParaRPr lang="de-CH"/>
        </a:p>
      </dgm:t>
    </dgm:pt>
    <dgm:pt modelId="{0393EB97-FB3E-40DC-9038-ABFA85456210}" type="sibTrans" cxnId="{090BE2DF-5F49-4A7A-9D8E-A148E8C7B5A3}">
      <dgm:prSet/>
      <dgm:spPr/>
      <dgm:t>
        <a:bodyPr/>
        <a:lstStyle/>
        <a:p>
          <a:endParaRPr lang="de-CH"/>
        </a:p>
      </dgm:t>
    </dgm:pt>
    <dgm:pt modelId="{C3A8ABAC-9F16-47B3-B9BD-75AC21245DFB}">
      <dgm:prSet custT="1"/>
      <dgm:spPr>
        <a:solidFill>
          <a:schemeClr val="lt1"/>
        </a:solidFill>
        <a:ln w="25400">
          <a:solidFill>
            <a:schemeClr val="dk1"/>
          </a:solidFill>
        </a:ln>
      </dgm:spPr>
      <dgm:t>
        <a:bodyPr/>
        <a:lstStyle/>
        <a:p>
          <a:r>
            <a:rPr lang="de-CH" sz="1800" dirty="0" smtClean="0"/>
            <a:t>Definition des Anwendungs-bereichs</a:t>
          </a:r>
          <a:endParaRPr lang="de-CH" sz="1800" dirty="0"/>
        </a:p>
      </dgm:t>
    </dgm:pt>
    <dgm:pt modelId="{6934BA06-7BC0-4613-BE8D-10E911F98DBD}" type="parTrans" cxnId="{06529551-1389-4EBC-81C5-CABBC760AC1D}">
      <dgm:prSet/>
      <dgm:spPr/>
      <dgm:t>
        <a:bodyPr/>
        <a:lstStyle/>
        <a:p>
          <a:endParaRPr lang="de-CH"/>
        </a:p>
      </dgm:t>
    </dgm:pt>
    <dgm:pt modelId="{BB33E4D8-4383-4DCD-A9BD-6A4AF74F5227}" type="sibTrans" cxnId="{06529551-1389-4EBC-81C5-CABBC760AC1D}">
      <dgm:prSet/>
      <dgm:spPr/>
      <dgm:t>
        <a:bodyPr/>
        <a:lstStyle/>
        <a:p>
          <a:endParaRPr lang="de-CH"/>
        </a:p>
      </dgm:t>
    </dgm:pt>
    <dgm:pt modelId="{365A7EB6-AA21-447A-B773-69BA481185B4}" type="pres">
      <dgm:prSet presAssocID="{04D80C12-D408-4241-8236-BB2BCEC12E86}" presName="diagram" presStyleCnt="0">
        <dgm:presLayoutVars>
          <dgm:chPref val="1"/>
          <dgm:dir val="rev"/>
          <dgm:animOne val="branch"/>
          <dgm:animLvl val="lvl"/>
          <dgm:resizeHandles val="exact"/>
        </dgm:presLayoutVars>
      </dgm:prSet>
      <dgm:spPr/>
      <dgm:t>
        <a:bodyPr/>
        <a:lstStyle/>
        <a:p>
          <a:endParaRPr lang="de-CH"/>
        </a:p>
      </dgm:t>
    </dgm:pt>
    <dgm:pt modelId="{D982CA40-79C6-44B8-B120-F1A651159B57}" type="pres">
      <dgm:prSet presAssocID="{55F1845D-446C-4C7E-A8D5-8D6CB30B8A29}" presName="root1" presStyleCnt="0"/>
      <dgm:spPr/>
    </dgm:pt>
    <dgm:pt modelId="{9F25AAD8-9E38-4463-85A8-8C644A9B8F2B}" type="pres">
      <dgm:prSet presAssocID="{55F1845D-446C-4C7E-A8D5-8D6CB30B8A29}" presName="LevelOneTextNode" presStyleLbl="node0" presStyleIdx="0" presStyleCnt="2" custScaleX="110069" custScaleY="199277" custLinFactNeighborX="-4499" custLinFactNeighborY="17472">
        <dgm:presLayoutVars>
          <dgm:chPref val="3"/>
        </dgm:presLayoutVars>
      </dgm:prSet>
      <dgm:spPr/>
      <dgm:t>
        <a:bodyPr/>
        <a:lstStyle/>
        <a:p>
          <a:endParaRPr lang="de-CH"/>
        </a:p>
      </dgm:t>
    </dgm:pt>
    <dgm:pt modelId="{C29579CB-13DF-451D-9E6F-0F503F3B3DD1}" type="pres">
      <dgm:prSet presAssocID="{55F1845D-446C-4C7E-A8D5-8D6CB30B8A29}" presName="level2hierChild" presStyleCnt="0"/>
      <dgm:spPr/>
    </dgm:pt>
    <dgm:pt modelId="{D5211BCD-8035-41C1-8C09-F2E7F6EE8BE4}" type="pres">
      <dgm:prSet presAssocID="{CF3B0484-E5A4-4667-9E9C-7FF5E6E26369}" presName="conn2-1" presStyleLbl="parChTrans1D2" presStyleIdx="0" presStyleCnt="3"/>
      <dgm:spPr/>
      <dgm:t>
        <a:bodyPr/>
        <a:lstStyle/>
        <a:p>
          <a:endParaRPr lang="de-CH"/>
        </a:p>
      </dgm:t>
    </dgm:pt>
    <dgm:pt modelId="{1CEA1E5C-AEC1-4E8C-8600-B2550832229B}" type="pres">
      <dgm:prSet presAssocID="{CF3B0484-E5A4-4667-9E9C-7FF5E6E26369}" presName="connTx" presStyleLbl="parChTrans1D2" presStyleIdx="0" presStyleCnt="3"/>
      <dgm:spPr/>
      <dgm:t>
        <a:bodyPr/>
        <a:lstStyle/>
        <a:p>
          <a:endParaRPr lang="de-CH"/>
        </a:p>
      </dgm:t>
    </dgm:pt>
    <dgm:pt modelId="{33A489E8-F818-45FE-AC0D-420027869A78}" type="pres">
      <dgm:prSet presAssocID="{64FE0BE2-89EE-449D-896B-BD4271F4824A}" presName="root2" presStyleCnt="0"/>
      <dgm:spPr/>
    </dgm:pt>
    <dgm:pt modelId="{A3F5DFB1-67CA-4583-932D-1876A1DE99A5}" type="pres">
      <dgm:prSet presAssocID="{64FE0BE2-89EE-449D-896B-BD4271F4824A}" presName="LevelTwoTextNode" presStyleLbl="node2" presStyleIdx="0" presStyleCnt="3" custScaleX="132939" custScaleY="152460">
        <dgm:presLayoutVars>
          <dgm:chPref val="3"/>
        </dgm:presLayoutVars>
      </dgm:prSet>
      <dgm:spPr/>
      <dgm:t>
        <a:bodyPr/>
        <a:lstStyle/>
        <a:p>
          <a:endParaRPr lang="de-CH"/>
        </a:p>
      </dgm:t>
    </dgm:pt>
    <dgm:pt modelId="{5600F414-8084-43DC-9FF6-5B5B6CC52273}" type="pres">
      <dgm:prSet presAssocID="{64FE0BE2-89EE-449D-896B-BD4271F4824A}" presName="level3hierChild" presStyleCnt="0"/>
      <dgm:spPr/>
    </dgm:pt>
    <dgm:pt modelId="{290A9C55-D93C-436C-A038-E8777A006E54}" type="pres">
      <dgm:prSet presAssocID="{ABB6B924-8054-4956-90C3-A942162356BA}" presName="conn2-1" presStyleLbl="parChTrans1D3" presStyleIdx="0" presStyleCnt="5"/>
      <dgm:spPr/>
      <dgm:t>
        <a:bodyPr/>
        <a:lstStyle/>
        <a:p>
          <a:endParaRPr lang="de-CH"/>
        </a:p>
      </dgm:t>
    </dgm:pt>
    <dgm:pt modelId="{6FFD249F-6ABF-47C2-8D50-1743AFCA9C0D}" type="pres">
      <dgm:prSet presAssocID="{ABB6B924-8054-4956-90C3-A942162356BA}" presName="connTx" presStyleLbl="parChTrans1D3" presStyleIdx="0" presStyleCnt="5"/>
      <dgm:spPr/>
      <dgm:t>
        <a:bodyPr/>
        <a:lstStyle/>
        <a:p>
          <a:endParaRPr lang="de-CH"/>
        </a:p>
      </dgm:t>
    </dgm:pt>
    <dgm:pt modelId="{C6DE9EA1-0287-4A65-AEEA-8E59A30BB246}" type="pres">
      <dgm:prSet presAssocID="{070360AE-F6E6-4A08-9D51-7B2F2F5E380D}" presName="root2" presStyleCnt="0"/>
      <dgm:spPr/>
    </dgm:pt>
    <dgm:pt modelId="{01FEDBBA-7D2D-4D5C-AA46-260C443EDB27}" type="pres">
      <dgm:prSet presAssocID="{070360AE-F6E6-4A08-9D51-7B2F2F5E380D}" presName="LevelTwoTextNode" presStyleLbl="node3" presStyleIdx="0" presStyleCnt="5" custScaleX="107708">
        <dgm:presLayoutVars>
          <dgm:chPref val="3"/>
        </dgm:presLayoutVars>
      </dgm:prSet>
      <dgm:spPr/>
      <dgm:t>
        <a:bodyPr/>
        <a:lstStyle/>
        <a:p>
          <a:endParaRPr lang="de-CH"/>
        </a:p>
      </dgm:t>
    </dgm:pt>
    <dgm:pt modelId="{57AD0197-61DE-478C-A679-B5498DE7998B}" type="pres">
      <dgm:prSet presAssocID="{070360AE-F6E6-4A08-9D51-7B2F2F5E380D}" presName="level3hierChild" presStyleCnt="0"/>
      <dgm:spPr/>
    </dgm:pt>
    <dgm:pt modelId="{63997AE7-461A-47F7-BF8B-E00349B9E5E3}" type="pres">
      <dgm:prSet presAssocID="{600271E6-2EC3-43EC-9D20-F4D953ECC289}" presName="conn2-1" presStyleLbl="parChTrans1D4" presStyleIdx="0" presStyleCnt="3"/>
      <dgm:spPr/>
      <dgm:t>
        <a:bodyPr/>
        <a:lstStyle/>
        <a:p>
          <a:endParaRPr lang="de-CH"/>
        </a:p>
      </dgm:t>
    </dgm:pt>
    <dgm:pt modelId="{CC04AE08-4044-4979-8015-1FE0D314806B}" type="pres">
      <dgm:prSet presAssocID="{600271E6-2EC3-43EC-9D20-F4D953ECC289}" presName="connTx" presStyleLbl="parChTrans1D4" presStyleIdx="0" presStyleCnt="3"/>
      <dgm:spPr/>
      <dgm:t>
        <a:bodyPr/>
        <a:lstStyle/>
        <a:p>
          <a:endParaRPr lang="de-CH"/>
        </a:p>
      </dgm:t>
    </dgm:pt>
    <dgm:pt modelId="{78F6F21E-4BB3-4DA2-8DF7-DFED6D46BEC0}" type="pres">
      <dgm:prSet presAssocID="{F9099195-5347-4F81-9B5A-DA8A528D7ECE}" presName="root2" presStyleCnt="0"/>
      <dgm:spPr/>
    </dgm:pt>
    <dgm:pt modelId="{A9913310-170D-4FA3-949D-4BFCAB6E2927}" type="pres">
      <dgm:prSet presAssocID="{F9099195-5347-4F81-9B5A-DA8A528D7ECE}" presName="LevelTwoTextNode" presStyleLbl="node4" presStyleIdx="0" presStyleCnt="3" custScaleX="75645">
        <dgm:presLayoutVars>
          <dgm:chPref val="3"/>
        </dgm:presLayoutVars>
      </dgm:prSet>
      <dgm:spPr/>
      <dgm:t>
        <a:bodyPr/>
        <a:lstStyle/>
        <a:p>
          <a:endParaRPr lang="de-CH"/>
        </a:p>
      </dgm:t>
    </dgm:pt>
    <dgm:pt modelId="{F666DB17-F1C3-4F87-BB31-CC6B8C8BDEBC}" type="pres">
      <dgm:prSet presAssocID="{F9099195-5347-4F81-9B5A-DA8A528D7ECE}" presName="level3hierChild" presStyleCnt="0"/>
      <dgm:spPr/>
    </dgm:pt>
    <dgm:pt modelId="{76BF531F-F5E2-47B8-BC9D-E16339C79F9C}" type="pres">
      <dgm:prSet presAssocID="{96A6A938-9CEA-4E1E-9871-E3CE0B9CDE8C}" presName="conn2-1" presStyleLbl="parChTrans1D4" presStyleIdx="1" presStyleCnt="3"/>
      <dgm:spPr/>
      <dgm:t>
        <a:bodyPr/>
        <a:lstStyle/>
        <a:p>
          <a:endParaRPr lang="de-CH"/>
        </a:p>
      </dgm:t>
    </dgm:pt>
    <dgm:pt modelId="{A44692EB-B199-4DCD-9E79-5B49CE25D246}" type="pres">
      <dgm:prSet presAssocID="{96A6A938-9CEA-4E1E-9871-E3CE0B9CDE8C}" presName="connTx" presStyleLbl="parChTrans1D4" presStyleIdx="1" presStyleCnt="3"/>
      <dgm:spPr/>
      <dgm:t>
        <a:bodyPr/>
        <a:lstStyle/>
        <a:p>
          <a:endParaRPr lang="de-CH"/>
        </a:p>
      </dgm:t>
    </dgm:pt>
    <dgm:pt modelId="{B6D1E0F8-C9AC-4B9D-94DA-A4C7432315A1}" type="pres">
      <dgm:prSet presAssocID="{BA18F808-4F91-4F43-BB08-E67B31C63857}" presName="root2" presStyleCnt="0"/>
      <dgm:spPr/>
    </dgm:pt>
    <dgm:pt modelId="{F59E07C9-B0C1-4CDD-9529-1BAF8869D1AB}" type="pres">
      <dgm:prSet presAssocID="{BA18F808-4F91-4F43-BB08-E67B31C63857}" presName="LevelTwoTextNode" presStyleLbl="node4" presStyleIdx="1" presStyleCnt="3" custScaleX="75896">
        <dgm:presLayoutVars>
          <dgm:chPref val="3"/>
        </dgm:presLayoutVars>
      </dgm:prSet>
      <dgm:spPr/>
      <dgm:t>
        <a:bodyPr/>
        <a:lstStyle/>
        <a:p>
          <a:endParaRPr lang="de-CH"/>
        </a:p>
      </dgm:t>
    </dgm:pt>
    <dgm:pt modelId="{5D049214-4142-45E8-91E9-F331BC515A3A}" type="pres">
      <dgm:prSet presAssocID="{BA18F808-4F91-4F43-BB08-E67B31C63857}" presName="level3hierChild" presStyleCnt="0"/>
      <dgm:spPr/>
    </dgm:pt>
    <dgm:pt modelId="{2DFA352B-5C18-4259-9034-0D28734E241B}" type="pres">
      <dgm:prSet presAssocID="{16C6C557-CFEF-4176-89CA-B698B19E2A33}" presName="conn2-1" presStyleLbl="parChTrans1D3" presStyleIdx="1" presStyleCnt="5"/>
      <dgm:spPr/>
      <dgm:t>
        <a:bodyPr/>
        <a:lstStyle/>
        <a:p>
          <a:endParaRPr lang="de-CH"/>
        </a:p>
      </dgm:t>
    </dgm:pt>
    <dgm:pt modelId="{1A175E44-FEDB-439F-95DF-48CD698E6560}" type="pres">
      <dgm:prSet presAssocID="{16C6C557-CFEF-4176-89CA-B698B19E2A33}" presName="connTx" presStyleLbl="parChTrans1D3" presStyleIdx="1" presStyleCnt="5"/>
      <dgm:spPr/>
      <dgm:t>
        <a:bodyPr/>
        <a:lstStyle/>
        <a:p>
          <a:endParaRPr lang="de-CH"/>
        </a:p>
      </dgm:t>
    </dgm:pt>
    <dgm:pt modelId="{8D97A441-6F41-4E03-99B0-91BC6DDEA844}" type="pres">
      <dgm:prSet presAssocID="{4FF64302-12DB-4204-B4BE-D8AB43F2A543}" presName="root2" presStyleCnt="0"/>
      <dgm:spPr/>
    </dgm:pt>
    <dgm:pt modelId="{16896E90-238B-4F32-B2C0-3E21B2D206F6}" type="pres">
      <dgm:prSet presAssocID="{4FF64302-12DB-4204-B4BE-D8AB43F2A543}" presName="LevelTwoTextNode" presStyleLbl="node3" presStyleIdx="1" presStyleCnt="5" custScaleX="107708">
        <dgm:presLayoutVars>
          <dgm:chPref val="3"/>
        </dgm:presLayoutVars>
      </dgm:prSet>
      <dgm:spPr/>
      <dgm:t>
        <a:bodyPr/>
        <a:lstStyle/>
        <a:p>
          <a:endParaRPr lang="de-CH"/>
        </a:p>
      </dgm:t>
    </dgm:pt>
    <dgm:pt modelId="{AE464B4E-4A8F-4D9C-93FB-E66C3A42B97D}" type="pres">
      <dgm:prSet presAssocID="{4FF64302-12DB-4204-B4BE-D8AB43F2A543}" presName="level3hierChild" presStyleCnt="0"/>
      <dgm:spPr/>
    </dgm:pt>
    <dgm:pt modelId="{651FF80A-AC07-420C-9B86-4BF8F0003593}" type="pres">
      <dgm:prSet presAssocID="{28D376EE-C75C-459C-90A3-C8A451471796}" presName="conn2-1" presStyleLbl="parChTrans1D4" presStyleIdx="2" presStyleCnt="3"/>
      <dgm:spPr/>
      <dgm:t>
        <a:bodyPr/>
        <a:lstStyle/>
        <a:p>
          <a:endParaRPr lang="de-CH"/>
        </a:p>
      </dgm:t>
    </dgm:pt>
    <dgm:pt modelId="{95FC8408-CA97-435F-AB07-D299ECFCC3FA}" type="pres">
      <dgm:prSet presAssocID="{28D376EE-C75C-459C-90A3-C8A451471796}" presName="connTx" presStyleLbl="parChTrans1D4" presStyleIdx="2" presStyleCnt="3"/>
      <dgm:spPr/>
      <dgm:t>
        <a:bodyPr/>
        <a:lstStyle/>
        <a:p>
          <a:endParaRPr lang="de-CH"/>
        </a:p>
      </dgm:t>
    </dgm:pt>
    <dgm:pt modelId="{B869129A-6005-42EC-9206-3D2D584155B9}" type="pres">
      <dgm:prSet presAssocID="{FD5E7D03-A206-470A-A866-2001002758B0}" presName="root2" presStyleCnt="0"/>
      <dgm:spPr/>
    </dgm:pt>
    <dgm:pt modelId="{3A9B9B09-F792-4393-BE37-E0FE29A121EF}" type="pres">
      <dgm:prSet presAssocID="{FD5E7D03-A206-470A-A866-2001002758B0}" presName="LevelTwoTextNode" presStyleLbl="node4" presStyleIdx="2" presStyleCnt="3" custScaleX="75896">
        <dgm:presLayoutVars>
          <dgm:chPref val="3"/>
        </dgm:presLayoutVars>
      </dgm:prSet>
      <dgm:spPr/>
      <dgm:t>
        <a:bodyPr/>
        <a:lstStyle/>
        <a:p>
          <a:endParaRPr lang="de-CH"/>
        </a:p>
      </dgm:t>
    </dgm:pt>
    <dgm:pt modelId="{43091FCF-1D50-48A0-9F53-A55CAC5D96EA}" type="pres">
      <dgm:prSet presAssocID="{FD5E7D03-A206-470A-A866-2001002758B0}" presName="level3hierChild" presStyleCnt="0"/>
      <dgm:spPr/>
    </dgm:pt>
    <dgm:pt modelId="{DBC0C5F7-013D-449D-844B-D74610865140}" type="pres">
      <dgm:prSet presAssocID="{A8C4BC45-25D0-4005-B425-4077EADE8445}" presName="conn2-1" presStyleLbl="parChTrans1D2" presStyleIdx="1" presStyleCnt="3"/>
      <dgm:spPr/>
      <dgm:t>
        <a:bodyPr/>
        <a:lstStyle/>
        <a:p>
          <a:endParaRPr lang="de-CH"/>
        </a:p>
      </dgm:t>
    </dgm:pt>
    <dgm:pt modelId="{3B969787-D60E-4676-A8F4-EAE7BFFEF08B}" type="pres">
      <dgm:prSet presAssocID="{A8C4BC45-25D0-4005-B425-4077EADE8445}" presName="connTx" presStyleLbl="parChTrans1D2" presStyleIdx="1" presStyleCnt="3"/>
      <dgm:spPr/>
      <dgm:t>
        <a:bodyPr/>
        <a:lstStyle/>
        <a:p>
          <a:endParaRPr lang="de-CH"/>
        </a:p>
      </dgm:t>
    </dgm:pt>
    <dgm:pt modelId="{52279812-9D65-4831-85FA-DBFF3EEC0082}" type="pres">
      <dgm:prSet presAssocID="{AE2D1522-477E-4EB4-93C6-BE257F800072}" presName="root2" presStyleCnt="0"/>
      <dgm:spPr/>
    </dgm:pt>
    <dgm:pt modelId="{D20CD956-F641-4610-829F-BD9861033E7A}" type="pres">
      <dgm:prSet presAssocID="{AE2D1522-477E-4EB4-93C6-BE257F800072}" presName="LevelTwoTextNode" presStyleLbl="node2" presStyleIdx="1" presStyleCnt="3" custScaleX="132718" custScaleY="129982">
        <dgm:presLayoutVars>
          <dgm:chPref val="3"/>
        </dgm:presLayoutVars>
      </dgm:prSet>
      <dgm:spPr/>
      <dgm:t>
        <a:bodyPr/>
        <a:lstStyle/>
        <a:p>
          <a:endParaRPr lang="de-CH"/>
        </a:p>
      </dgm:t>
    </dgm:pt>
    <dgm:pt modelId="{95047814-6BCF-4438-921D-43A46F3FF8DC}" type="pres">
      <dgm:prSet presAssocID="{AE2D1522-477E-4EB4-93C6-BE257F800072}" presName="level3hierChild" presStyleCnt="0"/>
      <dgm:spPr/>
    </dgm:pt>
    <dgm:pt modelId="{B343249A-84F5-461B-A9C0-C14DDEAFEEB7}" type="pres">
      <dgm:prSet presAssocID="{D432DB89-651A-402D-921F-B14B1EBA140A}" presName="conn2-1" presStyleLbl="parChTrans1D3" presStyleIdx="2" presStyleCnt="5"/>
      <dgm:spPr/>
      <dgm:t>
        <a:bodyPr/>
        <a:lstStyle/>
        <a:p>
          <a:endParaRPr lang="de-CH"/>
        </a:p>
      </dgm:t>
    </dgm:pt>
    <dgm:pt modelId="{353FCC2F-D7CD-43CA-A66F-A1566F5DD043}" type="pres">
      <dgm:prSet presAssocID="{D432DB89-651A-402D-921F-B14B1EBA140A}" presName="connTx" presStyleLbl="parChTrans1D3" presStyleIdx="2" presStyleCnt="5"/>
      <dgm:spPr/>
      <dgm:t>
        <a:bodyPr/>
        <a:lstStyle/>
        <a:p>
          <a:endParaRPr lang="de-CH"/>
        </a:p>
      </dgm:t>
    </dgm:pt>
    <dgm:pt modelId="{18A02A08-CB68-4115-AC61-5CD37076C0FF}" type="pres">
      <dgm:prSet presAssocID="{9E6A67FC-95D5-4537-BDAF-6883DB05C8D4}" presName="root2" presStyleCnt="0"/>
      <dgm:spPr/>
    </dgm:pt>
    <dgm:pt modelId="{83E142F5-F10F-4093-AED1-9651F49E4885}" type="pres">
      <dgm:prSet presAssocID="{9E6A67FC-95D5-4537-BDAF-6883DB05C8D4}" presName="LevelTwoTextNode" presStyleLbl="node3" presStyleIdx="2" presStyleCnt="5" custScaleX="222660" custLinFactNeighborX="-1702" custLinFactNeighborY="-78">
        <dgm:presLayoutVars>
          <dgm:chPref val="3"/>
        </dgm:presLayoutVars>
      </dgm:prSet>
      <dgm:spPr/>
      <dgm:t>
        <a:bodyPr/>
        <a:lstStyle/>
        <a:p>
          <a:endParaRPr lang="de-CH"/>
        </a:p>
      </dgm:t>
    </dgm:pt>
    <dgm:pt modelId="{0DE146FD-EDFC-4788-A5ED-AA1B0D6227B3}" type="pres">
      <dgm:prSet presAssocID="{9E6A67FC-95D5-4537-BDAF-6883DB05C8D4}" presName="level3hierChild" presStyleCnt="0"/>
      <dgm:spPr/>
    </dgm:pt>
    <dgm:pt modelId="{A3BACBE1-33B8-459E-BD26-4DEB8CA776A8}" type="pres">
      <dgm:prSet presAssocID="{047516D2-08FC-43E6-B7F8-4771A85933AA}" presName="conn2-1" presStyleLbl="parChTrans1D2" presStyleIdx="2" presStyleCnt="3"/>
      <dgm:spPr/>
      <dgm:t>
        <a:bodyPr/>
        <a:lstStyle/>
        <a:p>
          <a:endParaRPr lang="de-CH"/>
        </a:p>
      </dgm:t>
    </dgm:pt>
    <dgm:pt modelId="{01F7E6D0-0A4E-4847-BDEE-6BFCA89DA89B}" type="pres">
      <dgm:prSet presAssocID="{047516D2-08FC-43E6-B7F8-4771A85933AA}" presName="connTx" presStyleLbl="parChTrans1D2" presStyleIdx="2" presStyleCnt="3"/>
      <dgm:spPr/>
      <dgm:t>
        <a:bodyPr/>
        <a:lstStyle/>
        <a:p>
          <a:endParaRPr lang="de-CH"/>
        </a:p>
      </dgm:t>
    </dgm:pt>
    <dgm:pt modelId="{2B3105D1-8093-4118-B480-6F2686722439}" type="pres">
      <dgm:prSet presAssocID="{290782D1-5A05-43B7-968F-E30DBF4D6F6D}" presName="root2" presStyleCnt="0"/>
      <dgm:spPr/>
    </dgm:pt>
    <dgm:pt modelId="{3B8BE895-E974-4643-9A6C-405D96C1F0BC}" type="pres">
      <dgm:prSet presAssocID="{290782D1-5A05-43B7-968F-E30DBF4D6F6D}" presName="LevelTwoTextNode" presStyleLbl="node2" presStyleIdx="2" presStyleCnt="3" custScaleX="132497" custScaleY="139656">
        <dgm:presLayoutVars>
          <dgm:chPref val="3"/>
        </dgm:presLayoutVars>
      </dgm:prSet>
      <dgm:spPr/>
      <dgm:t>
        <a:bodyPr/>
        <a:lstStyle/>
        <a:p>
          <a:endParaRPr lang="de-CH"/>
        </a:p>
      </dgm:t>
    </dgm:pt>
    <dgm:pt modelId="{48DC30BE-2204-48B5-A478-C128C69486F9}" type="pres">
      <dgm:prSet presAssocID="{290782D1-5A05-43B7-968F-E30DBF4D6F6D}" presName="level3hierChild" presStyleCnt="0"/>
      <dgm:spPr/>
    </dgm:pt>
    <dgm:pt modelId="{085874F9-AEA7-4ADA-8C45-2375504B886D}" type="pres">
      <dgm:prSet presAssocID="{00F93F40-CDDB-4D06-B622-A196D6364D25}" presName="conn2-1" presStyleLbl="parChTrans1D3" presStyleIdx="3" presStyleCnt="5"/>
      <dgm:spPr/>
      <dgm:t>
        <a:bodyPr/>
        <a:lstStyle/>
        <a:p>
          <a:endParaRPr lang="de-CH"/>
        </a:p>
      </dgm:t>
    </dgm:pt>
    <dgm:pt modelId="{4E221814-5155-4D00-B862-15F283C7A28B}" type="pres">
      <dgm:prSet presAssocID="{00F93F40-CDDB-4D06-B622-A196D6364D25}" presName="connTx" presStyleLbl="parChTrans1D3" presStyleIdx="3" presStyleCnt="5"/>
      <dgm:spPr/>
      <dgm:t>
        <a:bodyPr/>
        <a:lstStyle/>
        <a:p>
          <a:endParaRPr lang="de-CH"/>
        </a:p>
      </dgm:t>
    </dgm:pt>
    <dgm:pt modelId="{06436A8E-AD70-4370-9A2D-E426A182EF02}" type="pres">
      <dgm:prSet presAssocID="{8FDFCC00-EF75-447A-BE96-3FFB0C0C9EA2}" presName="root2" presStyleCnt="0"/>
      <dgm:spPr/>
    </dgm:pt>
    <dgm:pt modelId="{B8C777E0-8E0C-4134-9430-32843A5A679D}" type="pres">
      <dgm:prSet presAssocID="{8FDFCC00-EF75-447A-BE96-3FFB0C0C9EA2}" presName="LevelTwoTextNode" presStyleLbl="node3" presStyleIdx="3" presStyleCnt="5" custScaleX="221552" custLinFactNeighborX="-3031" custLinFactNeighborY="-702">
        <dgm:presLayoutVars>
          <dgm:chPref val="3"/>
        </dgm:presLayoutVars>
      </dgm:prSet>
      <dgm:spPr/>
      <dgm:t>
        <a:bodyPr/>
        <a:lstStyle/>
        <a:p>
          <a:endParaRPr lang="de-CH"/>
        </a:p>
      </dgm:t>
    </dgm:pt>
    <dgm:pt modelId="{04EA6116-782B-45F6-8EB5-BC250AE9C588}" type="pres">
      <dgm:prSet presAssocID="{8FDFCC00-EF75-447A-BE96-3FFB0C0C9EA2}" presName="level3hierChild" presStyleCnt="0"/>
      <dgm:spPr/>
    </dgm:pt>
    <dgm:pt modelId="{60032163-7B5E-4A1A-8D31-D599B9147EE6}" type="pres">
      <dgm:prSet presAssocID="{F638D480-7D9E-489E-8B1E-68CDFDE68FDC}" presName="conn2-1" presStyleLbl="parChTrans1D3" presStyleIdx="4" presStyleCnt="5"/>
      <dgm:spPr/>
      <dgm:t>
        <a:bodyPr/>
        <a:lstStyle/>
        <a:p>
          <a:endParaRPr lang="de-CH"/>
        </a:p>
      </dgm:t>
    </dgm:pt>
    <dgm:pt modelId="{7FE82DB4-3E91-4D02-A6C6-71645D59065D}" type="pres">
      <dgm:prSet presAssocID="{F638D480-7D9E-489E-8B1E-68CDFDE68FDC}" presName="connTx" presStyleLbl="parChTrans1D3" presStyleIdx="4" presStyleCnt="5"/>
      <dgm:spPr/>
      <dgm:t>
        <a:bodyPr/>
        <a:lstStyle/>
        <a:p>
          <a:endParaRPr lang="de-CH"/>
        </a:p>
      </dgm:t>
    </dgm:pt>
    <dgm:pt modelId="{4DEE7982-F188-44BC-9E4C-22050EBD7A46}" type="pres">
      <dgm:prSet presAssocID="{389FEEDB-0DA1-4D46-94DF-8D354971D4D5}" presName="root2" presStyleCnt="0"/>
      <dgm:spPr/>
    </dgm:pt>
    <dgm:pt modelId="{0A6B0A6E-C8FB-4A18-92B9-1D17DFFC76C9}" type="pres">
      <dgm:prSet presAssocID="{389FEEDB-0DA1-4D46-94DF-8D354971D4D5}" presName="LevelTwoTextNode" presStyleLbl="node3" presStyleIdx="4" presStyleCnt="5" custScaleX="221552" custLinFactNeighborX="-3031" custLinFactNeighborY="-2175">
        <dgm:presLayoutVars>
          <dgm:chPref val="3"/>
        </dgm:presLayoutVars>
      </dgm:prSet>
      <dgm:spPr/>
      <dgm:t>
        <a:bodyPr/>
        <a:lstStyle/>
        <a:p>
          <a:endParaRPr lang="de-CH"/>
        </a:p>
      </dgm:t>
    </dgm:pt>
    <dgm:pt modelId="{EC603F0A-876C-43E2-92C9-A294E9A8B818}" type="pres">
      <dgm:prSet presAssocID="{389FEEDB-0DA1-4D46-94DF-8D354971D4D5}" presName="level3hierChild" presStyleCnt="0"/>
      <dgm:spPr/>
    </dgm:pt>
    <dgm:pt modelId="{C8E43CCE-1824-447F-B37A-32AC75F946CD}" type="pres">
      <dgm:prSet presAssocID="{C3A8ABAC-9F16-47B3-B9BD-75AC21245DFB}" presName="root1" presStyleCnt="0"/>
      <dgm:spPr/>
    </dgm:pt>
    <dgm:pt modelId="{B979B59B-D1D6-4A02-B461-AF0655033CC8}" type="pres">
      <dgm:prSet presAssocID="{C3A8ABAC-9F16-47B3-B9BD-75AC21245DFB}" presName="LevelOneTextNode" presStyleLbl="node0" presStyleIdx="1" presStyleCnt="2" custScaleX="110776" custLinFactNeighborX="-3790" custLinFactNeighborY="22287">
        <dgm:presLayoutVars>
          <dgm:chPref val="3"/>
        </dgm:presLayoutVars>
      </dgm:prSet>
      <dgm:spPr/>
      <dgm:t>
        <a:bodyPr/>
        <a:lstStyle/>
        <a:p>
          <a:endParaRPr lang="de-CH"/>
        </a:p>
      </dgm:t>
    </dgm:pt>
    <dgm:pt modelId="{EF234E90-7DE6-4602-A91B-615708C6A96B}" type="pres">
      <dgm:prSet presAssocID="{C3A8ABAC-9F16-47B3-B9BD-75AC21245DFB}" presName="level2hierChild" presStyleCnt="0"/>
      <dgm:spPr/>
    </dgm:pt>
  </dgm:ptLst>
  <dgm:cxnLst>
    <dgm:cxn modelId="{DDE7BF75-7B32-42C1-9672-D716094B231F}" type="presOf" srcId="{389FEEDB-0DA1-4D46-94DF-8D354971D4D5}" destId="{0A6B0A6E-C8FB-4A18-92B9-1D17DFFC76C9}" srcOrd="0" destOrd="0" presId="urn:microsoft.com/office/officeart/2005/8/layout/hierarchy2"/>
    <dgm:cxn modelId="{F3E0868B-106F-4B91-B8F6-E0DDA2482AB4}" srcId="{AE2D1522-477E-4EB4-93C6-BE257F800072}" destId="{9E6A67FC-95D5-4537-BDAF-6883DB05C8D4}" srcOrd="0" destOrd="0" parTransId="{D432DB89-651A-402D-921F-B14B1EBA140A}" sibTransId="{42D685BE-1F1E-4D99-843B-43F63E9BD933}"/>
    <dgm:cxn modelId="{3AF12C56-F7AA-416F-BCC1-EA67B9364592}" type="presOf" srcId="{8FDFCC00-EF75-447A-BE96-3FFB0C0C9EA2}" destId="{B8C777E0-8E0C-4134-9430-32843A5A679D}" srcOrd="0" destOrd="0" presId="urn:microsoft.com/office/officeart/2005/8/layout/hierarchy2"/>
    <dgm:cxn modelId="{434BF549-EEE5-4080-B915-2BDADCE41EB1}" type="presOf" srcId="{D432DB89-651A-402D-921F-B14B1EBA140A}" destId="{353FCC2F-D7CD-43CA-A66F-A1566F5DD043}" srcOrd="1" destOrd="0" presId="urn:microsoft.com/office/officeart/2005/8/layout/hierarchy2"/>
    <dgm:cxn modelId="{06E9D2EC-2B32-488C-9A4F-52EACABE056B}" srcId="{070360AE-F6E6-4A08-9D51-7B2F2F5E380D}" destId="{F9099195-5347-4F81-9B5A-DA8A528D7ECE}" srcOrd="0" destOrd="0" parTransId="{600271E6-2EC3-43EC-9D20-F4D953ECC289}" sibTransId="{319C971E-A3C5-4B03-8264-D61AFB2DFAA9}"/>
    <dgm:cxn modelId="{AA40AA54-9424-4C11-BB58-97CA78CB40FA}" type="presOf" srcId="{9E6A67FC-95D5-4537-BDAF-6883DB05C8D4}" destId="{83E142F5-F10F-4093-AED1-9651F49E4885}" srcOrd="0" destOrd="0" presId="urn:microsoft.com/office/officeart/2005/8/layout/hierarchy2"/>
    <dgm:cxn modelId="{156C49F9-0EF8-48BB-8B79-6CD4A0DBEFEA}" srcId="{55F1845D-446C-4C7E-A8D5-8D6CB30B8A29}" destId="{64FE0BE2-89EE-449D-896B-BD4271F4824A}" srcOrd="0" destOrd="0" parTransId="{CF3B0484-E5A4-4667-9E9C-7FF5E6E26369}" sibTransId="{B734F501-8B04-42AC-A841-99B7F4C8C5DC}"/>
    <dgm:cxn modelId="{9A6BE81E-C98D-4864-9161-835E85955951}" srcId="{290782D1-5A05-43B7-968F-E30DBF4D6F6D}" destId="{8FDFCC00-EF75-447A-BE96-3FFB0C0C9EA2}" srcOrd="0" destOrd="0" parTransId="{00F93F40-CDDB-4D06-B622-A196D6364D25}" sibTransId="{55B3C30E-9E54-4435-915B-9F023F9748C5}"/>
    <dgm:cxn modelId="{E74A487B-2BD4-40FE-BBBD-8D8C80D807E5}" type="presOf" srcId="{64FE0BE2-89EE-449D-896B-BD4271F4824A}" destId="{A3F5DFB1-67CA-4583-932D-1876A1DE99A5}" srcOrd="0" destOrd="0" presId="urn:microsoft.com/office/officeart/2005/8/layout/hierarchy2"/>
    <dgm:cxn modelId="{4692A0F4-9811-480B-B975-5943CAF44B06}" type="presOf" srcId="{ABB6B924-8054-4956-90C3-A942162356BA}" destId="{290A9C55-D93C-436C-A038-E8777A006E54}" srcOrd="0" destOrd="0" presId="urn:microsoft.com/office/officeart/2005/8/layout/hierarchy2"/>
    <dgm:cxn modelId="{AD6A1EC9-E230-430E-80BF-3FC256BCC69D}" type="presOf" srcId="{16C6C557-CFEF-4176-89CA-B698B19E2A33}" destId="{1A175E44-FEDB-439F-95DF-48CD698E6560}" srcOrd="1" destOrd="0" presId="urn:microsoft.com/office/officeart/2005/8/layout/hierarchy2"/>
    <dgm:cxn modelId="{8D4FB22A-D041-40E2-B1CE-666242D0197D}" type="presOf" srcId="{28D376EE-C75C-459C-90A3-C8A451471796}" destId="{651FF80A-AC07-420C-9B86-4BF8F0003593}" srcOrd="0" destOrd="0" presId="urn:microsoft.com/office/officeart/2005/8/layout/hierarchy2"/>
    <dgm:cxn modelId="{82BE923D-CE6D-4899-81E4-7C95EDE29C44}" type="presOf" srcId="{16C6C557-CFEF-4176-89CA-B698B19E2A33}" destId="{2DFA352B-5C18-4259-9034-0D28734E241B}" srcOrd="0" destOrd="0" presId="urn:microsoft.com/office/officeart/2005/8/layout/hierarchy2"/>
    <dgm:cxn modelId="{FEB2D551-17B1-4E1F-A110-A784A80FEA00}" type="presOf" srcId="{AE2D1522-477E-4EB4-93C6-BE257F800072}" destId="{D20CD956-F641-4610-829F-BD9861033E7A}" srcOrd="0" destOrd="0" presId="urn:microsoft.com/office/officeart/2005/8/layout/hierarchy2"/>
    <dgm:cxn modelId="{090BE2DF-5F49-4A7A-9D8E-A148E8C7B5A3}" srcId="{290782D1-5A05-43B7-968F-E30DBF4D6F6D}" destId="{389FEEDB-0DA1-4D46-94DF-8D354971D4D5}" srcOrd="1" destOrd="0" parTransId="{F638D480-7D9E-489E-8B1E-68CDFDE68FDC}" sibTransId="{0393EB97-FB3E-40DC-9038-ABFA85456210}"/>
    <dgm:cxn modelId="{1A62AD54-A3C6-4A19-9DDC-32BD2596F190}" type="presOf" srcId="{F638D480-7D9E-489E-8B1E-68CDFDE68FDC}" destId="{7FE82DB4-3E91-4D02-A6C6-71645D59065D}" srcOrd="1" destOrd="0" presId="urn:microsoft.com/office/officeart/2005/8/layout/hierarchy2"/>
    <dgm:cxn modelId="{CE9EA500-554C-46F0-850E-604477FC2097}" type="presOf" srcId="{F9099195-5347-4F81-9B5A-DA8A528D7ECE}" destId="{A9913310-170D-4FA3-949D-4BFCAB6E2927}" srcOrd="0" destOrd="0" presId="urn:microsoft.com/office/officeart/2005/8/layout/hierarchy2"/>
    <dgm:cxn modelId="{B3D7A0C1-0A2D-4588-83AD-6097447B5E58}" type="presOf" srcId="{96A6A938-9CEA-4E1E-9871-E3CE0B9CDE8C}" destId="{76BF531F-F5E2-47B8-BC9D-E16339C79F9C}" srcOrd="0" destOrd="0" presId="urn:microsoft.com/office/officeart/2005/8/layout/hierarchy2"/>
    <dgm:cxn modelId="{4C0F020D-1675-419C-A58A-F14FEBCFD047}" type="presOf" srcId="{55F1845D-446C-4C7E-A8D5-8D6CB30B8A29}" destId="{9F25AAD8-9E38-4463-85A8-8C644A9B8F2B}" srcOrd="0" destOrd="0" presId="urn:microsoft.com/office/officeart/2005/8/layout/hierarchy2"/>
    <dgm:cxn modelId="{C811DA3F-3DF4-41BE-BB2A-6980EEC5C9A9}" srcId="{64FE0BE2-89EE-449D-896B-BD4271F4824A}" destId="{4FF64302-12DB-4204-B4BE-D8AB43F2A543}" srcOrd="1" destOrd="0" parTransId="{16C6C557-CFEF-4176-89CA-B698B19E2A33}" sibTransId="{157E539D-52CB-4675-86DD-4DD7AFA8B90D}"/>
    <dgm:cxn modelId="{8154853B-52D5-43CA-8A4C-3C70CD597C94}" type="presOf" srcId="{00F93F40-CDDB-4D06-B622-A196D6364D25}" destId="{4E221814-5155-4D00-B862-15F283C7A28B}" srcOrd="1" destOrd="0" presId="urn:microsoft.com/office/officeart/2005/8/layout/hierarchy2"/>
    <dgm:cxn modelId="{E4F89089-EA21-4A35-952A-CD5FC79D7D80}" type="presOf" srcId="{070360AE-F6E6-4A08-9D51-7B2F2F5E380D}" destId="{01FEDBBA-7D2D-4D5C-AA46-260C443EDB27}" srcOrd="0" destOrd="0" presId="urn:microsoft.com/office/officeart/2005/8/layout/hierarchy2"/>
    <dgm:cxn modelId="{0295B44B-610E-4CCC-8B5C-F3CC25A9E385}" type="presOf" srcId="{FD5E7D03-A206-470A-A866-2001002758B0}" destId="{3A9B9B09-F792-4393-BE37-E0FE29A121EF}" srcOrd="0" destOrd="0" presId="urn:microsoft.com/office/officeart/2005/8/layout/hierarchy2"/>
    <dgm:cxn modelId="{EAB7FDF7-5F59-41B5-955F-C31AF1CAC306}" type="presOf" srcId="{047516D2-08FC-43E6-B7F8-4771A85933AA}" destId="{01F7E6D0-0A4E-4847-BDEE-6BFCA89DA89B}" srcOrd="1" destOrd="0" presId="urn:microsoft.com/office/officeart/2005/8/layout/hierarchy2"/>
    <dgm:cxn modelId="{4B3A7A50-E67C-4A22-8A27-9D7F58EB8A66}" type="presOf" srcId="{600271E6-2EC3-43EC-9D20-F4D953ECC289}" destId="{CC04AE08-4044-4979-8015-1FE0D314806B}" srcOrd="1" destOrd="0" presId="urn:microsoft.com/office/officeart/2005/8/layout/hierarchy2"/>
    <dgm:cxn modelId="{78EB8889-1751-4399-8901-BC8CA972086F}" type="presOf" srcId="{00F93F40-CDDB-4D06-B622-A196D6364D25}" destId="{085874F9-AEA7-4ADA-8C45-2375504B886D}" srcOrd="0" destOrd="0" presId="urn:microsoft.com/office/officeart/2005/8/layout/hierarchy2"/>
    <dgm:cxn modelId="{7F3D17A3-69A1-4DAC-B302-35B22E3C07CC}" type="presOf" srcId="{ABB6B924-8054-4956-90C3-A942162356BA}" destId="{6FFD249F-6ABF-47C2-8D50-1743AFCA9C0D}" srcOrd="1" destOrd="0" presId="urn:microsoft.com/office/officeart/2005/8/layout/hierarchy2"/>
    <dgm:cxn modelId="{E873A269-0E34-49B4-B90E-057E5E406AE1}" srcId="{64FE0BE2-89EE-449D-896B-BD4271F4824A}" destId="{070360AE-F6E6-4A08-9D51-7B2F2F5E380D}" srcOrd="0" destOrd="0" parTransId="{ABB6B924-8054-4956-90C3-A942162356BA}" sibTransId="{5CFA5A40-9A85-415F-9E62-7F2F1C5E6975}"/>
    <dgm:cxn modelId="{F2267059-898F-443C-AD42-B7FD0C8259BB}" type="presOf" srcId="{290782D1-5A05-43B7-968F-E30DBF4D6F6D}" destId="{3B8BE895-E974-4643-9A6C-405D96C1F0BC}" srcOrd="0" destOrd="0" presId="urn:microsoft.com/office/officeart/2005/8/layout/hierarchy2"/>
    <dgm:cxn modelId="{06529551-1389-4EBC-81C5-CABBC760AC1D}" srcId="{04D80C12-D408-4241-8236-BB2BCEC12E86}" destId="{C3A8ABAC-9F16-47B3-B9BD-75AC21245DFB}" srcOrd="1" destOrd="0" parTransId="{6934BA06-7BC0-4613-BE8D-10E911F98DBD}" sibTransId="{BB33E4D8-4383-4DCD-A9BD-6A4AF74F5227}"/>
    <dgm:cxn modelId="{26B242E6-179D-440C-9759-9D84F9FBDC43}" type="presOf" srcId="{047516D2-08FC-43E6-B7F8-4771A85933AA}" destId="{A3BACBE1-33B8-459E-BD26-4DEB8CA776A8}" srcOrd="0" destOrd="0" presId="urn:microsoft.com/office/officeart/2005/8/layout/hierarchy2"/>
    <dgm:cxn modelId="{5350E32B-4F8F-4B23-9B7F-17F1A71DDCC8}" type="presOf" srcId="{C3A8ABAC-9F16-47B3-B9BD-75AC21245DFB}" destId="{B979B59B-D1D6-4A02-B461-AF0655033CC8}" srcOrd="0" destOrd="0" presId="urn:microsoft.com/office/officeart/2005/8/layout/hierarchy2"/>
    <dgm:cxn modelId="{7896C3AE-0EFB-4A96-88E6-6152018A3597}" type="presOf" srcId="{A8C4BC45-25D0-4005-B425-4077EADE8445}" destId="{3B969787-D60E-4676-A8F4-EAE7BFFEF08B}" srcOrd="1" destOrd="0" presId="urn:microsoft.com/office/officeart/2005/8/layout/hierarchy2"/>
    <dgm:cxn modelId="{9AC45152-DAAA-4D90-967D-170B4FC2520F}" type="presOf" srcId="{96A6A938-9CEA-4E1E-9871-E3CE0B9CDE8C}" destId="{A44692EB-B199-4DCD-9E79-5B49CE25D246}" srcOrd="1" destOrd="0" presId="urn:microsoft.com/office/officeart/2005/8/layout/hierarchy2"/>
    <dgm:cxn modelId="{5E2F21CB-BD72-482C-B241-74E8D99B86CF}" type="presOf" srcId="{BA18F808-4F91-4F43-BB08-E67B31C63857}" destId="{F59E07C9-B0C1-4CDD-9529-1BAF8869D1AB}" srcOrd="0" destOrd="0" presId="urn:microsoft.com/office/officeart/2005/8/layout/hierarchy2"/>
    <dgm:cxn modelId="{63ADC85B-34DD-49BD-B534-75D363D8A9F0}" srcId="{55F1845D-446C-4C7E-A8D5-8D6CB30B8A29}" destId="{290782D1-5A05-43B7-968F-E30DBF4D6F6D}" srcOrd="2" destOrd="0" parTransId="{047516D2-08FC-43E6-B7F8-4771A85933AA}" sibTransId="{198CF706-8453-4FB6-A977-1DC6A915C274}"/>
    <dgm:cxn modelId="{08145352-473E-46E4-9C5E-3B12C83AC5E8}" srcId="{55F1845D-446C-4C7E-A8D5-8D6CB30B8A29}" destId="{AE2D1522-477E-4EB4-93C6-BE257F800072}" srcOrd="1" destOrd="0" parTransId="{A8C4BC45-25D0-4005-B425-4077EADE8445}" sibTransId="{87866665-1751-4A82-9EF6-59F48CFCA3C7}"/>
    <dgm:cxn modelId="{BF81EB90-5683-4F70-9EF5-89C38C602C3E}" type="presOf" srcId="{CF3B0484-E5A4-4667-9E9C-7FF5E6E26369}" destId="{D5211BCD-8035-41C1-8C09-F2E7F6EE8BE4}" srcOrd="0" destOrd="0" presId="urn:microsoft.com/office/officeart/2005/8/layout/hierarchy2"/>
    <dgm:cxn modelId="{52FF8AC9-7F97-49C4-A060-7E9FB417B102}" type="presOf" srcId="{F638D480-7D9E-489E-8B1E-68CDFDE68FDC}" destId="{60032163-7B5E-4A1A-8D31-D599B9147EE6}" srcOrd="0" destOrd="0" presId="urn:microsoft.com/office/officeart/2005/8/layout/hierarchy2"/>
    <dgm:cxn modelId="{49124C12-C76C-42E9-B423-7D9DEC98AFCD}" type="presOf" srcId="{4FF64302-12DB-4204-B4BE-D8AB43F2A543}" destId="{16896E90-238B-4F32-B2C0-3E21B2D206F6}" srcOrd="0" destOrd="0" presId="urn:microsoft.com/office/officeart/2005/8/layout/hierarchy2"/>
    <dgm:cxn modelId="{5AE00FB8-CB26-4E08-A94E-4E1BF4306149}" type="presOf" srcId="{A8C4BC45-25D0-4005-B425-4077EADE8445}" destId="{DBC0C5F7-013D-449D-844B-D74610865140}" srcOrd="0" destOrd="0" presId="urn:microsoft.com/office/officeart/2005/8/layout/hierarchy2"/>
    <dgm:cxn modelId="{627A474C-98CE-41E7-9B23-8248CE9DAF5F}" type="presOf" srcId="{28D376EE-C75C-459C-90A3-C8A451471796}" destId="{95FC8408-CA97-435F-AB07-D299ECFCC3FA}" srcOrd="1" destOrd="0" presId="urn:microsoft.com/office/officeart/2005/8/layout/hierarchy2"/>
    <dgm:cxn modelId="{27ED8EFD-220F-45FF-BF55-8B4B799C0D17}" type="presOf" srcId="{04D80C12-D408-4241-8236-BB2BCEC12E86}" destId="{365A7EB6-AA21-447A-B773-69BA481185B4}" srcOrd="0" destOrd="0" presId="urn:microsoft.com/office/officeart/2005/8/layout/hierarchy2"/>
    <dgm:cxn modelId="{48540B92-AFB1-43B6-AD3A-7455324DB871}" type="presOf" srcId="{CF3B0484-E5A4-4667-9E9C-7FF5E6E26369}" destId="{1CEA1E5C-AEC1-4E8C-8600-B2550832229B}" srcOrd="1" destOrd="0" presId="urn:microsoft.com/office/officeart/2005/8/layout/hierarchy2"/>
    <dgm:cxn modelId="{7AB43DD4-40B9-4750-8180-70ABCB658017}" type="presOf" srcId="{600271E6-2EC3-43EC-9D20-F4D953ECC289}" destId="{63997AE7-461A-47F7-BF8B-E00349B9E5E3}" srcOrd="0" destOrd="0" presId="urn:microsoft.com/office/officeart/2005/8/layout/hierarchy2"/>
    <dgm:cxn modelId="{1C572CB4-1F8F-48B4-87F4-60B319827A90}" srcId="{04D80C12-D408-4241-8236-BB2BCEC12E86}" destId="{55F1845D-446C-4C7E-A8D5-8D6CB30B8A29}" srcOrd="0" destOrd="0" parTransId="{81829E2A-ECFF-4E9A-84EA-26A3B22E239F}" sibTransId="{69BA4D9B-2BF0-4B05-9584-DE228DB7CE7F}"/>
    <dgm:cxn modelId="{E785194A-FDBE-4D77-9632-44F70A4A8EF2}" type="presOf" srcId="{D432DB89-651A-402D-921F-B14B1EBA140A}" destId="{B343249A-84F5-461B-A9C0-C14DDEAFEEB7}" srcOrd="0" destOrd="0" presId="urn:microsoft.com/office/officeart/2005/8/layout/hierarchy2"/>
    <dgm:cxn modelId="{FA09072D-FD2F-49A1-A7D4-2BD3A8AFB82F}" srcId="{4FF64302-12DB-4204-B4BE-D8AB43F2A543}" destId="{FD5E7D03-A206-470A-A866-2001002758B0}" srcOrd="0" destOrd="0" parTransId="{28D376EE-C75C-459C-90A3-C8A451471796}" sibTransId="{DFEF3ABD-5C1D-4151-9D39-B366A9D29902}"/>
    <dgm:cxn modelId="{E5593CF1-1524-4AF9-AAF8-2FCCF82BB785}" srcId="{070360AE-F6E6-4A08-9D51-7B2F2F5E380D}" destId="{BA18F808-4F91-4F43-BB08-E67B31C63857}" srcOrd="1" destOrd="0" parTransId="{96A6A938-9CEA-4E1E-9871-E3CE0B9CDE8C}" sibTransId="{5A1E130D-4BFF-47E6-9180-3A67C78C13FA}"/>
    <dgm:cxn modelId="{8FDC1E63-53AA-497E-98CE-296D6D0CB2E2}" type="presParOf" srcId="{365A7EB6-AA21-447A-B773-69BA481185B4}" destId="{D982CA40-79C6-44B8-B120-F1A651159B57}" srcOrd="0" destOrd="0" presId="urn:microsoft.com/office/officeart/2005/8/layout/hierarchy2"/>
    <dgm:cxn modelId="{DD04EE92-84F6-482B-8776-ED1D91E1A5EE}" type="presParOf" srcId="{D982CA40-79C6-44B8-B120-F1A651159B57}" destId="{9F25AAD8-9E38-4463-85A8-8C644A9B8F2B}" srcOrd="0" destOrd="0" presId="urn:microsoft.com/office/officeart/2005/8/layout/hierarchy2"/>
    <dgm:cxn modelId="{4BA95248-F0AC-45FF-A7BE-1EA602C47C4C}" type="presParOf" srcId="{D982CA40-79C6-44B8-B120-F1A651159B57}" destId="{C29579CB-13DF-451D-9E6F-0F503F3B3DD1}" srcOrd="1" destOrd="0" presId="urn:microsoft.com/office/officeart/2005/8/layout/hierarchy2"/>
    <dgm:cxn modelId="{856D84F3-7E6C-4ADE-B347-A55CA0B17FE1}" type="presParOf" srcId="{C29579CB-13DF-451D-9E6F-0F503F3B3DD1}" destId="{D5211BCD-8035-41C1-8C09-F2E7F6EE8BE4}" srcOrd="0" destOrd="0" presId="urn:microsoft.com/office/officeart/2005/8/layout/hierarchy2"/>
    <dgm:cxn modelId="{B102E536-9938-4666-8DF6-8FB74C314C88}" type="presParOf" srcId="{D5211BCD-8035-41C1-8C09-F2E7F6EE8BE4}" destId="{1CEA1E5C-AEC1-4E8C-8600-B2550832229B}" srcOrd="0" destOrd="0" presId="urn:microsoft.com/office/officeart/2005/8/layout/hierarchy2"/>
    <dgm:cxn modelId="{84D484B3-9908-421B-AAEF-9517CAA51111}" type="presParOf" srcId="{C29579CB-13DF-451D-9E6F-0F503F3B3DD1}" destId="{33A489E8-F818-45FE-AC0D-420027869A78}" srcOrd="1" destOrd="0" presId="urn:microsoft.com/office/officeart/2005/8/layout/hierarchy2"/>
    <dgm:cxn modelId="{C3402C1F-E9D8-4784-81C6-D450944A74DA}" type="presParOf" srcId="{33A489E8-F818-45FE-AC0D-420027869A78}" destId="{A3F5DFB1-67CA-4583-932D-1876A1DE99A5}" srcOrd="0" destOrd="0" presId="urn:microsoft.com/office/officeart/2005/8/layout/hierarchy2"/>
    <dgm:cxn modelId="{28E34FC5-F960-42D2-BBD7-C4AED232B2D0}" type="presParOf" srcId="{33A489E8-F818-45FE-AC0D-420027869A78}" destId="{5600F414-8084-43DC-9FF6-5B5B6CC52273}" srcOrd="1" destOrd="0" presId="urn:microsoft.com/office/officeart/2005/8/layout/hierarchy2"/>
    <dgm:cxn modelId="{6EEA4126-53AD-4E28-AA97-E7A586123210}" type="presParOf" srcId="{5600F414-8084-43DC-9FF6-5B5B6CC52273}" destId="{290A9C55-D93C-436C-A038-E8777A006E54}" srcOrd="0" destOrd="0" presId="urn:microsoft.com/office/officeart/2005/8/layout/hierarchy2"/>
    <dgm:cxn modelId="{10F9E853-5A2A-4EF2-8930-6A081F10196A}" type="presParOf" srcId="{290A9C55-D93C-436C-A038-E8777A006E54}" destId="{6FFD249F-6ABF-47C2-8D50-1743AFCA9C0D}" srcOrd="0" destOrd="0" presId="urn:microsoft.com/office/officeart/2005/8/layout/hierarchy2"/>
    <dgm:cxn modelId="{288F0CEC-4E6A-488B-8D23-E302F4CC513B}" type="presParOf" srcId="{5600F414-8084-43DC-9FF6-5B5B6CC52273}" destId="{C6DE9EA1-0287-4A65-AEEA-8E59A30BB246}" srcOrd="1" destOrd="0" presId="urn:microsoft.com/office/officeart/2005/8/layout/hierarchy2"/>
    <dgm:cxn modelId="{7FF4BFBA-FB52-4690-931B-E517C9F0DABD}" type="presParOf" srcId="{C6DE9EA1-0287-4A65-AEEA-8E59A30BB246}" destId="{01FEDBBA-7D2D-4D5C-AA46-260C443EDB27}" srcOrd="0" destOrd="0" presId="urn:microsoft.com/office/officeart/2005/8/layout/hierarchy2"/>
    <dgm:cxn modelId="{E04AC40A-15CF-4324-B3D2-BF7BEC4437CD}" type="presParOf" srcId="{C6DE9EA1-0287-4A65-AEEA-8E59A30BB246}" destId="{57AD0197-61DE-478C-A679-B5498DE7998B}" srcOrd="1" destOrd="0" presId="urn:microsoft.com/office/officeart/2005/8/layout/hierarchy2"/>
    <dgm:cxn modelId="{D9C892E0-5501-443A-A933-768567888ADC}" type="presParOf" srcId="{57AD0197-61DE-478C-A679-B5498DE7998B}" destId="{63997AE7-461A-47F7-BF8B-E00349B9E5E3}" srcOrd="0" destOrd="0" presId="urn:microsoft.com/office/officeart/2005/8/layout/hierarchy2"/>
    <dgm:cxn modelId="{32C6571A-6698-4410-BC57-C1F74EDCFEBB}" type="presParOf" srcId="{63997AE7-461A-47F7-BF8B-E00349B9E5E3}" destId="{CC04AE08-4044-4979-8015-1FE0D314806B}" srcOrd="0" destOrd="0" presId="urn:microsoft.com/office/officeart/2005/8/layout/hierarchy2"/>
    <dgm:cxn modelId="{A3F6467B-DDC6-489A-9850-AA89366483F6}" type="presParOf" srcId="{57AD0197-61DE-478C-A679-B5498DE7998B}" destId="{78F6F21E-4BB3-4DA2-8DF7-DFED6D46BEC0}" srcOrd="1" destOrd="0" presId="urn:microsoft.com/office/officeart/2005/8/layout/hierarchy2"/>
    <dgm:cxn modelId="{BFA5D33C-9F29-4400-A7DC-3B981080F7FE}" type="presParOf" srcId="{78F6F21E-4BB3-4DA2-8DF7-DFED6D46BEC0}" destId="{A9913310-170D-4FA3-949D-4BFCAB6E2927}" srcOrd="0" destOrd="0" presId="urn:microsoft.com/office/officeart/2005/8/layout/hierarchy2"/>
    <dgm:cxn modelId="{29EE47EA-432E-46EA-BA41-663302ADC0E4}" type="presParOf" srcId="{78F6F21E-4BB3-4DA2-8DF7-DFED6D46BEC0}" destId="{F666DB17-F1C3-4F87-BB31-CC6B8C8BDEBC}" srcOrd="1" destOrd="0" presId="urn:microsoft.com/office/officeart/2005/8/layout/hierarchy2"/>
    <dgm:cxn modelId="{B25D382E-1AFD-4EED-A67B-5F527F7DFD86}" type="presParOf" srcId="{57AD0197-61DE-478C-A679-B5498DE7998B}" destId="{76BF531F-F5E2-47B8-BC9D-E16339C79F9C}" srcOrd="2" destOrd="0" presId="urn:microsoft.com/office/officeart/2005/8/layout/hierarchy2"/>
    <dgm:cxn modelId="{094DFF0C-53B4-4ADD-A4B3-098F8A05810B}" type="presParOf" srcId="{76BF531F-F5E2-47B8-BC9D-E16339C79F9C}" destId="{A44692EB-B199-4DCD-9E79-5B49CE25D246}" srcOrd="0" destOrd="0" presId="urn:microsoft.com/office/officeart/2005/8/layout/hierarchy2"/>
    <dgm:cxn modelId="{DCDC8A72-95BA-483A-AFEC-454D398CC574}" type="presParOf" srcId="{57AD0197-61DE-478C-A679-B5498DE7998B}" destId="{B6D1E0F8-C9AC-4B9D-94DA-A4C7432315A1}" srcOrd="3" destOrd="0" presId="urn:microsoft.com/office/officeart/2005/8/layout/hierarchy2"/>
    <dgm:cxn modelId="{30E3ED21-7EC8-45A5-897C-15091C5B1734}" type="presParOf" srcId="{B6D1E0F8-C9AC-4B9D-94DA-A4C7432315A1}" destId="{F59E07C9-B0C1-4CDD-9529-1BAF8869D1AB}" srcOrd="0" destOrd="0" presId="urn:microsoft.com/office/officeart/2005/8/layout/hierarchy2"/>
    <dgm:cxn modelId="{7BB6C5F7-0D8D-439A-834B-B26344F1BC53}" type="presParOf" srcId="{B6D1E0F8-C9AC-4B9D-94DA-A4C7432315A1}" destId="{5D049214-4142-45E8-91E9-F331BC515A3A}" srcOrd="1" destOrd="0" presId="urn:microsoft.com/office/officeart/2005/8/layout/hierarchy2"/>
    <dgm:cxn modelId="{F5034FCE-B554-4890-9E1D-55D010B3C643}" type="presParOf" srcId="{5600F414-8084-43DC-9FF6-5B5B6CC52273}" destId="{2DFA352B-5C18-4259-9034-0D28734E241B}" srcOrd="2" destOrd="0" presId="urn:microsoft.com/office/officeart/2005/8/layout/hierarchy2"/>
    <dgm:cxn modelId="{4A32A029-586E-4EA6-A433-508AED783FE4}" type="presParOf" srcId="{2DFA352B-5C18-4259-9034-0D28734E241B}" destId="{1A175E44-FEDB-439F-95DF-48CD698E6560}" srcOrd="0" destOrd="0" presId="urn:microsoft.com/office/officeart/2005/8/layout/hierarchy2"/>
    <dgm:cxn modelId="{4211461D-9381-45F0-980D-FEBC360D2E5A}" type="presParOf" srcId="{5600F414-8084-43DC-9FF6-5B5B6CC52273}" destId="{8D97A441-6F41-4E03-99B0-91BC6DDEA844}" srcOrd="3" destOrd="0" presId="urn:microsoft.com/office/officeart/2005/8/layout/hierarchy2"/>
    <dgm:cxn modelId="{CEA0DB13-132E-43CD-BB29-DCC48DE62937}" type="presParOf" srcId="{8D97A441-6F41-4E03-99B0-91BC6DDEA844}" destId="{16896E90-238B-4F32-B2C0-3E21B2D206F6}" srcOrd="0" destOrd="0" presId="urn:microsoft.com/office/officeart/2005/8/layout/hierarchy2"/>
    <dgm:cxn modelId="{512E085B-476A-47E0-9C33-AB9CD45A9867}" type="presParOf" srcId="{8D97A441-6F41-4E03-99B0-91BC6DDEA844}" destId="{AE464B4E-4A8F-4D9C-93FB-E66C3A42B97D}" srcOrd="1" destOrd="0" presId="urn:microsoft.com/office/officeart/2005/8/layout/hierarchy2"/>
    <dgm:cxn modelId="{AA051870-3D96-4C8D-B806-6DA311193683}" type="presParOf" srcId="{AE464B4E-4A8F-4D9C-93FB-E66C3A42B97D}" destId="{651FF80A-AC07-420C-9B86-4BF8F0003593}" srcOrd="0" destOrd="0" presId="urn:microsoft.com/office/officeart/2005/8/layout/hierarchy2"/>
    <dgm:cxn modelId="{5884365F-E9BA-4A31-98D9-3D8A6E66F23D}" type="presParOf" srcId="{651FF80A-AC07-420C-9B86-4BF8F0003593}" destId="{95FC8408-CA97-435F-AB07-D299ECFCC3FA}" srcOrd="0" destOrd="0" presId="urn:microsoft.com/office/officeart/2005/8/layout/hierarchy2"/>
    <dgm:cxn modelId="{F97E9659-F569-48A6-9256-075E0E017318}" type="presParOf" srcId="{AE464B4E-4A8F-4D9C-93FB-E66C3A42B97D}" destId="{B869129A-6005-42EC-9206-3D2D584155B9}" srcOrd="1" destOrd="0" presId="urn:microsoft.com/office/officeart/2005/8/layout/hierarchy2"/>
    <dgm:cxn modelId="{640E07C4-5A6F-4C91-BA2A-79E36B73E127}" type="presParOf" srcId="{B869129A-6005-42EC-9206-3D2D584155B9}" destId="{3A9B9B09-F792-4393-BE37-E0FE29A121EF}" srcOrd="0" destOrd="0" presId="urn:microsoft.com/office/officeart/2005/8/layout/hierarchy2"/>
    <dgm:cxn modelId="{7DAB131A-9D3E-4BC1-B80D-6CBAF63FED66}" type="presParOf" srcId="{B869129A-6005-42EC-9206-3D2D584155B9}" destId="{43091FCF-1D50-48A0-9F53-A55CAC5D96EA}" srcOrd="1" destOrd="0" presId="urn:microsoft.com/office/officeart/2005/8/layout/hierarchy2"/>
    <dgm:cxn modelId="{20EE30A1-6FE2-4130-9201-191251DE05C8}" type="presParOf" srcId="{C29579CB-13DF-451D-9E6F-0F503F3B3DD1}" destId="{DBC0C5F7-013D-449D-844B-D74610865140}" srcOrd="2" destOrd="0" presId="urn:microsoft.com/office/officeart/2005/8/layout/hierarchy2"/>
    <dgm:cxn modelId="{956987CF-4ABA-459F-B495-94D9E1B406CA}" type="presParOf" srcId="{DBC0C5F7-013D-449D-844B-D74610865140}" destId="{3B969787-D60E-4676-A8F4-EAE7BFFEF08B}" srcOrd="0" destOrd="0" presId="urn:microsoft.com/office/officeart/2005/8/layout/hierarchy2"/>
    <dgm:cxn modelId="{1CC06C2C-B9EC-4DCE-AA39-B75CF5D47604}" type="presParOf" srcId="{C29579CB-13DF-451D-9E6F-0F503F3B3DD1}" destId="{52279812-9D65-4831-85FA-DBFF3EEC0082}" srcOrd="3" destOrd="0" presId="urn:microsoft.com/office/officeart/2005/8/layout/hierarchy2"/>
    <dgm:cxn modelId="{BD72A454-9B69-4225-A7AB-909CB3DCA6E3}" type="presParOf" srcId="{52279812-9D65-4831-85FA-DBFF3EEC0082}" destId="{D20CD956-F641-4610-829F-BD9861033E7A}" srcOrd="0" destOrd="0" presId="urn:microsoft.com/office/officeart/2005/8/layout/hierarchy2"/>
    <dgm:cxn modelId="{F0C416FB-19FA-466C-90E4-DA8374E0D28D}" type="presParOf" srcId="{52279812-9D65-4831-85FA-DBFF3EEC0082}" destId="{95047814-6BCF-4438-921D-43A46F3FF8DC}" srcOrd="1" destOrd="0" presId="urn:microsoft.com/office/officeart/2005/8/layout/hierarchy2"/>
    <dgm:cxn modelId="{887435BC-808F-4CD4-8C06-324F775444DD}" type="presParOf" srcId="{95047814-6BCF-4438-921D-43A46F3FF8DC}" destId="{B343249A-84F5-461B-A9C0-C14DDEAFEEB7}" srcOrd="0" destOrd="0" presId="urn:microsoft.com/office/officeart/2005/8/layout/hierarchy2"/>
    <dgm:cxn modelId="{7D8F2D07-1BF9-4C92-8244-6E0B18BFAADC}" type="presParOf" srcId="{B343249A-84F5-461B-A9C0-C14DDEAFEEB7}" destId="{353FCC2F-D7CD-43CA-A66F-A1566F5DD043}" srcOrd="0" destOrd="0" presId="urn:microsoft.com/office/officeart/2005/8/layout/hierarchy2"/>
    <dgm:cxn modelId="{9A3C0E8F-6E04-4AC8-9DA2-0305CB8941A3}" type="presParOf" srcId="{95047814-6BCF-4438-921D-43A46F3FF8DC}" destId="{18A02A08-CB68-4115-AC61-5CD37076C0FF}" srcOrd="1" destOrd="0" presId="urn:microsoft.com/office/officeart/2005/8/layout/hierarchy2"/>
    <dgm:cxn modelId="{592E3408-DE7E-453B-BF23-B61754ECD245}" type="presParOf" srcId="{18A02A08-CB68-4115-AC61-5CD37076C0FF}" destId="{83E142F5-F10F-4093-AED1-9651F49E4885}" srcOrd="0" destOrd="0" presId="urn:microsoft.com/office/officeart/2005/8/layout/hierarchy2"/>
    <dgm:cxn modelId="{24F4AF60-1D56-4ACD-9E63-794FB356BF7A}" type="presParOf" srcId="{18A02A08-CB68-4115-AC61-5CD37076C0FF}" destId="{0DE146FD-EDFC-4788-A5ED-AA1B0D6227B3}" srcOrd="1" destOrd="0" presId="urn:microsoft.com/office/officeart/2005/8/layout/hierarchy2"/>
    <dgm:cxn modelId="{D64E39FD-33E4-4DDD-8F30-B66872A3523F}" type="presParOf" srcId="{C29579CB-13DF-451D-9E6F-0F503F3B3DD1}" destId="{A3BACBE1-33B8-459E-BD26-4DEB8CA776A8}" srcOrd="4" destOrd="0" presId="urn:microsoft.com/office/officeart/2005/8/layout/hierarchy2"/>
    <dgm:cxn modelId="{37B07B3D-8B32-4891-9802-80E804B17215}" type="presParOf" srcId="{A3BACBE1-33B8-459E-BD26-4DEB8CA776A8}" destId="{01F7E6D0-0A4E-4847-BDEE-6BFCA89DA89B}" srcOrd="0" destOrd="0" presId="urn:microsoft.com/office/officeart/2005/8/layout/hierarchy2"/>
    <dgm:cxn modelId="{23C285A3-95E5-4874-930F-CBFB4EC094E9}" type="presParOf" srcId="{C29579CB-13DF-451D-9E6F-0F503F3B3DD1}" destId="{2B3105D1-8093-4118-B480-6F2686722439}" srcOrd="5" destOrd="0" presId="urn:microsoft.com/office/officeart/2005/8/layout/hierarchy2"/>
    <dgm:cxn modelId="{A3997941-FB31-4F56-8E9D-8DB048260666}" type="presParOf" srcId="{2B3105D1-8093-4118-B480-6F2686722439}" destId="{3B8BE895-E974-4643-9A6C-405D96C1F0BC}" srcOrd="0" destOrd="0" presId="urn:microsoft.com/office/officeart/2005/8/layout/hierarchy2"/>
    <dgm:cxn modelId="{F8BAF414-7158-4A85-906E-A19E3638C364}" type="presParOf" srcId="{2B3105D1-8093-4118-B480-6F2686722439}" destId="{48DC30BE-2204-48B5-A478-C128C69486F9}" srcOrd="1" destOrd="0" presId="urn:microsoft.com/office/officeart/2005/8/layout/hierarchy2"/>
    <dgm:cxn modelId="{1445F5B6-D338-4EE4-B080-C23733155EA8}" type="presParOf" srcId="{48DC30BE-2204-48B5-A478-C128C69486F9}" destId="{085874F9-AEA7-4ADA-8C45-2375504B886D}" srcOrd="0" destOrd="0" presId="urn:microsoft.com/office/officeart/2005/8/layout/hierarchy2"/>
    <dgm:cxn modelId="{1527622E-4523-4CFD-B626-75952BC86072}" type="presParOf" srcId="{085874F9-AEA7-4ADA-8C45-2375504B886D}" destId="{4E221814-5155-4D00-B862-15F283C7A28B}" srcOrd="0" destOrd="0" presId="urn:microsoft.com/office/officeart/2005/8/layout/hierarchy2"/>
    <dgm:cxn modelId="{E1221B55-549E-4469-A57D-8AEA55767A1C}" type="presParOf" srcId="{48DC30BE-2204-48B5-A478-C128C69486F9}" destId="{06436A8E-AD70-4370-9A2D-E426A182EF02}" srcOrd="1" destOrd="0" presId="urn:microsoft.com/office/officeart/2005/8/layout/hierarchy2"/>
    <dgm:cxn modelId="{F7B37699-82CE-4B2C-9897-D10177B00983}" type="presParOf" srcId="{06436A8E-AD70-4370-9A2D-E426A182EF02}" destId="{B8C777E0-8E0C-4134-9430-32843A5A679D}" srcOrd="0" destOrd="0" presId="urn:microsoft.com/office/officeart/2005/8/layout/hierarchy2"/>
    <dgm:cxn modelId="{A0E59A5B-3290-46BC-BD81-9A1A20244623}" type="presParOf" srcId="{06436A8E-AD70-4370-9A2D-E426A182EF02}" destId="{04EA6116-782B-45F6-8EB5-BC250AE9C588}" srcOrd="1" destOrd="0" presId="urn:microsoft.com/office/officeart/2005/8/layout/hierarchy2"/>
    <dgm:cxn modelId="{F7213DDE-7605-43D0-AA37-FBEBCD53A590}" type="presParOf" srcId="{48DC30BE-2204-48B5-A478-C128C69486F9}" destId="{60032163-7B5E-4A1A-8D31-D599B9147EE6}" srcOrd="2" destOrd="0" presId="urn:microsoft.com/office/officeart/2005/8/layout/hierarchy2"/>
    <dgm:cxn modelId="{4EF4CBAC-A6B9-426E-95BF-7D1785D82457}" type="presParOf" srcId="{60032163-7B5E-4A1A-8D31-D599B9147EE6}" destId="{7FE82DB4-3E91-4D02-A6C6-71645D59065D}" srcOrd="0" destOrd="0" presId="urn:microsoft.com/office/officeart/2005/8/layout/hierarchy2"/>
    <dgm:cxn modelId="{0E28EBD3-E263-40A5-99E3-E89CBE16AE7F}" type="presParOf" srcId="{48DC30BE-2204-48B5-A478-C128C69486F9}" destId="{4DEE7982-F188-44BC-9E4C-22050EBD7A46}" srcOrd="3" destOrd="0" presId="urn:microsoft.com/office/officeart/2005/8/layout/hierarchy2"/>
    <dgm:cxn modelId="{B30069BF-86CD-425B-A917-8563F7AD893E}" type="presParOf" srcId="{4DEE7982-F188-44BC-9E4C-22050EBD7A46}" destId="{0A6B0A6E-C8FB-4A18-92B9-1D17DFFC76C9}" srcOrd="0" destOrd="0" presId="urn:microsoft.com/office/officeart/2005/8/layout/hierarchy2"/>
    <dgm:cxn modelId="{2309C52F-89D4-43AC-84A5-5767020EFB3C}" type="presParOf" srcId="{4DEE7982-F188-44BC-9E4C-22050EBD7A46}" destId="{EC603F0A-876C-43E2-92C9-A294E9A8B818}" srcOrd="1" destOrd="0" presId="urn:microsoft.com/office/officeart/2005/8/layout/hierarchy2"/>
    <dgm:cxn modelId="{46E490EE-6EA7-4BEB-BC86-40C764A5E952}" type="presParOf" srcId="{365A7EB6-AA21-447A-B773-69BA481185B4}" destId="{C8E43CCE-1824-447F-B37A-32AC75F946CD}" srcOrd="1" destOrd="0" presId="urn:microsoft.com/office/officeart/2005/8/layout/hierarchy2"/>
    <dgm:cxn modelId="{380217C5-7977-4C07-AB3A-F06250CAF231}" type="presParOf" srcId="{C8E43CCE-1824-447F-B37A-32AC75F946CD}" destId="{B979B59B-D1D6-4A02-B461-AF0655033CC8}" srcOrd="0" destOrd="0" presId="urn:microsoft.com/office/officeart/2005/8/layout/hierarchy2"/>
    <dgm:cxn modelId="{06932402-F507-426C-ACA4-3D070385C5CC}" type="presParOf" srcId="{C8E43CCE-1824-447F-B37A-32AC75F946CD}" destId="{EF234E90-7DE6-4602-A91B-615708C6A96B}" srcOrd="1" destOrd="0" presId="urn:microsoft.com/office/officeart/2005/8/layout/hierarchy2"/>
  </dgm:cxnLst>
  <dgm:bg/>
  <dgm:whole>
    <a:effectLst/>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60" cy="496332"/>
          </a:xfrm>
          <a:prstGeom prst="rect">
            <a:avLst/>
          </a:prstGeom>
        </p:spPr>
        <p:txBody>
          <a:bodyPr vert="horz" lIns="91266" tIns="45633" rIns="91266" bIns="45633" rtlCol="0"/>
          <a:lstStyle>
            <a:lvl1pPr algn="l">
              <a:defRPr sz="1200"/>
            </a:lvl1pPr>
          </a:lstStyle>
          <a:p>
            <a:endParaRPr lang="de-DE"/>
          </a:p>
        </p:txBody>
      </p:sp>
      <p:sp>
        <p:nvSpPr>
          <p:cNvPr id="3" name="Datumsplatzhalter 2"/>
          <p:cNvSpPr>
            <a:spLocks noGrp="1"/>
          </p:cNvSpPr>
          <p:nvPr>
            <p:ph type="dt" sz="quarter" idx="1"/>
          </p:nvPr>
        </p:nvSpPr>
        <p:spPr>
          <a:xfrm>
            <a:off x="3850443" y="0"/>
            <a:ext cx="2945660" cy="496332"/>
          </a:xfrm>
          <a:prstGeom prst="rect">
            <a:avLst/>
          </a:prstGeom>
        </p:spPr>
        <p:txBody>
          <a:bodyPr vert="horz" lIns="91266" tIns="45633" rIns="91266" bIns="45633" rtlCol="0"/>
          <a:lstStyle>
            <a:lvl1pPr algn="r">
              <a:defRPr sz="1200"/>
            </a:lvl1pPr>
          </a:lstStyle>
          <a:p>
            <a:fld id="{CDCE4BBC-1545-014F-A655-07919ECF7DA9}" type="datetimeFigureOut">
              <a:rPr lang="de-DE" smtClean="0"/>
              <a:t>08.04.2015</a:t>
            </a:fld>
            <a:endParaRPr lang="de-DE"/>
          </a:p>
        </p:txBody>
      </p:sp>
      <p:sp>
        <p:nvSpPr>
          <p:cNvPr id="4" name="Fußzeilenplatzhalter 3"/>
          <p:cNvSpPr>
            <a:spLocks noGrp="1"/>
          </p:cNvSpPr>
          <p:nvPr>
            <p:ph type="ftr" sz="quarter" idx="2"/>
          </p:nvPr>
        </p:nvSpPr>
        <p:spPr>
          <a:xfrm>
            <a:off x="0" y="9428584"/>
            <a:ext cx="2945660" cy="496332"/>
          </a:xfrm>
          <a:prstGeom prst="rect">
            <a:avLst/>
          </a:prstGeom>
        </p:spPr>
        <p:txBody>
          <a:bodyPr vert="horz" lIns="91266" tIns="45633" rIns="91266" bIns="45633"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28584"/>
            <a:ext cx="2945660" cy="496332"/>
          </a:xfrm>
          <a:prstGeom prst="rect">
            <a:avLst/>
          </a:prstGeom>
        </p:spPr>
        <p:txBody>
          <a:bodyPr vert="horz" lIns="91266" tIns="45633" rIns="91266" bIns="45633" rtlCol="0" anchor="b"/>
          <a:lstStyle>
            <a:lvl1pPr algn="r">
              <a:defRPr sz="1200"/>
            </a:lvl1pPr>
          </a:lstStyle>
          <a:p>
            <a:fld id="{5D5DD8D0-1899-664A-A480-DE66F28E3A21}" type="slidenum">
              <a:rPr lang="de-DE" smtClean="0"/>
              <a:t>‹Nr.›</a:t>
            </a:fld>
            <a:endParaRPr lang="de-DE"/>
          </a:p>
        </p:txBody>
      </p:sp>
    </p:spTree>
    <p:extLst>
      <p:ext uri="{BB962C8B-B14F-4D97-AF65-F5344CB8AC3E}">
        <p14:creationId xmlns:p14="http://schemas.microsoft.com/office/powerpoint/2010/main" val="393227512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60" cy="496332"/>
          </a:xfrm>
          <a:prstGeom prst="rect">
            <a:avLst/>
          </a:prstGeom>
        </p:spPr>
        <p:txBody>
          <a:bodyPr vert="horz" lIns="91266" tIns="45633" rIns="91266" bIns="45633" rtlCol="0"/>
          <a:lstStyle>
            <a:lvl1pPr algn="l">
              <a:defRPr sz="1200"/>
            </a:lvl1pPr>
          </a:lstStyle>
          <a:p>
            <a:endParaRPr lang="de-CH"/>
          </a:p>
        </p:txBody>
      </p:sp>
      <p:sp>
        <p:nvSpPr>
          <p:cNvPr id="3" name="Datumsplatzhalter 2"/>
          <p:cNvSpPr>
            <a:spLocks noGrp="1"/>
          </p:cNvSpPr>
          <p:nvPr>
            <p:ph type="dt" idx="1"/>
          </p:nvPr>
        </p:nvSpPr>
        <p:spPr>
          <a:xfrm>
            <a:off x="3850443" y="0"/>
            <a:ext cx="2945660" cy="496332"/>
          </a:xfrm>
          <a:prstGeom prst="rect">
            <a:avLst/>
          </a:prstGeom>
        </p:spPr>
        <p:txBody>
          <a:bodyPr vert="horz" lIns="91266" tIns="45633" rIns="91266" bIns="45633" rtlCol="0"/>
          <a:lstStyle>
            <a:lvl1pPr algn="r">
              <a:defRPr sz="1200"/>
            </a:lvl1pPr>
          </a:lstStyle>
          <a:p>
            <a:fld id="{045FEC64-0408-4BF3-A713-CF3412E61D61}" type="datetimeFigureOut">
              <a:rPr lang="de-CH" smtClean="0"/>
              <a:t>08.04.2015</a:t>
            </a:fld>
            <a:endParaRPr lang="de-CH"/>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266" tIns="45633" rIns="91266" bIns="45633" rtlCol="0" anchor="ctr"/>
          <a:lstStyle/>
          <a:p>
            <a:endParaRPr lang="de-CH"/>
          </a:p>
        </p:txBody>
      </p:sp>
      <p:sp>
        <p:nvSpPr>
          <p:cNvPr id="5" name="Notizenplatzhalter 4"/>
          <p:cNvSpPr>
            <a:spLocks noGrp="1"/>
          </p:cNvSpPr>
          <p:nvPr>
            <p:ph type="body" sz="quarter" idx="3"/>
          </p:nvPr>
        </p:nvSpPr>
        <p:spPr>
          <a:xfrm>
            <a:off x="679768" y="4715154"/>
            <a:ext cx="5438140" cy="4466987"/>
          </a:xfrm>
          <a:prstGeom prst="rect">
            <a:avLst/>
          </a:prstGeom>
        </p:spPr>
        <p:txBody>
          <a:bodyPr vert="horz" lIns="91266" tIns="45633" rIns="91266" bIns="45633"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9428584"/>
            <a:ext cx="2945660" cy="496332"/>
          </a:xfrm>
          <a:prstGeom prst="rect">
            <a:avLst/>
          </a:prstGeom>
        </p:spPr>
        <p:txBody>
          <a:bodyPr vert="horz" lIns="91266" tIns="45633" rIns="91266" bIns="45633" rtlCol="0" anchor="b"/>
          <a:lstStyle>
            <a:lvl1pPr algn="l">
              <a:defRPr sz="1200"/>
            </a:lvl1pPr>
          </a:lstStyle>
          <a:p>
            <a:endParaRPr lang="de-CH"/>
          </a:p>
        </p:txBody>
      </p:sp>
      <p:sp>
        <p:nvSpPr>
          <p:cNvPr id="7" name="Foliennummernplatzhalter 6"/>
          <p:cNvSpPr>
            <a:spLocks noGrp="1"/>
          </p:cNvSpPr>
          <p:nvPr>
            <p:ph type="sldNum" sz="quarter" idx="5"/>
          </p:nvPr>
        </p:nvSpPr>
        <p:spPr>
          <a:xfrm>
            <a:off x="3850443" y="9428584"/>
            <a:ext cx="2945660" cy="496332"/>
          </a:xfrm>
          <a:prstGeom prst="rect">
            <a:avLst/>
          </a:prstGeom>
        </p:spPr>
        <p:txBody>
          <a:bodyPr vert="horz" lIns="91266" tIns="45633" rIns="91266" bIns="45633" rtlCol="0" anchor="b"/>
          <a:lstStyle>
            <a:lvl1pPr algn="r">
              <a:defRPr sz="1200"/>
            </a:lvl1pPr>
          </a:lstStyle>
          <a:p>
            <a:fld id="{24DB85D6-1A81-407C-9AED-799E2784EF5A}" type="slidenum">
              <a:rPr lang="de-CH" smtClean="0"/>
              <a:t>‹Nr.›</a:t>
            </a:fld>
            <a:endParaRPr lang="de-CH"/>
          </a:p>
        </p:txBody>
      </p:sp>
    </p:spTree>
    <p:extLst>
      <p:ext uri="{BB962C8B-B14F-4D97-AF65-F5344CB8AC3E}">
        <p14:creationId xmlns:p14="http://schemas.microsoft.com/office/powerpoint/2010/main" val="329529145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Tree>
    <p:extLst>
      <p:ext uri="{BB962C8B-B14F-4D97-AF65-F5344CB8AC3E}">
        <p14:creationId xmlns:p14="http://schemas.microsoft.com/office/powerpoint/2010/main" val="3762373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1 BSN</a:t>
            </a:r>
          </a:p>
          <a:p>
            <a:r>
              <a:rPr lang="de-CH" dirty="0" smtClean="0"/>
              <a:t>19</a:t>
            </a:r>
            <a:r>
              <a:rPr lang="de-CH" baseline="0" dirty="0" smtClean="0"/>
              <a:t> BSR</a:t>
            </a:r>
          </a:p>
          <a:p>
            <a:r>
              <a:rPr lang="de-CH" baseline="0" dirty="0" smtClean="0"/>
              <a:t>=  Gesetzescharakter</a:t>
            </a:r>
          </a:p>
          <a:p>
            <a:endParaRPr lang="de-CH" dirty="0"/>
          </a:p>
        </p:txBody>
      </p:sp>
    </p:spTree>
    <p:extLst>
      <p:ext uri="{BB962C8B-B14F-4D97-AF65-F5344CB8AC3E}">
        <p14:creationId xmlns:p14="http://schemas.microsoft.com/office/powerpoint/2010/main" val="827794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r>
              <a:rPr lang="de-CH" sz="1300" dirty="0">
                <a:latin typeface="Arial" pitchFamily="34" charset="0"/>
                <a:cs typeface="Arial" pitchFamily="34" charset="0"/>
              </a:rPr>
              <a:t>Die Branchenlösungen für die Qualitätssicherung z. B. für dämmschichtbildende Brandschutzsysteme im Stahlbau oder brennbares Tragwerk im Holzbau bleiben weiterhin erforderlich und werden durch die BRL „Qualitätssicherung im Brandschutz“ nicht ersetzt. Die Branchenlösungen für die Qualitätssicherung sind ins Gesamtkonzept der Qualitätssicherung zu integrieren.</a:t>
            </a:r>
          </a:p>
          <a:p>
            <a:r>
              <a:rPr lang="de-CH" dirty="0" smtClean="0">
                <a:solidFill>
                  <a:schemeClr val="tx1"/>
                </a:solidFill>
                <a:latin typeface="Arial" pitchFamily="34" charset="0"/>
                <a:cs typeface="Arial" pitchFamily="34" charset="0"/>
              </a:rPr>
              <a:t>Die Qualitätssicherung</a:t>
            </a:r>
            <a:r>
              <a:rPr lang="de-CH" baseline="0" dirty="0" smtClean="0">
                <a:solidFill>
                  <a:schemeClr val="tx1"/>
                </a:solidFill>
                <a:latin typeface="Arial" pitchFamily="34" charset="0"/>
                <a:cs typeface="Arial" pitchFamily="34" charset="0"/>
              </a:rPr>
              <a:t> im Holzbau ist z. B. wichtiger Bestandteil, damit nach dem Stand der Technik gebaut werden kann und nicht alle Bauteile und Bausysteme geprüft und anerkannt werden müssen. Der Stand der Technik soll in der Schweiz weiterhin möglich bleiben und wird durch die Brandschutzrichtlinie „Qualitätssicherung im Brandschutz“ nicht eingeschränkt.</a:t>
            </a:r>
          </a:p>
          <a:p>
            <a:endParaRPr lang="de-CH" sz="1300" dirty="0">
              <a:latin typeface="Arial" pitchFamily="34" charset="0"/>
              <a:cs typeface="Arial" pitchFamily="34" charset="0"/>
            </a:endParaRPr>
          </a:p>
          <a:p>
            <a:r>
              <a:rPr lang="de-CH" sz="1300" dirty="0">
                <a:latin typeface="Arial" pitchFamily="34" charset="0"/>
                <a:cs typeface="Arial" pitchFamily="34" charset="0"/>
              </a:rPr>
              <a:t>Siehe dazu </a:t>
            </a:r>
            <a:r>
              <a:rPr lang="de-CH" sz="1300" dirty="0" err="1">
                <a:latin typeface="Arial" pitchFamily="34" charset="0"/>
                <a:cs typeface="Arial" pitchFamily="34" charset="0"/>
              </a:rPr>
              <a:t>Lignum</a:t>
            </a:r>
            <a:r>
              <a:rPr lang="de-CH" sz="1300" dirty="0">
                <a:latin typeface="Arial" pitchFamily="34" charset="0"/>
                <a:cs typeface="Arial" pitchFamily="34" charset="0"/>
              </a:rPr>
              <a:t>-Dokumentation Brandschutz „Bauen mit Holz – Qualitätssicherung und Brandschutz“ (wird auf die Brandschutzvorschriften 2015 überarbeitet)</a:t>
            </a:r>
          </a:p>
          <a:p>
            <a:r>
              <a:rPr lang="de-CH" sz="1300" dirty="0">
                <a:latin typeface="Arial" pitchFamily="34" charset="0"/>
                <a:cs typeface="Arial" pitchFamily="34" charset="0"/>
              </a:rPr>
              <a:t>Siehe dazu SZS C2.5 „Dämmschichtbildende Brandschutzsysteme“</a:t>
            </a:r>
          </a:p>
          <a:p>
            <a:endParaRPr lang="de-CH" sz="1300" dirty="0">
              <a:latin typeface="Arial" pitchFamily="34" charset="0"/>
              <a:cs typeface="Arial" pitchFamily="34" charset="0"/>
            </a:endParaRPr>
          </a:p>
          <a:p>
            <a:r>
              <a:rPr lang="de-CH" sz="1300" dirty="0">
                <a:latin typeface="Arial" pitchFamily="34" charset="0"/>
                <a:cs typeface="Arial" pitchFamily="34" charset="0"/>
              </a:rPr>
              <a:t>Die Anforderungen an Prozesse, Personen und Qualitätssicherung bei Einrichtungen des technischen Brandschutzes (z. B. BMA, SPA) sind zusätzlich zu beachten und einzuhalten.</a:t>
            </a:r>
          </a:p>
          <a:p>
            <a:r>
              <a:rPr lang="de-CH" sz="1300" dirty="0">
                <a:latin typeface="Arial" pitchFamily="34" charset="0"/>
                <a:cs typeface="Arial" pitchFamily="34" charset="0"/>
              </a:rPr>
              <a:t>Siehe dazu Brandschutzrichtlinie „Brandmeldeanlagen“ Ziffer 3.8 oder „Sprinkleranlagen“ Ziffer 4 und 5.</a:t>
            </a:r>
            <a:endParaRPr lang="de-CH"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698888B7-3ED6-4FA6-B441-26CFDF0434F9}" type="slidenum">
              <a:rPr lang="de-CH" smtClean="0"/>
              <a:pPr/>
              <a:t>101</a:t>
            </a:fld>
            <a:endParaRPr lang="de-CH"/>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955436">
              <a:defRPr/>
            </a:pPr>
            <a:r>
              <a:rPr lang="de-CH" dirty="0" smtClean="0">
                <a:latin typeface="Arial" pitchFamily="34" charset="0"/>
                <a:cs typeface="Arial" pitchFamily="34" charset="0"/>
              </a:rPr>
              <a:t>Unter Ziffer 8 sind Übergangsbestimmungen für den Nachweis der Qualifikation als QS Verantwortlicher Brandschutz formuliert.</a:t>
            </a:r>
          </a:p>
          <a:p>
            <a:pPr defTabSz="955436">
              <a:defRPr/>
            </a:pPr>
            <a:r>
              <a:rPr lang="de-CH" dirty="0" smtClean="0">
                <a:latin typeface="Arial" pitchFamily="34" charset="0"/>
                <a:cs typeface="Arial" pitchFamily="34" charset="0"/>
              </a:rPr>
              <a:t>Das Reglement für die Anerkennung von QS Verantwortlichen Brandschutz muss noch erarbeitet werden.</a:t>
            </a:r>
          </a:p>
          <a:p>
            <a:pPr>
              <a:buFontTx/>
              <a:buNone/>
            </a:pPr>
            <a:r>
              <a:rPr lang="de-CH" dirty="0" smtClean="0">
                <a:latin typeface="Arial" pitchFamily="34" charset="0"/>
                <a:cs typeface="Arial" pitchFamily="34" charset="0"/>
              </a:rPr>
              <a:t>Ziel ist nach der Übergangszeit von 5 Jahren auf VKF zertifizierte Fachleute (Brandschutzfachmann und Brandschutzexperte) zurückgreifen zu können.</a:t>
            </a:r>
          </a:p>
          <a:p>
            <a:pPr>
              <a:buFontTx/>
              <a:buNone/>
            </a:pPr>
            <a:endParaRPr lang="de-CH" dirty="0" smtClean="0">
              <a:latin typeface="Arial" pitchFamily="34" charset="0"/>
              <a:cs typeface="Arial" pitchFamily="34" charset="0"/>
            </a:endParaRPr>
          </a:p>
          <a:p>
            <a:pPr defTabSz="955436">
              <a:defRPr/>
            </a:pPr>
            <a:r>
              <a:rPr lang="fr-FR" dirty="0" smtClean="0">
                <a:latin typeface="Arial" pitchFamily="34" charset="0"/>
                <a:cs typeface="Arial" pitchFamily="34" charset="0"/>
              </a:rPr>
              <a:t>Die VKF ist zu verpflichten, dafür zu sorgen, dass die Anzahl kompetenter Brandschutzfachleute in den nächsten Jahren erhöht wird. Die bestehenden Ausbildungslehrgänge der VKF sollen um einen Qualitätssicherungsteil insbesondere bezüglich Bauausführung ergänzt werden.</a:t>
            </a:r>
          </a:p>
          <a:p>
            <a:pPr defTabSz="955436">
              <a:defRPr/>
            </a:pPr>
            <a:endParaRPr lang="fr-FR" dirty="0" smtClean="0">
              <a:latin typeface="Arial" pitchFamily="34" charset="0"/>
              <a:cs typeface="Arial" pitchFamily="34" charset="0"/>
            </a:endParaRPr>
          </a:p>
          <a:p>
            <a:pPr defTabSz="955436">
              <a:defRPr/>
            </a:pPr>
            <a:r>
              <a:rPr lang="fr-FR" dirty="0" smtClean="0">
                <a:latin typeface="Arial" pitchFamily="34" charset="0"/>
                <a:cs typeface="Arial" pitchFamily="34" charset="0"/>
              </a:rPr>
              <a:t>Alles Weitere gilt ab Einführung der Brandschutzvorschriften ohne Ausnahme. Die Brandschutzbehörden sind angehalten dafür zu sorgen das die Vorgaben der Brandschutzrichtlinie Qualitätssicherung im Brandschutz umgesetzt wird und kann ggf. Dokumente der Qualitätssicherung zur Einsicht anzufordern.</a:t>
            </a:r>
            <a:endParaRPr lang="de-CH" dirty="0" smtClean="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698888B7-3ED6-4FA6-B441-26CFDF0434F9}" type="slidenum">
              <a:rPr lang="de-CH" smtClean="0"/>
              <a:pPr/>
              <a:t>102</a:t>
            </a:fld>
            <a:endParaRPr lang="de-CH"/>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dirty="0" smtClean="0">
                <a:latin typeface="Arial" pitchFamily="34" charset="0"/>
                <a:cs typeface="Arial" pitchFamily="34" charset="0"/>
              </a:rPr>
              <a:t>QS Verantwortlicher Brandschutz: In Projektierung, Ausschreibung und Realisation verantwortliche und entsprechend der Aufgabe ausgebildete Fachperson</a:t>
            </a:r>
          </a:p>
          <a:p>
            <a:endParaRPr lang="de-CH" dirty="0" smtClean="0">
              <a:latin typeface="Arial" pitchFamily="34" charset="0"/>
              <a:cs typeface="Arial" pitchFamily="34" charset="0"/>
            </a:endParaRPr>
          </a:p>
          <a:p>
            <a:r>
              <a:rPr lang="de-CH" dirty="0" smtClean="0">
                <a:latin typeface="Arial" pitchFamily="34" charset="0"/>
                <a:cs typeface="Arial" pitchFamily="34" charset="0"/>
              </a:rPr>
              <a:t>Übereinstimmungserklärung Brandschutz: Bestätigung über mängelfreie Umsetzung der Brandschutzmassnahmen durch die Eigentümerschaft</a:t>
            </a:r>
          </a:p>
          <a:p>
            <a:endParaRPr lang="de-CH" dirty="0" smtClean="0">
              <a:latin typeface="Arial" pitchFamily="34" charset="0"/>
              <a:cs typeface="Arial" pitchFamily="34" charset="0"/>
            </a:endParaRPr>
          </a:p>
          <a:p>
            <a:r>
              <a:rPr lang="de-CH" dirty="0" smtClean="0">
                <a:latin typeface="Arial" pitchFamily="34" charset="0"/>
                <a:cs typeface="Arial" pitchFamily="34" charset="0"/>
              </a:rPr>
              <a:t>Revisionsunterlagen Brandschutz: sind dem Eigentümer zur Sicherstellung der Betriebsbereitschaft aller Anlagen abzugeben </a:t>
            </a:r>
          </a:p>
          <a:p>
            <a:endParaRPr lang="de-CH" dirty="0" smtClean="0">
              <a:latin typeface="Arial" pitchFamily="34" charset="0"/>
              <a:cs typeface="Arial" pitchFamily="34" charset="0"/>
            </a:endParaRPr>
          </a:p>
          <a:p>
            <a:r>
              <a:rPr lang="de-CH" dirty="0" smtClean="0">
                <a:latin typeface="Arial" pitchFamily="34" charset="0"/>
                <a:cs typeface="Arial" pitchFamily="34" charset="0"/>
              </a:rPr>
              <a:t>Einstufung des Projektes anhand der zwei Tabellen „Nutzung“ und „Besondere Brandrisiken“. Je nach Komplexität wird das Projekt in eine der 4 QSS eingestuft.</a:t>
            </a:r>
            <a:r>
              <a:rPr lang="de-CH" baseline="0" dirty="0" smtClean="0">
                <a:latin typeface="Arial" pitchFamily="34" charset="0"/>
                <a:cs typeface="Arial" pitchFamily="34" charset="0"/>
              </a:rPr>
              <a:t> Daraus ergibt sich eine an das Bauvorhaben angepasste Qualitätssicherung mit entsprechenden A</a:t>
            </a:r>
            <a:r>
              <a:rPr lang="de-CH" dirty="0" smtClean="0">
                <a:latin typeface="Arial" pitchFamily="34" charset="0"/>
                <a:cs typeface="Arial" pitchFamily="34" charset="0"/>
              </a:rPr>
              <a:t>nforderungen und die Vorgaben für die Umsetzung. Die Qualitätssicherung der QSS 1 muss immer erbracht werden.</a:t>
            </a:r>
          </a:p>
          <a:p>
            <a:endParaRPr lang="de-CH" dirty="0" smtClean="0">
              <a:latin typeface="Arial" pitchFamily="34" charset="0"/>
              <a:cs typeface="Arial" pitchFamily="34" charset="0"/>
            </a:endParaRPr>
          </a:p>
          <a:p>
            <a:pPr>
              <a:lnSpc>
                <a:spcPct val="80000"/>
              </a:lnSpc>
              <a:tabLst>
                <a:tab pos="189096" algn="l"/>
              </a:tabLst>
            </a:pPr>
            <a:r>
              <a:rPr lang="de-CH" dirty="0" smtClean="0">
                <a:latin typeface="Arial" pitchFamily="34" charset="0"/>
                <a:cs typeface="Arial" pitchFamily="34" charset="0"/>
              </a:rPr>
              <a:t>Eine praxistaugliche, gelebte Qualitätssicherung bringt viel</a:t>
            </a:r>
            <a:r>
              <a:rPr lang="de-CH" baseline="0" dirty="0" smtClean="0">
                <a:latin typeface="Arial" pitchFamily="34" charset="0"/>
                <a:cs typeface="Arial" pitchFamily="34" charset="0"/>
              </a:rPr>
              <a:t> </a:t>
            </a:r>
            <a:r>
              <a:rPr lang="de-CH" dirty="0" smtClean="0">
                <a:latin typeface="Arial" pitchFamily="34" charset="0"/>
                <a:cs typeface="Arial" pitchFamily="34" charset="0"/>
              </a:rPr>
              <a:t>Nutzen für Eigentümer- und Nutzerschaft, Planende, Ausführende und Brandschutzbehörde.</a:t>
            </a:r>
            <a:endParaRPr lang="de-CH" dirty="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698888B7-3ED6-4FA6-B441-26CFDF0434F9}" type="slidenum">
              <a:rPr lang="de-CH" smtClean="0"/>
              <a:pPr/>
              <a:t>103</a:t>
            </a:fld>
            <a:endParaRPr lang="de-CH"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dirty="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698888B7-3ED6-4FA6-B441-26CFDF0434F9}" type="slidenum">
              <a:rPr lang="de-CH" smtClean="0"/>
              <a:pPr/>
              <a:t>104</a:t>
            </a:fld>
            <a:endParaRPr lang="de-CH"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 mit</a:t>
            </a:r>
            <a:r>
              <a:rPr lang="de-CH" baseline="0" dirty="0" smtClean="0"/>
              <a:t> diesem formulierten Ziel werden die bisherigen Vorgaben teilweise zu vergessen sein und die neuen umzusetzen.</a:t>
            </a:r>
          </a:p>
          <a:p>
            <a:endParaRPr lang="de-CH" baseline="0" dirty="0" smtClean="0"/>
          </a:p>
          <a:p>
            <a:r>
              <a:rPr lang="de-CH" baseline="0" dirty="0" smtClean="0"/>
              <a:t>Ganz herzlichen Dank für das Ausharren, viel Spass bei der Anwendung der BSV2015 und viel Vergnügen beim </a:t>
            </a:r>
            <a:r>
              <a:rPr lang="de-CH" baseline="0" dirty="0" err="1" smtClean="0"/>
              <a:t>Apero</a:t>
            </a:r>
            <a:endParaRPr lang="de-CH" dirty="0"/>
          </a:p>
        </p:txBody>
      </p:sp>
    </p:spTree>
    <p:extLst>
      <p:ext uri="{BB962C8B-B14F-4D97-AF65-F5344CB8AC3E}">
        <p14:creationId xmlns:p14="http://schemas.microsoft.com/office/powerpoint/2010/main" val="111769146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1404962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9 BSE</a:t>
            </a:r>
          </a:p>
          <a:p>
            <a:r>
              <a:rPr lang="de-CH" dirty="0" smtClean="0"/>
              <a:t>3 BSA</a:t>
            </a:r>
          </a:p>
          <a:p>
            <a:endParaRPr lang="de-CH" dirty="0" smtClean="0"/>
          </a:p>
          <a:p>
            <a:r>
              <a:rPr lang="de-CH" dirty="0" smtClean="0"/>
              <a:t>= Ergänzende,</a:t>
            </a:r>
            <a:r>
              <a:rPr lang="de-CH" baseline="0" dirty="0" smtClean="0"/>
              <a:t> themenbezogenen Erläuterungen</a:t>
            </a:r>
          </a:p>
          <a:p>
            <a:r>
              <a:rPr lang="de-CH" b="1" baseline="0" dirty="0" smtClean="0">
                <a:solidFill>
                  <a:srgbClr val="FF0000"/>
                </a:solidFill>
              </a:rPr>
              <a:t>Einige Erläuterungen gibt es nicht mehr</a:t>
            </a:r>
            <a:r>
              <a:rPr lang="de-CH" baseline="0" dirty="0" smtClean="0"/>
              <a:t>: Bühnen, Feuerwehraufzüge, abgelegene </a:t>
            </a:r>
            <a:r>
              <a:rPr lang="de-CH" baseline="0" dirty="0" err="1" smtClean="0"/>
              <a:t>Beherberungsbetriebe</a:t>
            </a:r>
            <a:r>
              <a:rPr lang="de-CH" baseline="0" dirty="0" smtClean="0"/>
              <a:t>, Zivilschutzbauten, Munitionslager, Tourismus in der Landwirtschaft</a:t>
            </a:r>
            <a:r>
              <a:rPr lang="de-CH" baseline="0" dirty="0"/>
              <a:t> </a:t>
            </a:r>
            <a:r>
              <a:rPr lang="de-CH" baseline="0" dirty="0" smtClean="0"/>
              <a:t>etc. diese sind zum Teil in die VKF-Brandschutzrichtlinien eingeflossen.</a:t>
            </a:r>
          </a:p>
          <a:p>
            <a:r>
              <a:rPr lang="de-CH" b="1" baseline="0" dirty="0" smtClean="0"/>
              <a:t>Einige Arbeitshilfen gibt es nicht mehr: </a:t>
            </a:r>
            <a:r>
              <a:rPr lang="de-CH" b="0" baseline="0" dirty="0" smtClean="0"/>
              <a:t>Parkhäuser und Einstellräume für Motorfahrzeuge, Beherbergungsbetriebe, Verkaufsgeschäfte etc.</a:t>
            </a:r>
            <a:endParaRPr lang="de-CH" b="1" baseline="0" dirty="0" smtClean="0"/>
          </a:p>
          <a:p>
            <a:endParaRPr lang="de-CH" baseline="0" dirty="0" smtClean="0"/>
          </a:p>
        </p:txBody>
      </p:sp>
    </p:spTree>
    <p:extLst>
      <p:ext uri="{BB962C8B-B14F-4D97-AF65-F5344CB8AC3E}">
        <p14:creationId xmlns:p14="http://schemas.microsoft.com/office/powerpoint/2010/main" val="3515483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Tree>
    <p:extLst>
      <p:ext uri="{BB962C8B-B14F-4D97-AF65-F5344CB8AC3E}">
        <p14:creationId xmlns:p14="http://schemas.microsoft.com/office/powerpoint/2010/main" val="904628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4132365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1285714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Entscheidend</a:t>
            </a:r>
            <a:r>
              <a:rPr lang="de-CH" baseline="0" dirty="0" smtClean="0"/>
              <a:t> ist nicht die Distanz, sondern vielmehr der Zeitpunkt, an dem ich das Ereignis bemerke und die Flucht antrete.</a:t>
            </a:r>
          </a:p>
          <a:p>
            <a:endParaRPr lang="de-CH" baseline="0" dirty="0" smtClean="0"/>
          </a:p>
          <a:p>
            <a:r>
              <a:rPr lang="de-CH" baseline="0" dirty="0" smtClean="0"/>
              <a:t>Differenz bei Tempo 10 km/h  =  5.4 Sekunden </a:t>
            </a:r>
            <a:endParaRPr lang="de-CH" dirty="0"/>
          </a:p>
        </p:txBody>
      </p:sp>
    </p:spTree>
    <p:extLst>
      <p:ext uri="{BB962C8B-B14F-4D97-AF65-F5344CB8AC3E}">
        <p14:creationId xmlns:p14="http://schemas.microsoft.com/office/powerpoint/2010/main" val="3000074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3379184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294916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1252501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320 + 240 + 50 + 100  = 710 Personen</a:t>
            </a:r>
            <a:r>
              <a:rPr lang="de-CH" baseline="0" dirty="0" smtClean="0"/>
              <a:t> --- massgebend ist der Raum mit 320 Pers.</a:t>
            </a:r>
            <a:endParaRPr lang="de-CH" dirty="0"/>
          </a:p>
        </p:txBody>
      </p:sp>
    </p:spTree>
    <p:extLst>
      <p:ext uri="{BB962C8B-B14F-4D97-AF65-F5344CB8AC3E}">
        <p14:creationId xmlns:p14="http://schemas.microsoft.com/office/powerpoint/2010/main" val="2210178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2863118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Fotos:  Bodenmarkierung</a:t>
            </a:r>
            <a:r>
              <a:rPr lang="de-CH" baseline="0" dirty="0" smtClean="0"/>
              <a:t> 2m x 2m  = 4m2</a:t>
            </a:r>
          </a:p>
          <a:p>
            <a:r>
              <a:rPr lang="de-CH" baseline="0" dirty="0" smtClean="0"/>
              <a:t>Linkes Foto 8 Pers.  -- Mitte 16 Pers. – rechts geschätzt 4-6 Pers./m2</a:t>
            </a:r>
            <a:endParaRPr lang="de-CH" dirty="0" smtClean="0"/>
          </a:p>
          <a:p>
            <a:r>
              <a:rPr lang="de-CH" dirty="0" smtClean="0"/>
              <a:t> </a:t>
            </a:r>
          </a:p>
          <a:p>
            <a:r>
              <a:rPr lang="de-CH" dirty="0" smtClean="0"/>
              <a:t>Werte nach Tabelle zu</a:t>
            </a:r>
            <a:r>
              <a:rPr lang="de-CH" baseline="0" dirty="0" smtClean="0"/>
              <a:t> Ziffer 3.5.2 der BSR 16-15</a:t>
            </a:r>
          </a:p>
          <a:p>
            <a:r>
              <a:rPr lang="de-CH" dirty="0" smtClean="0"/>
              <a:t> </a:t>
            </a:r>
          </a:p>
          <a:p>
            <a:r>
              <a:rPr lang="de-CH" dirty="0" smtClean="0"/>
              <a:t>Restaurants allg.  1 Pers. / m2</a:t>
            </a:r>
          </a:p>
          <a:p>
            <a:r>
              <a:rPr lang="de-CH" dirty="0" smtClean="0"/>
              <a:t>Versammlungsräume  allg.  2 Pers. / m2</a:t>
            </a:r>
          </a:p>
          <a:p>
            <a:pPr defTabSz="912663">
              <a:defRPr/>
            </a:pPr>
            <a:r>
              <a:rPr lang="de-CH" dirty="0" smtClean="0"/>
              <a:t>Diskotheken, Popkonzerte    4 Pers. / m2</a:t>
            </a:r>
          </a:p>
          <a:p>
            <a:pPr defTabSz="912663">
              <a:defRPr/>
            </a:pPr>
            <a:endParaRPr lang="de-CH" dirty="0" smtClean="0"/>
          </a:p>
          <a:p>
            <a:endParaRPr lang="de-CH" dirty="0"/>
          </a:p>
        </p:txBody>
      </p:sp>
    </p:spTree>
    <p:extLst>
      <p:ext uri="{BB962C8B-B14F-4D97-AF65-F5344CB8AC3E}">
        <p14:creationId xmlns:p14="http://schemas.microsoft.com/office/powerpoint/2010/main" val="3687960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Tree>
    <p:extLst>
      <p:ext uri="{BB962C8B-B14F-4D97-AF65-F5344CB8AC3E}">
        <p14:creationId xmlns:p14="http://schemas.microsoft.com/office/powerpoint/2010/main" val="3798420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1291154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2830443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Sofern</a:t>
            </a:r>
            <a:r>
              <a:rPr lang="de-CH" baseline="0" dirty="0" smtClean="0"/>
              <a:t> alle 7 Bedingungen erfüllt sind, gilt das Gebäude als «Gebäude mit geringen Abmessungen»</a:t>
            </a:r>
            <a:endParaRPr lang="de-CH" dirty="0"/>
          </a:p>
        </p:txBody>
      </p:sp>
    </p:spTree>
    <p:extLst>
      <p:ext uri="{BB962C8B-B14F-4D97-AF65-F5344CB8AC3E}">
        <p14:creationId xmlns:p14="http://schemas.microsoft.com/office/powerpoint/2010/main" val="965261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711156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826697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626351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2424962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3830430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Tree>
    <p:extLst>
      <p:ext uri="{BB962C8B-B14F-4D97-AF65-F5344CB8AC3E}">
        <p14:creationId xmlns:p14="http://schemas.microsoft.com/office/powerpoint/2010/main" val="28631185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mindestens eine der folgenden Bedingungen </a:t>
            </a:r>
            <a:endParaRPr lang="de-CH" dirty="0"/>
          </a:p>
        </p:txBody>
      </p:sp>
    </p:spTree>
    <p:extLst>
      <p:ext uri="{BB962C8B-B14F-4D97-AF65-F5344CB8AC3E}">
        <p14:creationId xmlns:p14="http://schemas.microsoft.com/office/powerpoint/2010/main" val="4277972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Typ A:  Geschoss übergreifend</a:t>
            </a:r>
            <a:r>
              <a:rPr lang="de-CH" baseline="0" dirty="0" smtClean="0"/>
              <a:t> alles offen – </a:t>
            </a:r>
            <a:endParaRPr lang="de-CH" dirty="0"/>
          </a:p>
        </p:txBody>
      </p:sp>
    </p:spTree>
    <p:extLst>
      <p:ext uri="{BB962C8B-B14F-4D97-AF65-F5344CB8AC3E}">
        <p14:creationId xmlns:p14="http://schemas.microsoft.com/office/powerpoint/2010/main" val="213448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663">
              <a:defRPr/>
            </a:pPr>
            <a:r>
              <a:rPr lang="de-CH" baseline="0" dirty="0" smtClean="0"/>
              <a:t>Im BS der aufwändigste Typ,  BMA voll, SPA voll, RWA, </a:t>
            </a:r>
            <a:r>
              <a:rPr lang="de-CH" baseline="0" dirty="0" err="1" smtClean="0"/>
              <a:t>etc</a:t>
            </a:r>
            <a:r>
              <a:rPr lang="de-CH" baseline="0" dirty="0" smtClean="0"/>
              <a:t> </a:t>
            </a:r>
            <a:r>
              <a:rPr lang="de-CH" baseline="0" dirty="0" err="1" smtClean="0"/>
              <a:t>etc</a:t>
            </a:r>
            <a:r>
              <a:rPr lang="de-CH" baseline="0" dirty="0" smtClean="0"/>
              <a:t>, das volle Programm !!!!</a:t>
            </a:r>
          </a:p>
          <a:p>
            <a:pPr defTabSz="912663">
              <a:defRPr/>
            </a:pPr>
            <a:endParaRPr lang="de-CH" baseline="0" dirty="0" smtClean="0"/>
          </a:p>
          <a:p>
            <a:pPr defTabSz="912663">
              <a:defRPr/>
            </a:pPr>
            <a:r>
              <a:rPr lang="de-CH" baseline="0" dirty="0" smtClean="0"/>
              <a:t>Für die PLANER mit vielen </a:t>
            </a:r>
            <a:r>
              <a:rPr lang="de-CH" baseline="0" smtClean="0"/>
              <a:t>Zeichnungen ergänzt</a:t>
            </a:r>
            <a:endParaRPr lang="de-CH" dirty="0" smtClean="0"/>
          </a:p>
          <a:p>
            <a:endParaRPr lang="de-CH" dirty="0"/>
          </a:p>
        </p:txBody>
      </p:sp>
    </p:spTree>
    <p:extLst>
      <p:ext uri="{BB962C8B-B14F-4D97-AF65-F5344CB8AC3E}">
        <p14:creationId xmlns:p14="http://schemas.microsoft.com/office/powerpoint/2010/main" val="1475221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16503431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9329383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27501637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597612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27897802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r>
              <a:rPr lang="de-CH" dirty="0"/>
              <a:t>Nebenbauten: eingeschossige Bauten, die nicht für den dauernden Aufenthalt von Personen bestimmt sind, keine offenen Feuerstellen aufweisen und keine gefährlichen Stoffe in massgebender Menge gelagert werden (z. B. Fahrzeugunterstände, Garagen, Gartenhäuser, Kleintierställe, Kleinlager) wenn ihre Grundfläche 150 m2 nicht übersteigt. </a:t>
            </a:r>
          </a:p>
          <a:p>
            <a:endParaRPr lang="de-CH" dirty="0"/>
          </a:p>
        </p:txBody>
      </p:sp>
    </p:spTree>
    <p:extLst>
      <p:ext uri="{BB962C8B-B14F-4D97-AF65-F5344CB8AC3E}">
        <p14:creationId xmlns:p14="http://schemas.microsoft.com/office/powerpoint/2010/main" val="32406932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37415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21221778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6341262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42553841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3829395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27467964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15299192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Zeitkontrolle bei Folie</a:t>
            </a:r>
            <a:r>
              <a:rPr lang="de-CH" baseline="0" dirty="0" smtClean="0"/>
              <a:t> 65 ca. 1 Stunde</a:t>
            </a:r>
            <a:endParaRPr lang="de-CH" dirty="0"/>
          </a:p>
        </p:txBody>
      </p:sp>
    </p:spTree>
    <p:extLst>
      <p:ext uri="{BB962C8B-B14F-4D97-AF65-F5344CB8AC3E}">
        <p14:creationId xmlns:p14="http://schemas.microsoft.com/office/powerpoint/2010/main" val="24623486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BSV  2003:   9 unterschiedliche Abstufungen</a:t>
            </a:r>
          </a:p>
          <a:p>
            <a:endParaRPr lang="de-CH" dirty="0" smtClean="0"/>
          </a:p>
          <a:p>
            <a:r>
              <a:rPr lang="de-CH" dirty="0" smtClean="0"/>
              <a:t>BSV 2015:</a:t>
            </a:r>
            <a:r>
              <a:rPr lang="de-CH" baseline="0" dirty="0" smtClean="0"/>
              <a:t>  3 Abstufungen</a:t>
            </a:r>
            <a:endParaRPr lang="de-CH" dirty="0"/>
          </a:p>
        </p:txBody>
      </p:sp>
    </p:spTree>
    <p:extLst>
      <p:ext uri="{BB962C8B-B14F-4D97-AF65-F5344CB8AC3E}">
        <p14:creationId xmlns:p14="http://schemas.microsoft.com/office/powerpoint/2010/main" val="29140964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4770145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Messweise nach</a:t>
            </a:r>
            <a:r>
              <a:rPr lang="de-CH" baseline="0" dirty="0" smtClean="0"/>
              <a:t> «Harmonisierte Baubegriffe»</a:t>
            </a:r>
          </a:p>
          <a:p>
            <a:endParaRPr lang="de-CH" baseline="0" dirty="0" smtClean="0"/>
          </a:p>
          <a:p>
            <a:r>
              <a:rPr lang="de-CH" baseline="0" dirty="0" smtClean="0"/>
              <a:t>Keine eigene Messweise Brandschutz</a:t>
            </a:r>
            <a:endParaRPr lang="de-CH" dirty="0"/>
          </a:p>
        </p:txBody>
      </p:sp>
    </p:spTree>
    <p:extLst>
      <p:ext uri="{BB962C8B-B14F-4D97-AF65-F5344CB8AC3E}">
        <p14:creationId xmlns:p14="http://schemas.microsoft.com/office/powerpoint/2010/main" val="31720444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Tree>
    <p:extLst>
      <p:ext uri="{BB962C8B-B14F-4D97-AF65-F5344CB8AC3E}">
        <p14:creationId xmlns:p14="http://schemas.microsoft.com/office/powerpoint/2010/main" val="2481657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21221778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17379652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1611837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42284720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7100989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Bisher 2’400m2</a:t>
            </a:r>
            <a:endParaRPr lang="de-CH" dirty="0"/>
          </a:p>
        </p:txBody>
      </p:sp>
    </p:spTree>
    <p:extLst>
      <p:ext uri="{BB962C8B-B14F-4D97-AF65-F5344CB8AC3E}">
        <p14:creationId xmlns:p14="http://schemas.microsoft.com/office/powerpoint/2010/main" val="41293751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Nächste Richtlinie</a:t>
            </a:r>
            <a:r>
              <a:rPr lang="de-CH" baseline="0" dirty="0" smtClean="0"/>
              <a:t> behandelt die </a:t>
            </a:r>
            <a:r>
              <a:rPr lang="de-CH" baseline="0" dirty="0" err="1" smtClean="0"/>
              <a:t>Bepolsterung</a:t>
            </a:r>
            <a:r>
              <a:rPr lang="de-CH" baseline="0" dirty="0" smtClean="0"/>
              <a:t>, Boden-, Wand- und Decken</a:t>
            </a:r>
            <a:r>
              <a:rPr lang="de-CH" u="sng" baseline="0" dirty="0" smtClean="0"/>
              <a:t>oberfläch</a:t>
            </a:r>
            <a:r>
              <a:rPr lang="de-CH" baseline="0" dirty="0" smtClean="0"/>
              <a:t>e</a:t>
            </a:r>
            <a:endParaRPr lang="de-CH" dirty="0"/>
          </a:p>
        </p:txBody>
      </p:sp>
    </p:spTree>
    <p:extLst>
      <p:ext uri="{BB962C8B-B14F-4D97-AF65-F5344CB8AC3E}">
        <p14:creationId xmlns:p14="http://schemas.microsoft.com/office/powerpoint/2010/main" val="7671969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24328124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TOATAL</a:t>
            </a:r>
            <a:r>
              <a:rPr lang="de-CH" baseline="0" dirty="0" smtClean="0"/>
              <a:t>  305  mögliche Klassierungen – das wollten wir den Anwendern nicht zumuten – darum Gruppen gebildet</a:t>
            </a:r>
            <a:endParaRPr lang="de-CH" dirty="0"/>
          </a:p>
        </p:txBody>
      </p:sp>
    </p:spTree>
    <p:extLst>
      <p:ext uri="{BB962C8B-B14F-4D97-AF65-F5344CB8AC3E}">
        <p14:creationId xmlns:p14="http://schemas.microsoft.com/office/powerpoint/2010/main" val="8089645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31270735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Zeitkontrolle bei</a:t>
            </a:r>
            <a:r>
              <a:rPr lang="de-CH" baseline="0" dirty="0" smtClean="0"/>
              <a:t> Folie 83 ca. 1 Std. 15 min.</a:t>
            </a:r>
            <a:endParaRPr lang="de-CH" dirty="0"/>
          </a:p>
        </p:txBody>
      </p:sp>
    </p:spTree>
    <p:extLst>
      <p:ext uri="{BB962C8B-B14F-4D97-AF65-F5344CB8AC3E}">
        <p14:creationId xmlns:p14="http://schemas.microsoft.com/office/powerpoint/2010/main" val="2476945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41921032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42451573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Fassadensysteme sind heute komplizierter als</a:t>
            </a:r>
            <a:r>
              <a:rPr lang="de-CH" baseline="0" dirty="0" smtClean="0"/>
              <a:t> vor 50 oder 100 Jahren – BSP.  Holz-Strickbau 12cm  evtl. mit Zeitungspapier isoliert ist vorbei…</a:t>
            </a:r>
            <a:endParaRPr lang="de-CH" dirty="0"/>
          </a:p>
        </p:txBody>
      </p:sp>
    </p:spTree>
    <p:extLst>
      <p:ext uri="{BB962C8B-B14F-4D97-AF65-F5344CB8AC3E}">
        <p14:creationId xmlns:p14="http://schemas.microsoft.com/office/powerpoint/2010/main" val="35946507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480732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3176339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1891626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Sehr hilfreiche Tabellen</a:t>
            </a:r>
            <a:r>
              <a:rPr lang="de-CH" baseline="0" dirty="0" smtClean="0"/>
              <a:t> zur Ermittlung der Materialien – nicht gedacht zum Auswendiglernen</a:t>
            </a:r>
            <a:endParaRPr lang="de-CH" dirty="0"/>
          </a:p>
        </p:txBody>
      </p:sp>
    </p:spTree>
    <p:extLst>
      <p:ext uri="{BB962C8B-B14F-4D97-AF65-F5344CB8AC3E}">
        <p14:creationId xmlns:p14="http://schemas.microsoft.com/office/powerpoint/2010/main" val="5650898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BSP</a:t>
            </a:r>
            <a:r>
              <a:rPr lang="de-CH" baseline="0" dirty="0" smtClean="0"/>
              <a:t>  Variante 2:   Holzschindeldach uneingeschränkt möglich mit Feuerwiderstandsfähige Unterlage mit 30 Minuten  </a:t>
            </a:r>
          </a:p>
          <a:p>
            <a:r>
              <a:rPr lang="de-CH" baseline="0" dirty="0" smtClean="0"/>
              <a:t>Ausnahmen:  über Brandmauern etc. sind Schindeldächer zu unterbrechen.</a:t>
            </a:r>
            <a:endParaRPr lang="de-CH" dirty="0"/>
          </a:p>
        </p:txBody>
      </p:sp>
    </p:spTree>
    <p:extLst>
      <p:ext uri="{BB962C8B-B14F-4D97-AF65-F5344CB8AC3E}">
        <p14:creationId xmlns:p14="http://schemas.microsoft.com/office/powerpoint/2010/main" val="8564495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12979813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dirty="0" smtClean="0">
                <a:latin typeface="Arial" pitchFamily="34" charset="0"/>
                <a:cs typeface="Arial" pitchFamily="34" charset="0"/>
              </a:rPr>
              <a:t>Im Rahmen der Schulung wird nur auf die wesentlichsten Punkte eingegangen und anhand von Bauprojekten mit der Brandschutzrichtlinie gearbeitet.</a:t>
            </a:r>
          </a:p>
          <a:p>
            <a:endParaRPr lang="de-CH" dirty="0" smtClean="0">
              <a:latin typeface="Arial" pitchFamily="34" charset="0"/>
              <a:cs typeface="Arial" pitchFamily="34" charset="0"/>
            </a:endParaRPr>
          </a:p>
          <a:p>
            <a:r>
              <a:rPr lang="de-CH" dirty="0" smtClean="0">
                <a:latin typeface="Arial" pitchFamily="34" charset="0"/>
                <a:cs typeface="Arial" pitchFamily="34" charset="0"/>
              </a:rPr>
              <a:t>Ziele des Vortrages:</a:t>
            </a:r>
          </a:p>
          <a:p>
            <a:r>
              <a:rPr lang="de-CH" dirty="0" smtClean="0">
                <a:latin typeface="Arial" pitchFamily="34" charset="0"/>
                <a:cs typeface="Arial" pitchFamily="34" charset="0"/>
              </a:rPr>
              <a:t>- Die Schulungsteilnehmer können den Nutzen der Qualitätssicherung im Brandschutz aufzeigen.</a:t>
            </a:r>
          </a:p>
          <a:p>
            <a:r>
              <a:rPr lang="de-CH" dirty="0" smtClean="0">
                <a:latin typeface="Arial" pitchFamily="34" charset="0"/>
                <a:cs typeface="Arial" pitchFamily="34" charset="0"/>
              </a:rPr>
              <a:t>- Sie können die Einstufungstabellen und die Abgrenzung von Teilbereichen richtig anwenden.</a:t>
            </a:r>
          </a:p>
          <a:p>
            <a:r>
              <a:rPr lang="de-CH" dirty="0" smtClean="0">
                <a:latin typeface="Arial" pitchFamily="34" charset="0"/>
                <a:cs typeface="Arial" pitchFamily="34" charset="0"/>
              </a:rPr>
              <a:t>- Sie können die Anforderungen je Qualitätssicherungsstufe richtig ableiten.</a:t>
            </a:r>
          </a:p>
          <a:p>
            <a:r>
              <a:rPr lang="de-CH" dirty="0" smtClean="0">
                <a:latin typeface="Arial" pitchFamily="34" charset="0"/>
                <a:cs typeface="Arial" pitchFamily="34" charset="0"/>
              </a:rPr>
              <a:t>- Sie können anhand von konkreten Bauprojekten die Bedingungen für die Qualitätssicherung im Brandschutz festlegen.</a:t>
            </a:r>
          </a:p>
          <a:p>
            <a:r>
              <a:rPr lang="de-CH" dirty="0" smtClean="0">
                <a:latin typeface="Arial" pitchFamily="34" charset="0"/>
                <a:cs typeface="Arial" pitchFamily="34" charset="0"/>
              </a:rPr>
              <a:t>- Sie können die Abgrenzung zur Qualitätssicherung von Branchenverbänden vornehmen.</a:t>
            </a:r>
          </a:p>
          <a:p>
            <a:endParaRPr lang="de-CH" dirty="0" smtClean="0">
              <a:latin typeface="Arial" pitchFamily="34" charset="0"/>
              <a:cs typeface="Arial" pitchFamily="34" charset="0"/>
            </a:endParaRPr>
          </a:p>
          <a:p>
            <a:r>
              <a:rPr lang="de-CH" dirty="0" smtClean="0">
                <a:latin typeface="Arial" pitchFamily="34" charset="0"/>
                <a:cs typeface="Arial" pitchFamily="34" charset="0"/>
              </a:rPr>
              <a:t>Zurzeit ist keine Brandschutzerläuterung oder Brandschutzarbeitshilfe vorgesehen. Die Erfahrung der ersten ein bis zwei Jahren wird zeigen, ob solche, von der VKF herausgegebene Dokumente von den Anspruchsgruppen wie Brandschutzbehörden, Planer, Bauherren, etc. als notwendig erachtet werden.</a:t>
            </a:r>
            <a:endParaRPr lang="de-CH" dirty="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698888B7-3ED6-4FA6-B441-26CFDF0434F9}" type="slidenum">
              <a:rPr lang="de-CH" smtClean="0"/>
              <a:pPr/>
              <a:t>69</a:t>
            </a:fld>
            <a:endParaRPr lang="de-CH"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dirty="0"/>
          </a:p>
        </p:txBody>
      </p:sp>
      <p:sp>
        <p:nvSpPr>
          <p:cNvPr id="4" name="Foliennummernplatzhalter 3"/>
          <p:cNvSpPr>
            <a:spLocks noGrp="1"/>
          </p:cNvSpPr>
          <p:nvPr>
            <p:ph type="sldNum" sz="quarter" idx="10"/>
          </p:nvPr>
        </p:nvSpPr>
        <p:spPr/>
        <p:txBody>
          <a:bodyPr/>
          <a:lstStyle/>
          <a:p>
            <a:fld id="{698888B7-3ED6-4FA6-B441-26CFDF0434F9}" type="slidenum">
              <a:rPr lang="de-CH" smtClean="0"/>
              <a:pPr/>
              <a:t>70</a:t>
            </a:fld>
            <a:endParaRPr lang="de-CH"/>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41676423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dirty="0" smtClean="0">
                <a:latin typeface="Arial" pitchFamily="34" charset="0"/>
                <a:cs typeface="Arial" pitchFamily="34" charset="0"/>
              </a:rPr>
              <a:t>Zeit- und Kostendruck beeinflusst die Qualität der Planung und Ausführung negativ:</a:t>
            </a:r>
          </a:p>
          <a:p>
            <a:pPr>
              <a:buFontTx/>
              <a:buChar char="-"/>
            </a:pPr>
            <a:r>
              <a:rPr lang="de-CH" dirty="0" smtClean="0">
                <a:latin typeface="Arial" pitchFamily="34" charset="0"/>
                <a:cs typeface="Arial" pitchFamily="34" charset="0"/>
              </a:rPr>
              <a:t> schlecht koordinierte und unfertige</a:t>
            </a:r>
            <a:r>
              <a:rPr lang="de-CH" baseline="0" dirty="0" smtClean="0">
                <a:latin typeface="Arial" pitchFamily="34" charset="0"/>
                <a:cs typeface="Arial" pitchFamily="34" charset="0"/>
              </a:rPr>
              <a:t> </a:t>
            </a:r>
            <a:r>
              <a:rPr lang="de-CH" dirty="0" smtClean="0">
                <a:latin typeface="Arial" pitchFamily="34" charset="0"/>
                <a:cs typeface="Arial" pitchFamily="34" charset="0"/>
              </a:rPr>
              <a:t>Planung</a:t>
            </a:r>
          </a:p>
          <a:p>
            <a:pPr>
              <a:buFontTx/>
              <a:buChar char="-"/>
            </a:pPr>
            <a:r>
              <a:rPr lang="de-CH" dirty="0" smtClean="0">
                <a:latin typeface="Arial" pitchFamily="34" charset="0"/>
                <a:cs typeface="Arial" pitchFamily="34" charset="0"/>
              </a:rPr>
              <a:t> unklare Verantwortlichkeiten und ungenaue</a:t>
            </a:r>
            <a:r>
              <a:rPr lang="de-CH" baseline="0" dirty="0" smtClean="0">
                <a:latin typeface="Arial" pitchFamily="34" charset="0"/>
                <a:cs typeface="Arial" pitchFamily="34" charset="0"/>
              </a:rPr>
              <a:t> und </a:t>
            </a:r>
            <a:r>
              <a:rPr lang="de-CH" dirty="0" smtClean="0">
                <a:latin typeface="Arial" pitchFamily="34" charset="0"/>
                <a:cs typeface="Arial" pitchFamily="34" charset="0"/>
              </a:rPr>
              <a:t>lückenhafte Leistungsbeschreibungen</a:t>
            </a:r>
          </a:p>
          <a:p>
            <a:pPr>
              <a:buFontTx/>
              <a:buChar char="-"/>
            </a:pPr>
            <a:r>
              <a:rPr lang="de-CH" baseline="0" dirty="0" smtClean="0">
                <a:latin typeface="Arial" pitchFamily="34" charset="0"/>
                <a:cs typeface="Arial" pitchFamily="34" charset="0"/>
              </a:rPr>
              <a:t> </a:t>
            </a:r>
            <a:r>
              <a:rPr lang="de-CH" dirty="0" smtClean="0">
                <a:latin typeface="Arial" pitchFamily="34" charset="0"/>
                <a:cs typeface="Arial" pitchFamily="34" charset="0"/>
              </a:rPr>
              <a:t>ungelöste Schnittstellen zwischen den Gewerken und übersehene Details</a:t>
            </a:r>
          </a:p>
          <a:p>
            <a:pPr>
              <a:buFontTx/>
              <a:buChar char="-"/>
            </a:pPr>
            <a:r>
              <a:rPr lang="de-CH" baseline="0" dirty="0" smtClean="0">
                <a:latin typeface="Arial" pitchFamily="34" charset="0"/>
                <a:cs typeface="Arial" pitchFamily="34" charset="0"/>
              </a:rPr>
              <a:t> Verwendung </a:t>
            </a:r>
            <a:r>
              <a:rPr lang="de-CH" dirty="0" smtClean="0">
                <a:latin typeface="Arial" pitchFamily="34" charset="0"/>
                <a:cs typeface="Arial" pitchFamily="34" charset="0"/>
              </a:rPr>
              <a:t>ungeeigneter Produkte</a:t>
            </a:r>
          </a:p>
          <a:p>
            <a:endParaRPr lang="de-CH" dirty="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698888B7-3ED6-4FA6-B441-26CFDF0434F9}" type="slidenum">
              <a:rPr lang="de-CH" smtClean="0"/>
              <a:pPr/>
              <a:t>71</a:t>
            </a:fld>
            <a:endParaRPr lang="de-CH"/>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914232">
              <a:tabLst>
                <a:tab pos="189096" algn="l"/>
              </a:tabLst>
              <a:defRPr/>
            </a:pPr>
            <a:r>
              <a:rPr lang="de-CH" dirty="0" smtClean="0">
                <a:latin typeface="Arial" pitchFamily="34" charset="0"/>
                <a:cs typeface="Arial" pitchFamily="34" charset="0"/>
              </a:rPr>
              <a:t>Die Fehleranfälligkeit ist in der heutigen Bautätigkeit stark erhöht.</a:t>
            </a:r>
          </a:p>
          <a:p>
            <a:pPr>
              <a:tabLst>
                <a:tab pos="189096" algn="l"/>
              </a:tabLst>
            </a:pPr>
            <a:endParaRPr lang="de-CH" dirty="0" smtClean="0">
              <a:latin typeface="Arial" pitchFamily="34" charset="0"/>
              <a:cs typeface="Arial" pitchFamily="34" charset="0"/>
            </a:endParaRPr>
          </a:p>
          <a:p>
            <a:pPr defTabSz="914232">
              <a:tabLst>
                <a:tab pos="189096" algn="l"/>
              </a:tabLst>
              <a:defRPr/>
            </a:pPr>
            <a:r>
              <a:rPr lang="de-CH" dirty="0" smtClean="0">
                <a:latin typeface="Arial" pitchFamily="34" charset="0"/>
                <a:cs typeface="Arial" pitchFamily="34" charset="0"/>
              </a:rPr>
              <a:t>- Fassaden, Atrien, Malls, Licht- und Innenhöfe sind die wichtigsten Elemente der Architektur</a:t>
            </a:r>
          </a:p>
          <a:p>
            <a:pPr>
              <a:buFontTx/>
              <a:buChar char="-"/>
              <a:tabLst>
                <a:tab pos="189096" algn="l"/>
              </a:tabLst>
            </a:pPr>
            <a:r>
              <a:rPr lang="de-CH" dirty="0" smtClean="0">
                <a:latin typeface="Arial" pitchFamily="34" charset="0"/>
                <a:cs typeface="Arial" pitchFamily="34" charset="0"/>
              </a:rPr>
              <a:t> grosse, multifunktionale Gebäude und immer mehr Hochhäuser</a:t>
            </a:r>
          </a:p>
          <a:p>
            <a:pPr>
              <a:buFontTx/>
              <a:buChar char="-"/>
              <a:tabLst>
                <a:tab pos="189096" algn="l"/>
              </a:tabLst>
            </a:pPr>
            <a:r>
              <a:rPr lang="de-CH" dirty="0" smtClean="0">
                <a:latin typeface="Arial" pitchFamily="34" charset="0"/>
                <a:cs typeface="Arial" pitchFamily="34" charset="0"/>
              </a:rPr>
              <a:t> Brandabschnitte werden grösser</a:t>
            </a:r>
          </a:p>
          <a:p>
            <a:pPr>
              <a:buFontTx/>
              <a:buChar char="-"/>
              <a:tabLst>
                <a:tab pos="189096" algn="l"/>
              </a:tabLst>
            </a:pPr>
            <a:r>
              <a:rPr lang="de-CH" dirty="0" smtClean="0">
                <a:latin typeface="Arial" pitchFamily="34" charset="0"/>
                <a:cs typeface="Arial" pitchFamily="34" charset="0"/>
              </a:rPr>
              <a:t> Der bauliche Brandschutz wird durch technische Brandschutzanlagen ersetzt</a:t>
            </a:r>
          </a:p>
          <a:p>
            <a:pPr>
              <a:buFontTx/>
              <a:buChar char="-"/>
              <a:tabLst>
                <a:tab pos="189096" algn="l"/>
              </a:tabLst>
            </a:pPr>
            <a:r>
              <a:rPr lang="de-CH" dirty="0" smtClean="0">
                <a:latin typeface="Arial" pitchFamily="34" charset="0"/>
                <a:cs typeface="Arial" pitchFamily="34" charset="0"/>
              </a:rPr>
              <a:t> In</a:t>
            </a:r>
            <a:r>
              <a:rPr lang="de-CH" baseline="0" dirty="0" smtClean="0">
                <a:latin typeface="Arial" pitchFamily="34" charset="0"/>
                <a:cs typeface="Arial" pitchFamily="34" charset="0"/>
              </a:rPr>
              <a:t> die</a:t>
            </a:r>
            <a:r>
              <a:rPr lang="de-CH" dirty="0" smtClean="0">
                <a:latin typeface="Arial" pitchFamily="34" charset="0"/>
                <a:cs typeface="Arial" pitchFamily="34" charset="0"/>
              </a:rPr>
              <a:t> Gebäude wird immer</a:t>
            </a:r>
            <a:r>
              <a:rPr lang="de-CH" baseline="0" dirty="0" smtClean="0">
                <a:latin typeface="Arial" pitchFamily="34" charset="0"/>
                <a:cs typeface="Arial" pitchFamily="34" charset="0"/>
              </a:rPr>
              <a:t> mehr mit</a:t>
            </a:r>
            <a:r>
              <a:rPr lang="de-CH" dirty="0" smtClean="0">
                <a:latin typeface="Arial" pitchFamily="34" charset="0"/>
                <a:cs typeface="Arial" pitchFamily="34" charset="0"/>
              </a:rPr>
              <a:t> Technik eingebaut: Gebäudeleitsysteme, Sicherheitssysteme, haustechnische Anlagen, technische Brandschutzanlagen</a:t>
            </a:r>
          </a:p>
          <a:p>
            <a:pPr>
              <a:buFontTx/>
              <a:buChar char="-"/>
              <a:tabLst>
                <a:tab pos="189096" algn="l"/>
              </a:tabLst>
            </a:pPr>
            <a:r>
              <a:rPr lang="de-CH" baseline="0" dirty="0" smtClean="0">
                <a:latin typeface="Arial" pitchFamily="34" charset="0"/>
                <a:cs typeface="Arial" pitchFamily="34" charset="0"/>
              </a:rPr>
              <a:t> Die Gebäudesicherheit ist immer stärker von der Technik </a:t>
            </a:r>
            <a:r>
              <a:rPr lang="de-CH" dirty="0" smtClean="0">
                <a:latin typeface="Arial" pitchFamily="34" charset="0"/>
                <a:cs typeface="Arial" pitchFamily="34" charset="0"/>
              </a:rPr>
              <a:t>abhängig</a:t>
            </a:r>
          </a:p>
        </p:txBody>
      </p:sp>
      <p:sp>
        <p:nvSpPr>
          <p:cNvPr id="4" name="Foliennummernplatzhalter 3"/>
          <p:cNvSpPr>
            <a:spLocks noGrp="1"/>
          </p:cNvSpPr>
          <p:nvPr>
            <p:ph type="sldNum" sz="quarter" idx="10"/>
          </p:nvPr>
        </p:nvSpPr>
        <p:spPr/>
        <p:txBody>
          <a:bodyPr/>
          <a:lstStyle/>
          <a:p>
            <a:fld id="{698888B7-3ED6-4FA6-B441-26CFDF0434F9}" type="slidenum">
              <a:rPr lang="de-CH" smtClean="0"/>
              <a:pPr/>
              <a:t>72</a:t>
            </a:fld>
            <a:endParaRPr lang="de-CH"/>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882051"/>
            <a:r>
              <a:rPr lang="de-CH" dirty="0" smtClean="0">
                <a:latin typeface="Arial" pitchFamily="34" charset="0"/>
                <a:cs typeface="Arial" pitchFamily="34" charset="0"/>
              </a:rPr>
              <a:t>Der Artikel der Brandschutznorm ist nicht neu, die Verantwortung der Eigentümer- und Nutzschaft ist umfassend auch schon in den Brandschutzvorschriften 2003 (Artikel 18 der Brandschutznorm) festgeschrieben.</a:t>
            </a:r>
          </a:p>
          <a:p>
            <a:endParaRPr lang="de-CH" dirty="0" smtClean="0">
              <a:latin typeface="Arial" pitchFamily="34" charset="0"/>
              <a:cs typeface="Arial" pitchFamily="34" charset="0"/>
            </a:endParaRPr>
          </a:p>
          <a:p>
            <a:r>
              <a:rPr lang="de-CH" dirty="0" smtClean="0">
                <a:latin typeface="Arial" pitchFamily="34" charset="0"/>
                <a:cs typeface="Arial" pitchFamily="34" charset="0"/>
              </a:rPr>
              <a:t>Die Frage drängt sich jedoch auf: Ist die Eigentümer- und Nutzerschaft überhaupt in der Lage, ihre Verantwortung übernehmen zu können?</a:t>
            </a:r>
          </a:p>
          <a:p>
            <a:r>
              <a:rPr lang="de-CH" dirty="0" smtClean="0">
                <a:latin typeface="Arial" pitchFamily="34" charset="0"/>
                <a:cs typeface="Arial" pitchFamily="34" charset="0"/>
              </a:rPr>
              <a:t>Ehrlicherweise muss dies in den meisten Fällen verneint werden – weil die Eigentümer- und Nutzerschaft weder über die nötigen Dokumente noch über das nötige Fachwissen verfügen.</a:t>
            </a:r>
          </a:p>
        </p:txBody>
      </p:sp>
      <p:sp>
        <p:nvSpPr>
          <p:cNvPr id="4" name="Foliennummernplatzhalter 3"/>
          <p:cNvSpPr>
            <a:spLocks noGrp="1"/>
          </p:cNvSpPr>
          <p:nvPr>
            <p:ph type="sldNum" sz="quarter" idx="10"/>
          </p:nvPr>
        </p:nvSpPr>
        <p:spPr/>
        <p:txBody>
          <a:bodyPr/>
          <a:lstStyle/>
          <a:p>
            <a:fld id="{698888B7-3ED6-4FA6-B441-26CFDF0434F9}" type="slidenum">
              <a:rPr lang="de-CH" smtClean="0"/>
              <a:pPr/>
              <a:t>73</a:t>
            </a:fld>
            <a:endParaRPr lang="de-CH"/>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10000"/>
          </a:bodyPr>
          <a:lstStyle/>
          <a:p>
            <a:r>
              <a:rPr lang="de-CH" dirty="0" smtClean="0">
                <a:latin typeface="Arial" pitchFamily="34" charset="0"/>
                <a:cs typeface="Arial" pitchFamily="34" charset="0"/>
              </a:rPr>
              <a:t>Brandschutz wird zu wenig als interdisziplinäre Aufgabe behandelt und die vielen Schnittstellen und Abhängigkeiten in Planung und Ausführung werden unterschätzt:</a:t>
            </a:r>
          </a:p>
          <a:p>
            <a:pPr defTabSz="955436">
              <a:defRPr/>
            </a:pPr>
            <a:r>
              <a:rPr lang="de-CH" dirty="0" smtClean="0">
                <a:latin typeface="Arial" pitchFamily="34" charset="0"/>
                <a:cs typeface="Arial" pitchFamily="34" charset="0"/>
              </a:rPr>
              <a:t>- Die Komplexität der Bauten und Anlagen steigt durch Mischnutzungen und immer mehr Anlagen der Haustechnik und des Brandschutzes</a:t>
            </a:r>
          </a:p>
          <a:p>
            <a:pPr>
              <a:buFontTx/>
              <a:buChar char="-"/>
            </a:pPr>
            <a:r>
              <a:rPr lang="de-CH" dirty="0" smtClean="0">
                <a:latin typeface="Arial" pitchFamily="34" charset="0"/>
                <a:cs typeface="Arial" pitchFamily="34" charset="0"/>
              </a:rPr>
              <a:t> Fehlendes Fachwissen Brandschutz im eigenen Gewerk, insbesondere in den Schnittstellen zu anderen Gewerken und im Gesamtsystem</a:t>
            </a:r>
          </a:p>
          <a:p>
            <a:pPr>
              <a:buFontTx/>
              <a:buChar char="-"/>
            </a:pPr>
            <a:r>
              <a:rPr lang="de-CH" dirty="0" smtClean="0">
                <a:latin typeface="Arial" pitchFamily="34" charset="0"/>
                <a:cs typeface="Arial" pitchFamily="34" charset="0"/>
              </a:rPr>
              <a:t> Im Projektteam ist kein Brandschutzspezialist mit der Gesamtverantwortung beauftragt oder er wird zu spät einbezogen</a:t>
            </a:r>
          </a:p>
          <a:p>
            <a:endParaRPr lang="de-CH" dirty="0" smtClean="0">
              <a:latin typeface="Arial" pitchFamily="34" charset="0"/>
              <a:cs typeface="Arial" pitchFamily="34" charset="0"/>
            </a:endParaRPr>
          </a:p>
          <a:p>
            <a:pPr defTabSz="955436">
              <a:defRPr/>
            </a:pPr>
            <a:r>
              <a:rPr lang="de-CH" dirty="0" smtClean="0">
                <a:latin typeface="Arial" pitchFamily="34" charset="0"/>
                <a:cs typeface="Arial" pitchFamily="34" charset="0"/>
              </a:rPr>
              <a:t>Brandschutz ist in vielen Ausbildungen der Bauberufe kein Thema:</a:t>
            </a:r>
          </a:p>
          <a:p>
            <a:pPr defTabSz="955436">
              <a:buFontTx/>
              <a:buChar char="-"/>
              <a:defRPr/>
            </a:pPr>
            <a:r>
              <a:rPr lang="de-CH" dirty="0" smtClean="0">
                <a:latin typeface="Arial" pitchFamily="34" charset="0"/>
                <a:cs typeface="Arial" pitchFamily="34" charset="0"/>
              </a:rPr>
              <a:t> Fehlendes Fachwissen im Brandschutz, sowie unkoordinierte Planänderungen führen zu unnötigen Fehlern, Verzögerungen und hohen Kosten</a:t>
            </a:r>
          </a:p>
          <a:p>
            <a:pPr>
              <a:buFontTx/>
              <a:buChar char="-"/>
            </a:pPr>
            <a:r>
              <a:rPr lang="de-CH" dirty="0" smtClean="0">
                <a:latin typeface="Arial" pitchFamily="34" charset="0"/>
                <a:cs typeface="Arial" pitchFamily="34" charset="0"/>
              </a:rPr>
              <a:t> Insbesondere führt das Nichtbeachten der Brandschutzvorschriften in den ersten Projektphasen zu teurem aufwendigem Brandschutz und hohen Erstellungs- und Unterhaltskosten</a:t>
            </a:r>
          </a:p>
          <a:p>
            <a:pPr>
              <a:buFontTx/>
              <a:buNone/>
            </a:pPr>
            <a:endParaRPr lang="de-CH" dirty="0" smtClean="0">
              <a:latin typeface="Arial" pitchFamily="34" charset="0"/>
              <a:cs typeface="Arial" pitchFamily="34" charset="0"/>
            </a:endParaRPr>
          </a:p>
          <a:p>
            <a:pPr>
              <a:buFontTx/>
              <a:buNone/>
            </a:pPr>
            <a:r>
              <a:rPr lang="de-CH" dirty="0" smtClean="0">
                <a:latin typeface="Arial" pitchFamily="34" charset="0"/>
                <a:cs typeface="Arial" pitchFamily="34" charset="0"/>
              </a:rPr>
              <a:t>Fehlende Brandschutzmassnahmen können einen Bezug einer Baute verunmöglichen</a:t>
            </a:r>
          </a:p>
          <a:p>
            <a:pPr>
              <a:buFontTx/>
              <a:buNone/>
            </a:pPr>
            <a:endParaRPr lang="de-CH" dirty="0" smtClean="0">
              <a:latin typeface="Arial" pitchFamily="34" charset="0"/>
              <a:cs typeface="Arial" pitchFamily="34" charset="0"/>
            </a:endParaRPr>
          </a:p>
          <a:p>
            <a:pPr>
              <a:buFontTx/>
              <a:buNone/>
            </a:pPr>
            <a:r>
              <a:rPr lang="de-CH" dirty="0" smtClean="0">
                <a:latin typeface="Arial" pitchFamily="34" charset="0"/>
                <a:cs typeface="Arial" pitchFamily="34" charset="0"/>
              </a:rPr>
              <a:t>Fachspezialisten aller Gewerke stellen eine Baute oder Anlage fertig und übergeben diese praktisch ohne Dokumentation an die Eigentümer- und Nutzerschaft</a:t>
            </a:r>
          </a:p>
          <a:p>
            <a:pPr>
              <a:buFontTx/>
              <a:buNone/>
            </a:pPr>
            <a:endParaRPr lang="de-CH" dirty="0" smtClean="0">
              <a:latin typeface="Arial" pitchFamily="34" charset="0"/>
              <a:cs typeface="Arial" pitchFamily="34" charset="0"/>
            </a:endParaRPr>
          </a:p>
          <a:p>
            <a:pPr>
              <a:buFontTx/>
              <a:buNone/>
            </a:pPr>
            <a:r>
              <a:rPr lang="de-CH" dirty="0" smtClean="0">
                <a:latin typeface="Arial" pitchFamily="34" charset="0"/>
                <a:cs typeface="Arial" pitchFamily="34" charset="0"/>
              </a:rPr>
              <a:t>Die Eigentümer- und Nutzerschaft kann ihre Eigenverantwortung für den Unterhalte der Anlagen ohne Dokumentation nicht wahrnehmen:</a:t>
            </a:r>
          </a:p>
          <a:p>
            <a:pPr>
              <a:buFontTx/>
              <a:buChar char="-"/>
            </a:pPr>
            <a:r>
              <a:rPr lang="de-CH" dirty="0" smtClean="0">
                <a:latin typeface="Arial" pitchFamily="34" charset="0"/>
                <a:cs typeface="Arial" pitchFamily="34" charset="0"/>
              </a:rPr>
              <a:t> brandschutztechnische Anlagen sind nicht gewartet und unterhalten</a:t>
            </a:r>
          </a:p>
          <a:p>
            <a:pPr>
              <a:buFontTx/>
              <a:buChar char="-"/>
            </a:pPr>
            <a:r>
              <a:rPr lang="de-CH" dirty="0" smtClean="0">
                <a:latin typeface="Arial" pitchFamily="34" charset="0"/>
                <a:cs typeface="Arial" pitchFamily="34" charset="0"/>
              </a:rPr>
              <a:t> Gesamtsysteme sind durch späteren Eingriff in eine Komponente nicht mehr funktionstüchtig, da Abhängigkeiten nicht erkannt werden</a:t>
            </a:r>
            <a:endParaRPr lang="de-CH" dirty="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698888B7-3ED6-4FA6-B441-26CFDF0434F9}" type="slidenum">
              <a:rPr lang="de-CH" smtClean="0"/>
              <a:pPr/>
              <a:t>74</a:t>
            </a:fld>
            <a:endParaRPr lang="de-CH"/>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dirty="0" smtClean="0">
                <a:latin typeface="Arial" pitchFamily="34" charset="0"/>
                <a:cs typeface="Arial" pitchFamily="34" charset="0"/>
              </a:rPr>
              <a:t>Kleingruppenarbeit:</a:t>
            </a:r>
            <a:r>
              <a:rPr lang="de-CH" baseline="0" dirty="0" smtClean="0">
                <a:latin typeface="Arial" pitchFamily="34" charset="0"/>
                <a:cs typeface="Arial" pitchFamily="34" charset="0"/>
              </a:rPr>
              <a:t> s</a:t>
            </a:r>
            <a:r>
              <a:rPr lang="de-CH" dirty="0" smtClean="0">
                <a:latin typeface="Arial" pitchFamily="34" charset="0"/>
                <a:cs typeface="Arial" pitchFamily="34" charset="0"/>
              </a:rPr>
              <a:t>iehe Beiblatt 1 / Lösung</a:t>
            </a:r>
            <a:r>
              <a:rPr lang="de-CH" baseline="0" dirty="0" smtClean="0">
                <a:latin typeface="Arial" pitchFamily="34" charset="0"/>
                <a:cs typeface="Arial" pitchFamily="34" charset="0"/>
              </a:rPr>
              <a:t> siehe Beiblatt 2</a:t>
            </a:r>
            <a:endParaRPr lang="de-CH" dirty="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698888B7-3ED6-4FA6-B441-26CFDF0434F9}" type="slidenum">
              <a:rPr lang="de-CH" smtClean="0"/>
              <a:pPr/>
              <a:t>75</a:t>
            </a:fld>
            <a:endParaRPr lang="de-CH"/>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baseline="0" dirty="0" smtClean="0">
                <a:latin typeface="Arial" pitchFamily="34" charset="0"/>
                <a:cs typeface="Arial" pitchFamily="34" charset="0"/>
              </a:rPr>
              <a:t>Die Brandschutzrichtlinie „Qualitätssicherung im Brandschutz“ beschränkt sich auf Organisation und Prozesse, Einstufung der Bauten und Anlagen sowie auf Umsetzung und die Anforderungen an die Projektbeteiligten der jeweiligen Stufe.</a:t>
            </a:r>
          </a:p>
          <a:p>
            <a:endParaRPr lang="de-CH" baseline="0" dirty="0" smtClean="0">
              <a:latin typeface="Arial" pitchFamily="34" charset="0"/>
              <a:cs typeface="Arial" pitchFamily="34" charset="0"/>
            </a:endParaRPr>
          </a:p>
          <a:p>
            <a:r>
              <a:rPr lang="de-CH" baseline="0" dirty="0" smtClean="0">
                <a:latin typeface="Arial" pitchFamily="34" charset="0"/>
                <a:cs typeface="Arial" pitchFamily="34" charset="0"/>
              </a:rPr>
              <a:t>Die Brandschutzrichtlinie bindet bestehende Qualitätssicherungssysteme einzelner Branchen in ein Gesamtsystem ein.</a:t>
            </a:r>
          </a:p>
          <a:p>
            <a:endParaRPr lang="de-CH" baseline="0" dirty="0" smtClean="0">
              <a:latin typeface="Arial" pitchFamily="34" charset="0"/>
              <a:cs typeface="Arial" pitchFamily="34" charset="0"/>
            </a:endParaRPr>
          </a:p>
          <a:p>
            <a:r>
              <a:rPr lang="de-CH" baseline="0" dirty="0" smtClean="0">
                <a:latin typeface="Arial" pitchFamily="34" charset="0"/>
                <a:cs typeface="Arial" pitchFamily="34" charset="0"/>
              </a:rPr>
              <a:t>Die Anforderungen an Form und Inhalt von Dokumenten wird in der Brandschutzrichtlinie „Nachweisverfahren im Brandschutz“ unter Ziffer 4 und 5 festgeschrieben.</a:t>
            </a:r>
          </a:p>
        </p:txBody>
      </p:sp>
      <p:sp>
        <p:nvSpPr>
          <p:cNvPr id="4" name="Foliennummernplatzhalter 3"/>
          <p:cNvSpPr>
            <a:spLocks noGrp="1"/>
          </p:cNvSpPr>
          <p:nvPr>
            <p:ph type="sldNum" sz="quarter" idx="10"/>
          </p:nvPr>
        </p:nvSpPr>
        <p:spPr/>
        <p:txBody>
          <a:bodyPr/>
          <a:lstStyle/>
          <a:p>
            <a:fld id="{698888B7-3ED6-4FA6-B441-26CFDF0434F9}" type="slidenum">
              <a:rPr lang="de-CH" smtClean="0"/>
              <a:pPr/>
              <a:t>76</a:t>
            </a:fld>
            <a:endParaRPr lang="de-CH"/>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dirty="0" smtClean="0">
                <a:latin typeface="Arial" pitchFamily="34" charset="0"/>
                <a:cs typeface="Arial" pitchFamily="34" charset="0"/>
              </a:rPr>
              <a:t>Der Arbeitsgruppenleitung (Lars </a:t>
            </a:r>
            <a:r>
              <a:rPr lang="de-CH" dirty="0" err="1" smtClean="0">
                <a:latin typeface="Arial" pitchFamily="34" charset="0"/>
                <a:cs typeface="Arial" pitchFamily="34" charset="0"/>
              </a:rPr>
              <a:t>Mülli</a:t>
            </a:r>
            <a:r>
              <a:rPr lang="de-CH" dirty="0" smtClean="0">
                <a:latin typeface="Arial" pitchFamily="34" charset="0"/>
                <a:cs typeface="Arial" pitchFamily="34" charset="0"/>
              </a:rPr>
              <a:t>, ZH) und den weiteren Behördenvertretern in der Arbeitsgruppe</a:t>
            </a:r>
            <a:r>
              <a:rPr lang="de-CH" baseline="0" dirty="0" smtClean="0">
                <a:latin typeface="Arial" pitchFamily="34" charset="0"/>
                <a:cs typeface="Arial" pitchFamily="34" charset="0"/>
              </a:rPr>
              <a:t> war es von Anfang an wichtig, dass nicht nur die Behördensicht in diese Brandschutzrichtlinie einfliesst, sondern dass auch all das vorhandene Wissen – aber auch die entsprechenden Bedürfnisse, soweit sie berechtigt sind – anderer wichtiger Anspruchsgruppen wie Planer und Bauausführender in die Brandschutzrichtlinie einfliessen soll. Aus diesem Grund waren von der ersten Sitzung an Vertreter von Brandschutzplanern, Gesamtplanern und Unternehmern mit im Team dabei – wenn auch ohne Stimmrecht, dass den Behördenvertretern vorbehalten ist.</a:t>
            </a:r>
            <a:endParaRPr lang="de-CH" dirty="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698888B7-3ED6-4FA6-B441-26CFDF0434F9}" type="slidenum">
              <a:rPr lang="de-CH" smtClean="0"/>
              <a:pPr/>
              <a:t>77</a:t>
            </a:fld>
            <a:endParaRPr lang="de-CH"/>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7500" lnSpcReduction="20000"/>
          </a:bodyPr>
          <a:lstStyle/>
          <a:p>
            <a:r>
              <a:rPr lang="de-CH" dirty="0" smtClean="0">
                <a:latin typeface="Arial" pitchFamily="34" charset="0"/>
                <a:cs typeface="Arial" pitchFamily="34" charset="0"/>
              </a:rPr>
              <a:t>Das Ziel einer Verbesserung der Qualität in Planung und Ausführung, soll mit dem Einsetzen des QS Verantwortlichen Brandschutz in der Bauphase (Projektierung, Ausschreibung und Realisation) erreicht werden. Der Brandschutz soll frühzeitig und interdisziplinär im Planungsprozess bearbeitet werden, die Zuständigkeiten und Schnittstellen geklärt und die notwendigen Dokumente rechtzeitig erstellt sein. Damit steigt die Planungs-, Ausführungs-, Kosten- und Terminsicherheit.</a:t>
            </a:r>
          </a:p>
          <a:p>
            <a:endParaRPr lang="de-CH" dirty="0" smtClean="0">
              <a:latin typeface="Arial" pitchFamily="34" charset="0"/>
              <a:cs typeface="Arial" pitchFamily="34" charset="0"/>
            </a:endParaRPr>
          </a:p>
          <a:p>
            <a:r>
              <a:rPr lang="de-CH" dirty="0" smtClean="0">
                <a:latin typeface="Arial" pitchFamily="34" charset="0"/>
                <a:cs typeface="Arial" pitchFamily="34" charset="0"/>
              </a:rPr>
              <a:t>Je nach Komplexität der Baute oder Anlage ist ein ausreichendes Brandschutzfachwissen im Planungsteam nachzuweisen. Der Brandschutzspezialist stellt die Verbindung zwischen dem Planungsteam und der Brandschutzbehörde sicher - Anfragen und Nachweise werden kanalisiert, vorgeprüft und aufeinander abgestimmt.</a:t>
            </a:r>
          </a:p>
          <a:p>
            <a:endParaRPr lang="de-CH" dirty="0" smtClean="0">
              <a:latin typeface="Arial" pitchFamily="34" charset="0"/>
              <a:cs typeface="Arial" pitchFamily="34" charset="0"/>
            </a:endParaRPr>
          </a:p>
          <a:p>
            <a:r>
              <a:rPr lang="de-CH" i="1" dirty="0" smtClean="0">
                <a:latin typeface="Arial" pitchFamily="34" charset="0"/>
                <a:cs typeface="Arial" pitchFamily="34" charset="0"/>
              </a:rPr>
              <a:t>Brandschutzrichtlinie Begriffe und Definitionen: Der </a:t>
            </a:r>
            <a:r>
              <a:rPr lang="de-CH" b="1" i="1" dirty="0" smtClean="0">
                <a:latin typeface="Arial" pitchFamily="34" charset="0"/>
                <a:cs typeface="Arial" pitchFamily="34" charset="0"/>
              </a:rPr>
              <a:t>QS Verantwortliche Brandschutz </a:t>
            </a:r>
            <a:r>
              <a:rPr lang="de-CH" i="1" dirty="0" smtClean="0">
                <a:latin typeface="Arial" pitchFamily="34" charset="0"/>
                <a:cs typeface="Arial" pitchFamily="34" charset="0"/>
              </a:rPr>
              <a:t>ist für die Qualitätssicherung (Grundleistungen und besondere Leistungen) bei der Projektierung, Ausschreibung und Realisation des baulichen, technischen, organisatorischen und abwehrenden Brandschutzes von Bauten und Anlagen verantwortlich.</a:t>
            </a:r>
          </a:p>
          <a:p>
            <a:endParaRPr lang="de-CH" dirty="0" smtClean="0">
              <a:latin typeface="Arial" pitchFamily="34" charset="0"/>
              <a:cs typeface="Arial" pitchFamily="34" charset="0"/>
            </a:endParaRPr>
          </a:p>
          <a:p>
            <a:r>
              <a:rPr lang="de-CH" dirty="0" smtClean="0">
                <a:latin typeface="Arial" pitchFamily="34" charset="0"/>
                <a:cs typeface="Arial" pitchFamily="34" charset="0"/>
              </a:rPr>
              <a:t>Mit der Einforderung der Übereinstimmungserklärung Brandschutz soll der Eigentümerschaft ihre Verantwortung und die Wichtigkeit des Brandschutzes bei der Planung und Ausführung von Bauten und Anlagen deutlicher gemacht werden.</a:t>
            </a:r>
          </a:p>
          <a:p>
            <a:endParaRPr lang="de-CH" dirty="0" smtClean="0">
              <a:latin typeface="Arial" pitchFamily="34" charset="0"/>
              <a:cs typeface="Arial" pitchFamily="34" charset="0"/>
            </a:endParaRPr>
          </a:p>
          <a:p>
            <a:r>
              <a:rPr lang="de-CH" i="1" dirty="0" smtClean="0">
                <a:latin typeface="Arial" pitchFamily="34" charset="0"/>
                <a:cs typeface="Arial" pitchFamily="34" charset="0"/>
              </a:rPr>
              <a:t>Brandschutzrichtlinie Begriffe und Definitionen:  Mit der </a:t>
            </a:r>
            <a:r>
              <a:rPr lang="de-CH" b="1" i="1" dirty="0" smtClean="0">
                <a:latin typeface="Arial" pitchFamily="34" charset="0"/>
                <a:cs typeface="Arial" pitchFamily="34" charset="0"/>
              </a:rPr>
              <a:t>Übereinstimmungserklärung Brandschutz </a:t>
            </a:r>
            <a:r>
              <a:rPr lang="de-CH" i="1" dirty="0" smtClean="0">
                <a:latin typeface="Arial" pitchFamily="34" charset="0"/>
                <a:cs typeface="Arial" pitchFamily="34" charset="0"/>
              </a:rPr>
              <a:t>bestätigt der Eigentümer rechtsgültig die vollständige und fachgerechte Ausführung der Baute oder Anlage gemäss dem Standardkonzept der Brandschutzvorschriften oder des Brandschutzkonzeptes.</a:t>
            </a:r>
          </a:p>
          <a:p>
            <a:endParaRPr lang="de-CH" dirty="0" smtClean="0">
              <a:latin typeface="Arial" pitchFamily="34" charset="0"/>
              <a:cs typeface="Arial" pitchFamily="34" charset="0"/>
            </a:endParaRPr>
          </a:p>
          <a:p>
            <a:r>
              <a:rPr lang="de-CH" dirty="0" smtClean="0">
                <a:latin typeface="Arial" pitchFamily="34" charset="0"/>
                <a:cs typeface="Arial" pitchFamily="34" charset="0"/>
              </a:rPr>
              <a:t>Das Ziel der ständigen Betriebsbereitschaft aller brandschutztechnischen Anlagen über die gesamte Nutzungsphase, soll mit der Erstellung von umfassenden Revisionsunterlagen erreicht werden.</a:t>
            </a:r>
          </a:p>
          <a:p>
            <a:r>
              <a:rPr lang="de-CH" dirty="0" smtClean="0">
                <a:latin typeface="Arial" pitchFamily="34" charset="0"/>
                <a:cs typeface="Arial" pitchFamily="34" charset="0"/>
              </a:rPr>
              <a:t>Für die Wahrnehmung der Unterhaltspflicht ist die Eigentümer- und Nutzerschaft auf entsprechende Dokumente der Einrichtungen des Brandschutzes und der haustechnischen Anlagen angewiesen. Erst mit dem Erhalt diesen Unterlagen ist es möglich, die Massnahmen zur Qualitätssicherung im Brandschutz für die Nutzungsphase festzulegen und umzusetzen. Das nachträgliche Erfassen und Dokumentieren von komplexen Gesamtkonzepten ist nur mit grossem Aufwand und hohen Kosten möglich. Auf das Fachwissen der </a:t>
            </a:r>
            <a:r>
              <a:rPr lang="de-CH" dirty="0" err="1" smtClean="0">
                <a:latin typeface="Arial" pitchFamily="34" charset="0"/>
                <a:cs typeface="Arial" pitchFamily="34" charset="0"/>
              </a:rPr>
              <a:t>Errichter</a:t>
            </a:r>
            <a:r>
              <a:rPr lang="de-CH" dirty="0" smtClean="0">
                <a:latin typeface="Arial" pitchFamily="34" charset="0"/>
                <a:cs typeface="Arial" pitchFamily="34" charset="0"/>
              </a:rPr>
              <a:t> kann in den wenigsten Fällen noch zurückgegriffen werden.</a:t>
            </a:r>
          </a:p>
          <a:p>
            <a:endParaRPr lang="de-CH" dirty="0" smtClean="0">
              <a:latin typeface="Arial" pitchFamily="34" charset="0"/>
              <a:cs typeface="Arial" pitchFamily="34" charset="0"/>
            </a:endParaRPr>
          </a:p>
          <a:p>
            <a:r>
              <a:rPr lang="de-CH" i="1" dirty="0" smtClean="0">
                <a:latin typeface="Arial" pitchFamily="34" charset="0"/>
                <a:cs typeface="Arial" pitchFamily="34" charset="0"/>
              </a:rPr>
              <a:t>Brandschutzrichtlinie Begriffe und Definitionen: Die </a:t>
            </a:r>
            <a:r>
              <a:rPr lang="de-CH" b="1" i="1" dirty="0" smtClean="0">
                <a:latin typeface="Arial" pitchFamily="34" charset="0"/>
                <a:cs typeface="Arial" pitchFamily="34" charset="0"/>
              </a:rPr>
              <a:t>Revisionsunterlagen Brandschutz </a:t>
            </a:r>
            <a:r>
              <a:rPr lang="de-CH" i="1" dirty="0" smtClean="0">
                <a:latin typeface="Arial" pitchFamily="34" charset="0"/>
                <a:cs typeface="Arial" pitchFamily="34" charset="0"/>
              </a:rPr>
              <a:t>beinhalten alle erforderlichen Dokumente zur Sicherstellung der Betriebsbereitschaft aller Einrichtungen für den baulichen, technischen, organisatorischen und abwehrenden Brandschutz  sowie für das bestimmungsgemässe Funktionieren aller  haustechnischen Anlagen. </a:t>
            </a:r>
            <a:endParaRPr lang="de-CH" i="1" dirty="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698888B7-3ED6-4FA6-B441-26CFDF0434F9}" type="slidenum">
              <a:rPr lang="de-CH" smtClean="0"/>
              <a:pPr/>
              <a:t>78</a:t>
            </a:fld>
            <a:endParaRPr lang="de-CH"/>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r>
              <a:rPr lang="de-CH" i="1" dirty="0" smtClean="0">
                <a:latin typeface="Arial" pitchFamily="34" charset="0"/>
                <a:cs typeface="Arial" pitchFamily="34" charset="0"/>
              </a:rPr>
              <a:t>Lehrbuch:</a:t>
            </a:r>
          </a:p>
          <a:p>
            <a:r>
              <a:rPr lang="de-CH" dirty="0" smtClean="0">
                <a:latin typeface="Arial" pitchFamily="34" charset="0"/>
                <a:cs typeface="Arial" pitchFamily="34" charset="0"/>
              </a:rPr>
              <a:t>Die Umsetzung der Anforderungen erfolgt idealerweise in einem ganzheitlichen Planungsprozess: </a:t>
            </a:r>
            <a:r>
              <a:rPr lang="de-CH" b="1" dirty="0" smtClean="0">
                <a:latin typeface="Arial" pitchFamily="34" charset="0"/>
                <a:cs typeface="Arial" pitchFamily="34" charset="0"/>
              </a:rPr>
              <a:t>Planer, Ersteller, Eigentümer- und Nutzerschaft </a:t>
            </a:r>
            <a:r>
              <a:rPr lang="de-CH" dirty="0" smtClean="0">
                <a:latin typeface="Arial" pitchFamily="34" charset="0"/>
                <a:cs typeface="Arial" pitchFamily="34" charset="0"/>
              </a:rPr>
              <a:t>entscheiden gemeinsam und haben dabei die </a:t>
            </a:r>
            <a:r>
              <a:rPr lang="de-CH" b="1" dirty="0" smtClean="0">
                <a:latin typeface="Arial" pitchFamily="34" charset="0"/>
                <a:cs typeface="Arial" pitchFamily="34" charset="0"/>
              </a:rPr>
              <a:t>Lebenszykluskosten</a:t>
            </a:r>
            <a:r>
              <a:rPr lang="de-CH" dirty="0" smtClean="0">
                <a:latin typeface="Arial" pitchFamily="34" charset="0"/>
                <a:cs typeface="Arial" pitchFamily="34" charset="0"/>
              </a:rPr>
              <a:t> als vorrangiges Entscheidungskriterium im Fokus.</a:t>
            </a:r>
          </a:p>
          <a:p>
            <a:endParaRPr lang="de-CH" i="1" dirty="0" smtClean="0">
              <a:latin typeface="Arial" pitchFamily="34" charset="0"/>
              <a:cs typeface="Arial" pitchFamily="34" charset="0"/>
            </a:endParaRPr>
          </a:p>
          <a:p>
            <a:r>
              <a:rPr lang="de-CH" i="1" dirty="0" smtClean="0">
                <a:latin typeface="Arial" pitchFamily="34" charset="0"/>
                <a:cs typeface="Arial" pitchFamily="34" charset="0"/>
              </a:rPr>
              <a:t>Praxis:</a:t>
            </a:r>
          </a:p>
          <a:p>
            <a:r>
              <a:rPr lang="de-CH" dirty="0" smtClean="0">
                <a:latin typeface="Arial" pitchFamily="34" charset="0"/>
                <a:cs typeface="Arial" pitchFamily="34" charset="0"/>
              </a:rPr>
              <a:t>Ein </a:t>
            </a:r>
            <a:r>
              <a:rPr lang="de-CH" b="1" dirty="0" smtClean="0">
                <a:latin typeface="Arial" pitchFamily="34" charset="0"/>
                <a:cs typeface="Arial" pitchFamily="34" charset="0"/>
              </a:rPr>
              <a:t>Generalunternehmer</a:t>
            </a:r>
            <a:r>
              <a:rPr lang="de-CH" dirty="0" smtClean="0">
                <a:latin typeface="Arial" pitchFamily="34" charset="0"/>
                <a:cs typeface="Arial" pitchFamily="34" charset="0"/>
              </a:rPr>
              <a:t> sucht die für die Erstellung </a:t>
            </a:r>
            <a:r>
              <a:rPr lang="de-CH" b="1" dirty="0" smtClean="0">
                <a:latin typeface="Arial" pitchFamily="34" charset="0"/>
                <a:cs typeface="Arial" pitchFamily="34" charset="0"/>
              </a:rPr>
              <a:t>kostengünstigste Lösung</a:t>
            </a:r>
            <a:r>
              <a:rPr lang="de-CH" dirty="0" smtClean="0">
                <a:latin typeface="Arial" pitchFamily="34" charset="0"/>
                <a:cs typeface="Arial" pitchFamily="34" charset="0"/>
              </a:rPr>
              <a:t> – was der Unterhalt über die Betriebsdauer für widerkehrende Aufwendungen und Kosten verursacht, ist ohne Interesse und alleinige Sache der Eigentümer und Nutzerschaft.</a:t>
            </a:r>
          </a:p>
          <a:p>
            <a:endParaRPr lang="de-CH" dirty="0" smtClean="0">
              <a:latin typeface="Arial" pitchFamily="34" charset="0"/>
              <a:cs typeface="Arial" pitchFamily="34" charset="0"/>
            </a:endParaRPr>
          </a:p>
          <a:p>
            <a:r>
              <a:rPr lang="de-CH" i="1" dirty="0" smtClean="0">
                <a:latin typeface="Arial" pitchFamily="34" charset="0"/>
                <a:cs typeface="Arial" pitchFamily="34" charset="0"/>
              </a:rPr>
              <a:t>Ziel:</a:t>
            </a:r>
          </a:p>
          <a:p>
            <a:r>
              <a:rPr lang="de-DE" dirty="0" smtClean="0">
                <a:latin typeface="Arial" pitchFamily="34" charset="0"/>
                <a:cs typeface="Arial" pitchFamily="34" charset="0"/>
              </a:rPr>
              <a:t>Der frühe </a:t>
            </a:r>
            <a:r>
              <a:rPr lang="de-DE" dirty="0" err="1" smtClean="0">
                <a:latin typeface="Arial" pitchFamily="34" charset="0"/>
                <a:cs typeface="Arial" pitchFamily="34" charset="0"/>
              </a:rPr>
              <a:t>Beizug</a:t>
            </a:r>
            <a:r>
              <a:rPr lang="de-DE" dirty="0" smtClean="0">
                <a:latin typeface="Arial" pitchFamily="34" charset="0"/>
                <a:cs typeface="Arial" pitchFamily="34" charset="0"/>
              </a:rPr>
              <a:t> eines Brandschutzspezialisten und die entsprechende Einflussnahmen auf Kosten und Qualität in den frühen Projektphasen sorgen für die Wirtschaftlichkeit über den gesamten Lebenszyklus der Baute oder Anlage. Das Optimierungspotential nimmt mit fortschreitender Planung und Bauausführung stetig ab. Die Eigentümer- und Nutzerschaft muss über die Betriebsphase das Gebäude unterhalten und hat dabei praktisch keine Optimierungsmöglichkeiten. Der QS</a:t>
            </a:r>
            <a:r>
              <a:rPr lang="de-DE" baseline="0" dirty="0" smtClean="0">
                <a:latin typeface="Arial" pitchFamily="34" charset="0"/>
                <a:cs typeface="Arial" pitchFamily="34" charset="0"/>
              </a:rPr>
              <a:t> </a:t>
            </a:r>
            <a:r>
              <a:rPr lang="de-DE" dirty="0" smtClean="0">
                <a:latin typeface="Arial" pitchFamily="34" charset="0"/>
                <a:cs typeface="Arial" pitchFamily="34" charset="0"/>
              </a:rPr>
              <a:t>Verantwortliche Brandschutz soll im Planungsteam auch die Phase „Betrieb“ im Auge haben und entsprechend Einfluss nehmen. Der Trend zu immer mehr technischen Brandschutz und Steuerungen an Stelle des baulichen Brandschutzes würde dadurch vermutlich etwas gebremst.</a:t>
            </a:r>
          </a:p>
          <a:p>
            <a:endParaRPr lang="de-DE" dirty="0" smtClean="0">
              <a:latin typeface="Arial" pitchFamily="34" charset="0"/>
              <a:cs typeface="Arial" pitchFamily="34" charset="0"/>
            </a:endParaRPr>
          </a:p>
          <a:p>
            <a:endParaRPr lang="de-CH" dirty="0" smtClean="0">
              <a:latin typeface="Arial" pitchFamily="34" charset="0"/>
              <a:cs typeface="Arial" pitchFamily="34" charset="0"/>
            </a:endParaRPr>
          </a:p>
          <a:p>
            <a:endParaRPr lang="de-CH" i="1" dirty="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698888B7-3ED6-4FA6-B441-26CFDF0434F9}" type="slidenum">
              <a:rPr lang="de-CH" smtClean="0"/>
              <a:pPr/>
              <a:t>79</a:t>
            </a:fld>
            <a:endParaRPr lang="de-CH"/>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r>
              <a:rPr lang="de-CH" i="1" dirty="0" smtClean="0">
                <a:solidFill>
                  <a:schemeClr val="tx1"/>
                </a:solidFill>
                <a:latin typeface="Arial" pitchFamily="34" charset="0"/>
                <a:cs typeface="Arial" pitchFamily="34" charset="0"/>
              </a:rPr>
              <a:t>Brandschutzrichtlinie Begriffe und Definitionen: </a:t>
            </a:r>
            <a:r>
              <a:rPr lang="de-CH" b="1" i="1" dirty="0" smtClean="0">
                <a:solidFill>
                  <a:schemeClr val="tx1"/>
                </a:solidFill>
                <a:latin typeface="Arial" pitchFamily="34" charset="0"/>
                <a:cs typeface="Arial" pitchFamily="34" charset="0"/>
              </a:rPr>
              <a:t>Qualitätssicherung Brandschutz </a:t>
            </a:r>
            <a:r>
              <a:rPr lang="de-CH" i="1" dirty="0" smtClean="0">
                <a:solidFill>
                  <a:schemeClr val="tx1"/>
                </a:solidFill>
                <a:latin typeface="Arial" pitchFamily="34" charset="0"/>
                <a:cs typeface="Arial" pitchFamily="34" charset="0"/>
              </a:rPr>
              <a:t>ist die Summe der Handlungen zur Sicherstellung der Funktionstüchtigkeit aller baulichen, technischen, organisatorischen und abwehrenden Massnahmen, zur Gewährleistung der Brandsicherheit während des gesamten Lebenszyklus einer Baute oder Anlage. </a:t>
            </a:r>
          </a:p>
          <a:p>
            <a:endParaRPr lang="de-CH" dirty="0" smtClean="0">
              <a:solidFill>
                <a:schemeClr val="tx1"/>
              </a:solidFill>
              <a:latin typeface="Arial" pitchFamily="34" charset="0"/>
              <a:cs typeface="Arial" pitchFamily="34" charset="0"/>
            </a:endParaRPr>
          </a:p>
          <a:p>
            <a:pPr defTabSz="882051"/>
            <a:r>
              <a:rPr lang="de-CH" i="1" dirty="0" smtClean="0">
                <a:solidFill>
                  <a:schemeClr val="tx1"/>
                </a:solidFill>
                <a:latin typeface="Arial" pitchFamily="34" charset="0"/>
                <a:cs typeface="Arial" pitchFamily="34" charset="0"/>
              </a:rPr>
              <a:t>Brandschutzrichtlinie Begriffe und Definitionen: </a:t>
            </a:r>
            <a:r>
              <a:rPr lang="de-CH" i="1" dirty="0" smtClean="0">
                <a:latin typeface="Arial" pitchFamily="34" charset="0"/>
                <a:cs typeface="Arial" pitchFamily="34" charset="0"/>
              </a:rPr>
              <a:t>Die </a:t>
            </a:r>
            <a:r>
              <a:rPr lang="de-CH" b="1" i="1" dirty="0" smtClean="0">
                <a:latin typeface="Arial" pitchFamily="34" charset="0"/>
                <a:cs typeface="Arial" pitchFamily="34" charset="0"/>
              </a:rPr>
              <a:t>Qualitätssicherungsstufe (QSS) </a:t>
            </a:r>
            <a:r>
              <a:rPr lang="de-CH" i="1" dirty="0" smtClean="0">
                <a:latin typeface="Arial" pitchFamily="34" charset="0"/>
                <a:cs typeface="Arial" pitchFamily="34" charset="0"/>
              </a:rPr>
              <a:t>definiert die Anforderungen an die Projektorganisation, die Qualifikation der beteiligten Personen und die Dokumentation.</a:t>
            </a:r>
          </a:p>
          <a:p>
            <a:endParaRPr lang="de-CH" dirty="0" smtClean="0">
              <a:solidFill>
                <a:schemeClr val="tx1"/>
              </a:solidFill>
              <a:latin typeface="Arial" pitchFamily="34" charset="0"/>
              <a:cs typeface="Arial" pitchFamily="34" charset="0"/>
            </a:endParaRPr>
          </a:p>
          <a:p>
            <a:r>
              <a:rPr lang="de-CH" dirty="0" smtClean="0">
                <a:solidFill>
                  <a:schemeClr val="tx1"/>
                </a:solidFill>
                <a:latin typeface="Arial" pitchFamily="34" charset="0"/>
                <a:cs typeface="Arial" pitchFamily="34" charset="0"/>
              </a:rPr>
              <a:t>QSS 1 ist</a:t>
            </a:r>
            <a:r>
              <a:rPr lang="de-CH" baseline="0" dirty="0" smtClean="0">
                <a:solidFill>
                  <a:schemeClr val="tx1"/>
                </a:solidFill>
                <a:latin typeface="Arial" pitchFamily="34" charset="0"/>
                <a:cs typeface="Arial" pitchFamily="34" charset="0"/>
              </a:rPr>
              <a:t> die Stufe mit den geringsten Anforderungen – QSS 4 diejenige mit den Höchsten.</a:t>
            </a:r>
          </a:p>
          <a:p>
            <a:pPr defTabSz="882051"/>
            <a:r>
              <a:rPr lang="de-CH" baseline="0" dirty="0" smtClean="0">
                <a:solidFill>
                  <a:schemeClr val="tx1"/>
                </a:solidFill>
                <a:latin typeface="Arial" pitchFamily="34" charset="0"/>
                <a:cs typeface="Arial" pitchFamily="34" charset="0"/>
              </a:rPr>
              <a:t>Es gibt kein Bauvorhaben, welches nicht in die entsprechende QSS eingeteilt wird – immer mindestens QSS 1.</a:t>
            </a:r>
            <a:endParaRPr lang="de-CH" b="0" i="1" dirty="0" smtClean="0">
              <a:solidFill>
                <a:schemeClr val="tx1"/>
              </a:solidFill>
              <a:latin typeface="Arial" pitchFamily="34" charset="0"/>
              <a:cs typeface="Arial" pitchFamily="34" charset="0"/>
            </a:endParaRPr>
          </a:p>
          <a:p>
            <a:endParaRPr lang="de-CH" baseline="0" dirty="0" smtClean="0">
              <a:solidFill>
                <a:schemeClr val="tx1"/>
              </a:solidFill>
              <a:latin typeface="Arial" pitchFamily="34" charset="0"/>
              <a:cs typeface="Arial" pitchFamily="34" charset="0"/>
            </a:endParaRPr>
          </a:p>
          <a:p>
            <a:r>
              <a:rPr lang="de-CH" baseline="0" dirty="0" smtClean="0">
                <a:solidFill>
                  <a:schemeClr val="tx1"/>
                </a:solidFill>
                <a:latin typeface="Arial" pitchFamily="34" charset="0"/>
                <a:cs typeface="Arial" pitchFamily="34" charset="0"/>
              </a:rPr>
              <a:t>Der Geltungsbereich der Brandschutznorm Art. 2 gilt auch für die Brandschutzrichtlinie Qualitätssicherung im Brandschutz:</a:t>
            </a:r>
          </a:p>
          <a:p>
            <a:r>
              <a:rPr lang="de-CH" i="1" baseline="0" dirty="0" smtClean="0">
                <a:solidFill>
                  <a:schemeClr val="tx1"/>
                </a:solidFill>
                <a:latin typeface="Arial" pitchFamily="34" charset="0"/>
                <a:cs typeface="Arial" pitchFamily="34" charset="0"/>
              </a:rPr>
              <a:t>1  Die Brandschutzvorschriften gelten für neu zu errichtende Bauten und Anlagen sowie für solche Fahrnisbauten sinngemäss. </a:t>
            </a:r>
          </a:p>
          <a:p>
            <a:r>
              <a:rPr lang="de-CH" i="1" baseline="0" dirty="0" smtClean="0">
                <a:solidFill>
                  <a:schemeClr val="tx1"/>
                </a:solidFill>
                <a:latin typeface="Arial" pitchFamily="34" charset="0"/>
                <a:cs typeface="Arial" pitchFamily="34" charset="0"/>
              </a:rPr>
              <a:t>2  Bestehende Bauten und Anlagen sind verhältnismässig an die Brandschutzvorschriften anzupassen, wenn: </a:t>
            </a:r>
          </a:p>
          <a:p>
            <a:r>
              <a:rPr lang="de-CH" i="1" baseline="0" dirty="0" smtClean="0">
                <a:solidFill>
                  <a:schemeClr val="tx1"/>
                </a:solidFill>
                <a:latin typeface="Arial" pitchFamily="34" charset="0"/>
                <a:cs typeface="Arial" pitchFamily="34" charset="0"/>
              </a:rPr>
              <a:t>a  wesentliche  bauliche  oder  betriebliche  Veränderungen,  Erweiterungen oder Nutzungsänderungen vorgenommen werden; </a:t>
            </a:r>
          </a:p>
          <a:p>
            <a:r>
              <a:rPr lang="de-CH" i="1" baseline="0" dirty="0" smtClean="0">
                <a:solidFill>
                  <a:schemeClr val="tx1"/>
                </a:solidFill>
                <a:latin typeface="Arial" pitchFamily="34" charset="0"/>
                <a:cs typeface="Arial" pitchFamily="34" charset="0"/>
              </a:rPr>
              <a:t>b  die Gefahr für Personen besonders gross ist.</a:t>
            </a:r>
          </a:p>
          <a:p>
            <a:endParaRPr lang="de-CH" b="0" i="1"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698888B7-3ED6-4FA6-B441-26CFDF0434F9}" type="slidenum">
              <a:rPr lang="de-CH" smtClean="0"/>
              <a:pPr/>
              <a:t>80</a:t>
            </a:fld>
            <a:endParaRPr lang="de-CH"/>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3.1 Brandtote /Mio./Jahr   Schweiz:</a:t>
            </a:r>
            <a:r>
              <a:rPr lang="de-CH" baseline="0" dirty="0" smtClean="0"/>
              <a:t>  7 Mio. * 3.1 =  ca. 20 Brandtote pro Jahr</a:t>
            </a:r>
          </a:p>
          <a:p>
            <a:r>
              <a:rPr lang="de-CH" baseline="0" dirty="0" smtClean="0"/>
              <a:t>Ca.  18 von diesen 20 verlieren ihr Leben in Wohngebäude</a:t>
            </a:r>
          </a:p>
          <a:p>
            <a:r>
              <a:rPr lang="de-CH" baseline="0" dirty="0" smtClean="0"/>
              <a:t>Und bei ca. 9 von diesen 18 ist Todesursache auf Fahrlässigkeit zurückzuführen.</a:t>
            </a:r>
            <a:endParaRPr lang="de-CH" dirty="0"/>
          </a:p>
        </p:txBody>
      </p:sp>
    </p:spTree>
    <p:extLst>
      <p:ext uri="{BB962C8B-B14F-4D97-AF65-F5344CB8AC3E}">
        <p14:creationId xmlns:p14="http://schemas.microsoft.com/office/powerpoint/2010/main" val="39257812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dirty="0" smtClean="0">
                <a:latin typeface="Arial" pitchFamily="34" charset="0"/>
                <a:cs typeface="Arial" pitchFamily="34" charset="0"/>
              </a:rPr>
              <a:t>Die Einstufung in eine der 4 Qualitätssicherungsstufen (QSS) erfolgt nach Nutzung, Gebäudegeometrie (z. B. Gebäudehöhe, Ausdehnung), Bauweise und besonderen Brandrisiken.</a:t>
            </a:r>
          </a:p>
          <a:p>
            <a:endParaRPr lang="de-CH" dirty="0" smtClean="0">
              <a:latin typeface="Arial" pitchFamily="34" charset="0"/>
              <a:cs typeface="Arial" pitchFamily="34" charset="0"/>
            </a:endParaRPr>
          </a:p>
          <a:p>
            <a:pPr defTabSz="882051"/>
            <a:r>
              <a:rPr lang="de-CH" baseline="0" dirty="0" smtClean="0">
                <a:solidFill>
                  <a:schemeClr val="tx1"/>
                </a:solidFill>
                <a:latin typeface="Arial" pitchFamily="34" charset="0"/>
                <a:cs typeface="Arial" pitchFamily="34" charset="0"/>
              </a:rPr>
              <a:t>Alle Bauvorhaben werden mindestens in die QSS 1 eingestuft. Bei Einfamilienhäusern, Nebenbauten, landwirtschaftlichen Bauten und Bauten mit geringen Abmessungen sind Brandschutzkonzeptpläne nur auf Verlangen der Brandschutzbehörde zu erstellen (Ziffer 5.1.1 Absatz 3).</a:t>
            </a:r>
            <a:endParaRPr lang="de-CH" b="0" i="1" dirty="0" smtClean="0">
              <a:solidFill>
                <a:schemeClr val="tx1"/>
              </a:solidFill>
              <a:latin typeface="Arial" pitchFamily="34" charset="0"/>
              <a:cs typeface="Arial" pitchFamily="34" charset="0"/>
            </a:endParaRPr>
          </a:p>
          <a:p>
            <a:endParaRPr lang="de-CH" dirty="0" smtClean="0">
              <a:latin typeface="Arial" pitchFamily="34" charset="0"/>
              <a:cs typeface="Arial" pitchFamily="34" charset="0"/>
            </a:endParaRPr>
          </a:p>
          <a:p>
            <a:r>
              <a:rPr lang="de-CH" dirty="0" smtClean="0">
                <a:latin typeface="Arial" pitchFamily="34" charset="0"/>
                <a:cs typeface="Arial" pitchFamily="34" charset="0"/>
              </a:rPr>
              <a:t>Die QSS 4 wird in der Brandschutzrichtlinie nicht vorgegeben, sondern als Möglichkeit für die Brandschutzbehörde vorgesehen, um sich bei sehr grossen und komplexen Bauwerken mit hohem Brandrisiko durch ein Kontrollorgan zu entlastet. Die QSS 4 soll in jedem Kanton die Ausnahme sein, </a:t>
            </a:r>
            <a:r>
              <a:rPr lang="de-CH" dirty="0" err="1" smtClean="0">
                <a:latin typeface="Arial" pitchFamily="34" charset="0"/>
                <a:cs typeface="Arial" pitchFamily="34" charset="0"/>
              </a:rPr>
              <a:t>schweizweit</a:t>
            </a:r>
            <a:r>
              <a:rPr lang="de-CH" dirty="0" smtClean="0">
                <a:latin typeface="Arial" pitchFamily="34" charset="0"/>
                <a:cs typeface="Arial" pitchFamily="34" charset="0"/>
              </a:rPr>
              <a:t> sollen pro Jahr nur ca. 5 Bauwerke in die höchste Qualitätssicherungsstufe fallen.</a:t>
            </a:r>
          </a:p>
        </p:txBody>
      </p:sp>
      <p:sp>
        <p:nvSpPr>
          <p:cNvPr id="4" name="Foliennummernplatzhalter 3"/>
          <p:cNvSpPr>
            <a:spLocks noGrp="1"/>
          </p:cNvSpPr>
          <p:nvPr>
            <p:ph type="sldNum" sz="quarter" idx="10"/>
          </p:nvPr>
        </p:nvSpPr>
        <p:spPr/>
        <p:txBody>
          <a:bodyPr/>
          <a:lstStyle/>
          <a:p>
            <a:fld id="{698888B7-3ED6-4FA6-B441-26CFDF0434F9}" type="slidenum">
              <a:rPr lang="de-CH" smtClean="0"/>
              <a:pPr/>
              <a:t>81</a:t>
            </a:fld>
            <a:endParaRPr lang="de-CH"/>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7500" lnSpcReduction="20000"/>
          </a:bodyPr>
          <a:lstStyle/>
          <a:p>
            <a:pPr defTabSz="955436">
              <a:defRPr/>
            </a:pPr>
            <a:r>
              <a:rPr lang="de-CH" dirty="0" smtClean="0">
                <a:latin typeface="Arial" pitchFamily="34" charset="0"/>
                <a:cs typeface="Arial" pitchFamily="34" charset="0"/>
              </a:rPr>
              <a:t>Die Einstufung erfolgt nach:</a:t>
            </a:r>
          </a:p>
          <a:p>
            <a:r>
              <a:rPr lang="de-CH" b="1" dirty="0" smtClean="0">
                <a:latin typeface="Arial" pitchFamily="34" charset="0"/>
                <a:cs typeface="Arial" pitchFamily="34" charset="0"/>
              </a:rPr>
              <a:t>Kriterien für Brandschutzanforderungen </a:t>
            </a:r>
            <a:r>
              <a:rPr lang="de-CH" dirty="0" smtClean="0">
                <a:latin typeface="Arial" pitchFamily="34" charset="0"/>
                <a:cs typeface="Arial" pitchFamily="34" charset="0"/>
              </a:rPr>
              <a:t>nach Brandschutznorm Art. 9 </a:t>
            </a:r>
            <a:r>
              <a:rPr lang="de-CH" dirty="0" err="1" smtClean="0">
                <a:latin typeface="Arial" pitchFamily="34" charset="0"/>
                <a:cs typeface="Arial" pitchFamily="34" charset="0"/>
              </a:rPr>
              <a:t>Abs</a:t>
            </a:r>
            <a:r>
              <a:rPr lang="de-CH" dirty="0" smtClean="0">
                <a:latin typeface="Arial" pitchFamily="34" charset="0"/>
                <a:cs typeface="Arial" pitchFamily="34" charset="0"/>
              </a:rPr>
              <a:t> 1:</a:t>
            </a:r>
          </a:p>
          <a:p>
            <a:r>
              <a:rPr lang="de-CH" i="1" dirty="0" smtClean="0">
                <a:latin typeface="Arial" pitchFamily="34" charset="0"/>
                <a:cs typeface="Arial" pitchFamily="34" charset="0"/>
              </a:rPr>
              <a:t>1  Die Anforderungen an den Brandschutz in Bauten und Anlagen werden insbesondere bestimmt nach Massgabe von: </a:t>
            </a:r>
          </a:p>
          <a:p>
            <a:r>
              <a:rPr lang="de-CH" i="1" dirty="0" smtClean="0">
                <a:latin typeface="Arial" pitchFamily="34" charset="0"/>
                <a:cs typeface="Arial" pitchFamily="34" charset="0"/>
              </a:rPr>
              <a:t>a  Bauart, Lage, Nachbarschaftsgefährdung, Ausdehnung und Nutzung; </a:t>
            </a:r>
          </a:p>
          <a:p>
            <a:r>
              <a:rPr lang="de-CH" i="1" dirty="0" smtClean="0">
                <a:latin typeface="Arial" pitchFamily="34" charset="0"/>
                <a:cs typeface="Arial" pitchFamily="34" charset="0"/>
              </a:rPr>
              <a:t>b  Gebäudegeometrie und Geschosszahl; </a:t>
            </a:r>
          </a:p>
          <a:p>
            <a:r>
              <a:rPr lang="de-CH" i="1" dirty="0" smtClean="0">
                <a:latin typeface="Arial" pitchFamily="34" charset="0"/>
                <a:cs typeface="Arial" pitchFamily="34" charset="0"/>
              </a:rPr>
              <a:t>c  Personenbelegung; </a:t>
            </a:r>
          </a:p>
          <a:p>
            <a:r>
              <a:rPr lang="de-CH" i="1" dirty="0" smtClean="0">
                <a:latin typeface="Arial" pitchFamily="34" charset="0"/>
                <a:cs typeface="Arial" pitchFamily="34" charset="0"/>
              </a:rPr>
              <a:t>d  Brandbelastung und Brandverhalten der Materialien sowie </a:t>
            </a:r>
            <a:r>
              <a:rPr lang="de-CH" i="1" dirty="0" err="1" smtClean="0">
                <a:latin typeface="Arial" pitchFamily="34" charset="0"/>
                <a:cs typeface="Arial" pitchFamily="34" charset="0"/>
              </a:rPr>
              <a:t>Verqualmungsgefahr</a:t>
            </a:r>
            <a:r>
              <a:rPr lang="de-CH" i="1" dirty="0" smtClean="0">
                <a:latin typeface="Arial" pitchFamily="34" charset="0"/>
                <a:cs typeface="Arial" pitchFamily="34" charset="0"/>
              </a:rPr>
              <a:t>; </a:t>
            </a:r>
          </a:p>
          <a:p>
            <a:r>
              <a:rPr lang="de-CH" i="1" dirty="0" smtClean="0">
                <a:latin typeface="Arial" pitchFamily="34" charset="0"/>
                <a:cs typeface="Arial" pitchFamily="34" charset="0"/>
              </a:rPr>
              <a:t>e  Aktivierungsgefahr aufgrund der Nutzungen und Tätigkeiten; </a:t>
            </a:r>
          </a:p>
          <a:p>
            <a:r>
              <a:rPr lang="de-CH" i="1" dirty="0" smtClean="0">
                <a:latin typeface="Arial" pitchFamily="34" charset="0"/>
                <a:cs typeface="Arial" pitchFamily="34" charset="0"/>
              </a:rPr>
              <a:t>f  Brandbekämpfungsmöglichkeit durch die Feuerwehr. </a:t>
            </a:r>
          </a:p>
          <a:p>
            <a:endParaRPr lang="de-CH" b="1" dirty="0" smtClean="0">
              <a:latin typeface="Arial" pitchFamily="34" charset="0"/>
              <a:cs typeface="Arial" pitchFamily="34" charset="0"/>
            </a:endParaRPr>
          </a:p>
          <a:p>
            <a:r>
              <a:rPr lang="de-CH" b="1" dirty="0" smtClean="0">
                <a:latin typeface="Arial" pitchFamily="34" charset="0"/>
                <a:cs typeface="Arial" pitchFamily="34" charset="0"/>
              </a:rPr>
              <a:t>Einrichtung des technischen Brandschutzes</a:t>
            </a:r>
            <a:r>
              <a:rPr lang="de-CH" dirty="0" smtClean="0">
                <a:latin typeface="Arial" pitchFamily="34" charset="0"/>
                <a:cs typeface="Arial" pitchFamily="34" charset="0"/>
              </a:rPr>
              <a:t> nach Brandschutznorm Art. 39:</a:t>
            </a:r>
          </a:p>
          <a:p>
            <a:r>
              <a:rPr lang="de-CH" i="1" dirty="0" smtClean="0">
                <a:latin typeface="Arial" pitchFamily="34" charset="0"/>
                <a:cs typeface="Arial" pitchFamily="34" charset="0"/>
              </a:rPr>
              <a:t>Zum technischen Brandschutz zählen insbesondere: </a:t>
            </a:r>
          </a:p>
          <a:p>
            <a:r>
              <a:rPr lang="de-CH" i="1" dirty="0" smtClean="0">
                <a:latin typeface="Arial" pitchFamily="34" charset="0"/>
                <a:cs typeface="Arial" pitchFamily="34" charset="0"/>
              </a:rPr>
              <a:t>a  Löscheinrichtungen wie Wasserlöschposten, Handfeuerlöscher, spezielle Kühl- und Löschanlagen; </a:t>
            </a:r>
          </a:p>
          <a:p>
            <a:r>
              <a:rPr lang="de-CH" i="1" dirty="0" smtClean="0">
                <a:latin typeface="Arial" pitchFamily="34" charset="0"/>
                <a:cs typeface="Arial" pitchFamily="34" charset="0"/>
              </a:rPr>
              <a:t>b  Brandmeldeanlagen; </a:t>
            </a:r>
          </a:p>
          <a:p>
            <a:r>
              <a:rPr lang="de-CH" i="1" dirty="0" smtClean="0">
                <a:latin typeface="Arial" pitchFamily="34" charset="0"/>
                <a:cs typeface="Arial" pitchFamily="34" charset="0"/>
              </a:rPr>
              <a:t>c  Sprinkleranlagen; </a:t>
            </a:r>
          </a:p>
          <a:p>
            <a:r>
              <a:rPr lang="de-CH" i="1" dirty="0" smtClean="0">
                <a:latin typeface="Arial" pitchFamily="34" charset="0"/>
                <a:cs typeface="Arial" pitchFamily="34" charset="0"/>
              </a:rPr>
              <a:t>d  Rauch- und Wärmeabzugsanlagen; </a:t>
            </a:r>
          </a:p>
          <a:p>
            <a:r>
              <a:rPr lang="de-CH" i="1" dirty="0" smtClean="0">
                <a:latin typeface="Arial" pitchFamily="34" charset="0"/>
                <a:cs typeface="Arial" pitchFamily="34" charset="0"/>
              </a:rPr>
              <a:t>e  Rauchschutz-Druckanlagen; </a:t>
            </a:r>
          </a:p>
          <a:p>
            <a:r>
              <a:rPr lang="de-CH" i="1" dirty="0" smtClean="0">
                <a:latin typeface="Arial" pitchFamily="34" charset="0"/>
                <a:cs typeface="Arial" pitchFamily="34" charset="0"/>
              </a:rPr>
              <a:t>f  Blitzschutzsysteme; </a:t>
            </a:r>
          </a:p>
          <a:p>
            <a:r>
              <a:rPr lang="de-CH" i="1" dirty="0" smtClean="0">
                <a:latin typeface="Arial" pitchFamily="34" charset="0"/>
                <a:cs typeface="Arial" pitchFamily="34" charset="0"/>
              </a:rPr>
              <a:t>g  Sicherheitsbeleuchtungen und Sicherheitsstromversorgungen; </a:t>
            </a:r>
          </a:p>
          <a:p>
            <a:r>
              <a:rPr lang="de-CH" i="1" dirty="0" smtClean="0">
                <a:latin typeface="Arial" pitchFamily="34" charset="0"/>
                <a:cs typeface="Arial" pitchFamily="34" charset="0"/>
              </a:rPr>
              <a:t>h  Feuerwehraufzüge; </a:t>
            </a:r>
          </a:p>
          <a:p>
            <a:r>
              <a:rPr lang="de-CH" i="1" dirty="0" smtClean="0">
                <a:latin typeface="Arial" pitchFamily="34" charset="0"/>
                <a:cs typeface="Arial" pitchFamily="34" charset="0"/>
              </a:rPr>
              <a:t>i  Explosionsschutzvorkehrungen; </a:t>
            </a:r>
          </a:p>
          <a:p>
            <a:r>
              <a:rPr lang="de-CH" i="1" dirty="0" smtClean="0">
                <a:latin typeface="Arial" pitchFamily="34" charset="0"/>
                <a:cs typeface="Arial" pitchFamily="34" charset="0"/>
              </a:rPr>
              <a:t>j  Brandfallsteuerungen. </a:t>
            </a:r>
          </a:p>
          <a:p>
            <a:endParaRPr lang="de-CH" dirty="0" smtClean="0">
              <a:latin typeface="Arial" pitchFamily="34" charset="0"/>
              <a:cs typeface="Arial" pitchFamily="34" charset="0"/>
            </a:endParaRPr>
          </a:p>
          <a:p>
            <a:r>
              <a:rPr lang="de-CH" b="1" dirty="0" smtClean="0">
                <a:latin typeface="Arial" pitchFamily="34" charset="0"/>
                <a:cs typeface="Arial" pitchFamily="34" charset="0"/>
              </a:rPr>
              <a:t>Ingenieurmethoden im Brandschutz </a:t>
            </a:r>
            <a:r>
              <a:rPr lang="de-CH" dirty="0" smtClean="0">
                <a:latin typeface="Arial" pitchFamily="34" charset="0"/>
                <a:cs typeface="Arial" pitchFamily="34" charset="0"/>
              </a:rPr>
              <a:t>nach Brandschutzrichtlinie 10-15:</a:t>
            </a:r>
          </a:p>
          <a:p>
            <a:r>
              <a:rPr lang="de-CH" i="1" dirty="0" smtClean="0">
                <a:latin typeface="Arial" pitchFamily="34" charset="0"/>
                <a:cs typeface="Arial" pitchFamily="34" charset="0"/>
              </a:rPr>
              <a:t>Ingenieurmethoden im Brandschutz sind Prinzipien, Regeln und Methoden, die auf wissenschaftlichen Erkenntnissen basieren und zum Nachweis der Brandsicherheit geeignet sind. Sie umfassen theoretische und experimentelle Ansätze zur Anwendung ingenieurmässiger Grundsätze und Verfahren  zur  Bewertung  des  erforderlichen  Brandsicherheitsniveaus  und  zur  Bemessung  und  Berechnung notwendiger Schutzmassnahmen.</a:t>
            </a:r>
          </a:p>
          <a:p>
            <a:r>
              <a:rPr lang="de-CH" dirty="0" smtClean="0">
                <a:latin typeface="Arial" pitchFamily="34" charset="0"/>
                <a:cs typeface="Arial" pitchFamily="34" charset="0"/>
              </a:rPr>
              <a:t>Ingenieurmethoden im Brandschutz sind stets in ein </a:t>
            </a:r>
            <a:r>
              <a:rPr lang="de-CH" dirty="0" err="1" smtClean="0">
                <a:latin typeface="Arial" pitchFamily="34" charset="0"/>
                <a:cs typeface="Arial" pitchFamily="34" charset="0"/>
              </a:rPr>
              <a:t>gesamtheitliches</a:t>
            </a:r>
            <a:r>
              <a:rPr lang="de-CH" dirty="0" smtClean="0">
                <a:latin typeface="Arial" pitchFamily="34" charset="0"/>
                <a:cs typeface="Arial" pitchFamily="34" charset="0"/>
              </a:rPr>
              <a:t> Brandschutzkonzept einzubetten. Insbesondere beim Einsatz von Ingenieurmethoden im Brandschutz ist durch eine umfassende Qualitätssicherung sicherzustellen, dass die der Methode zu Grunde liegenden Annahmen und die zur Umsetzung nötigen Massnahmen in die Planung, Ausschreibung und Ausführung vollständig einfliessen.</a:t>
            </a:r>
            <a:endParaRPr lang="de-CH" i="1" dirty="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698888B7-3ED6-4FA6-B441-26CFDF0434F9}" type="slidenum">
              <a:rPr lang="de-CH" smtClean="0"/>
              <a:pPr/>
              <a:t>82</a:t>
            </a:fld>
            <a:endParaRPr lang="de-CH"/>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7500" lnSpcReduction="20000"/>
          </a:bodyPr>
          <a:lstStyle/>
          <a:p>
            <a:r>
              <a:rPr lang="de-CH" dirty="0" smtClean="0">
                <a:latin typeface="Arial" pitchFamily="34" charset="0"/>
                <a:cs typeface="Arial" pitchFamily="34" charset="0"/>
              </a:rPr>
              <a:t>Bezüglich der Qualitätssicherungsstufen orientiert sich die Brandschutzrichtlinie an der </a:t>
            </a:r>
            <a:r>
              <a:rPr lang="de-CH" dirty="0" err="1" smtClean="0">
                <a:latin typeface="Arial" pitchFamily="34" charset="0"/>
                <a:cs typeface="Arial" pitchFamily="34" charset="0"/>
              </a:rPr>
              <a:t>Lignum</a:t>
            </a:r>
            <a:r>
              <a:rPr lang="de-CH" dirty="0" smtClean="0">
                <a:latin typeface="Arial" pitchFamily="34" charset="0"/>
                <a:cs typeface="Arial" pitchFamily="34" charset="0"/>
              </a:rPr>
              <a:t>-Dokumentation Brandschutz „Bauen mit Holz – Qualitätssicherung und Brandschutz“:</a:t>
            </a:r>
          </a:p>
          <a:p>
            <a:r>
              <a:rPr lang="de-CH" dirty="0" smtClean="0">
                <a:latin typeface="Arial" pitchFamily="34" charset="0"/>
                <a:cs typeface="Arial" pitchFamily="34" charset="0"/>
              </a:rPr>
              <a:t>Es sind 4 Stufen (QSS 1 bis QSS 4) vorgesehen. In der QSS 4 sieht auch die Brandschutzrichtlinie den Einsatz eines Kontrollorgans vor, welches zu Händen der Eigentümer- und Nutzerschaft sowie der Brandschutzbehörde die Brandsicherheit einer Baute oder Anlage überprüft. Die Erfahrung mit dem Branchen QS der </a:t>
            </a:r>
            <a:r>
              <a:rPr lang="de-CH" dirty="0" err="1" smtClean="0">
                <a:latin typeface="Arial" pitchFamily="34" charset="0"/>
                <a:cs typeface="Arial" pitchFamily="34" charset="0"/>
              </a:rPr>
              <a:t>Lignum</a:t>
            </a:r>
            <a:r>
              <a:rPr lang="de-CH" dirty="0" smtClean="0">
                <a:latin typeface="Arial" pitchFamily="34" charset="0"/>
                <a:cs typeface="Arial" pitchFamily="34" charset="0"/>
              </a:rPr>
              <a:t> hat sich gut bewährt, die Anzahl der Stufen und ggf. der Einsatz eines Kontrollorgans werden für alle Bauweisen neu zur Anwendung kommen.</a:t>
            </a:r>
          </a:p>
          <a:p>
            <a:endParaRPr lang="de-CH" dirty="0" smtClean="0">
              <a:latin typeface="Arial" pitchFamily="34" charset="0"/>
              <a:cs typeface="Arial" pitchFamily="34" charset="0"/>
            </a:endParaRPr>
          </a:p>
          <a:p>
            <a:r>
              <a:rPr lang="de-CH" dirty="0" smtClean="0">
                <a:latin typeface="Arial" pitchFamily="34" charset="0"/>
                <a:cs typeface="Arial" pitchFamily="34" charset="0"/>
              </a:rPr>
              <a:t>Bei der Erarbeitung der Einstufung hat sich gezeigt, dass nicht alleine die Nutzung und die Gebäudehöhe zur Komplexität eines Bauwerks beitragen, sondern die besonderen Brandrisiken (Ausdehnung, Bauweise und Brandlast) mit berücksichtigt werden müssen. Die </a:t>
            </a:r>
            <a:r>
              <a:rPr lang="de-CH" b="1" dirty="0" smtClean="0">
                <a:latin typeface="Arial" pitchFamily="34" charset="0"/>
                <a:cs typeface="Arial" pitchFamily="34" charset="0"/>
              </a:rPr>
              <a:t>Tabelle für bestimmte Nutzungen </a:t>
            </a:r>
            <a:r>
              <a:rPr lang="de-CH" dirty="0" smtClean="0">
                <a:latin typeface="Arial" pitchFamily="34" charset="0"/>
                <a:cs typeface="Arial" pitchFamily="34" charset="0"/>
              </a:rPr>
              <a:t>orientiert sich an den Tabellen der Brandschutzrichtlinie „Brandschutzabstände Tragwerke Brandabschnitte“. Die </a:t>
            </a:r>
            <a:r>
              <a:rPr lang="de-CH" b="1" dirty="0" smtClean="0">
                <a:latin typeface="Arial" pitchFamily="34" charset="0"/>
                <a:cs typeface="Arial" pitchFamily="34" charset="0"/>
              </a:rPr>
              <a:t>besonderen Brandrisiken </a:t>
            </a:r>
            <a:r>
              <a:rPr lang="de-CH" dirty="0" smtClean="0">
                <a:latin typeface="Arial" pitchFamily="34" charset="0"/>
                <a:cs typeface="Arial" pitchFamily="34" charset="0"/>
              </a:rPr>
              <a:t>wurden in einer </a:t>
            </a:r>
            <a:r>
              <a:rPr lang="de-CH" b="1" dirty="0" smtClean="0">
                <a:latin typeface="Arial" pitchFamily="34" charset="0"/>
                <a:cs typeface="Arial" pitchFamily="34" charset="0"/>
              </a:rPr>
              <a:t>zweiten Tabelle </a:t>
            </a:r>
            <a:r>
              <a:rPr lang="de-CH" dirty="0" smtClean="0">
                <a:latin typeface="Arial" pitchFamily="34" charset="0"/>
                <a:cs typeface="Arial" pitchFamily="34" charset="0"/>
              </a:rPr>
              <a:t>dargestellt.</a:t>
            </a:r>
          </a:p>
          <a:p>
            <a:endParaRPr lang="de-CH" dirty="0" smtClean="0">
              <a:latin typeface="Arial" pitchFamily="34" charset="0"/>
              <a:cs typeface="Arial" pitchFamily="34" charset="0"/>
            </a:endParaRPr>
          </a:p>
          <a:p>
            <a:r>
              <a:rPr lang="de-CH" dirty="0" smtClean="0">
                <a:latin typeface="Arial" pitchFamily="34" charset="0"/>
                <a:cs typeface="Arial" pitchFamily="34" charset="0"/>
              </a:rPr>
              <a:t>Unter Ziffer 2.3 wurde für die Brandschutzbehörde der nötige Spielraum bei der Einstufung geschaffen:</a:t>
            </a:r>
          </a:p>
          <a:p>
            <a:pPr>
              <a:buFontTx/>
              <a:buChar char="-"/>
            </a:pPr>
            <a:r>
              <a:rPr lang="de-CH" dirty="0" smtClean="0">
                <a:latin typeface="Arial" pitchFamily="34" charset="0"/>
                <a:cs typeface="Arial" pitchFamily="34" charset="0"/>
              </a:rPr>
              <a:t> Abs. 3 regelt die Einstufung von Mischnutzungen – entweder das gesamte Gebäude in die höchst mögliche QSS oder verschiedene Einstufungen für je klar abgegrenzte Gebäudeteile</a:t>
            </a:r>
            <a:br>
              <a:rPr lang="de-CH" dirty="0" smtClean="0">
                <a:latin typeface="Arial" pitchFamily="34" charset="0"/>
                <a:cs typeface="Arial" pitchFamily="34" charset="0"/>
              </a:rPr>
            </a:br>
            <a:r>
              <a:rPr lang="de-CH" dirty="0" smtClean="0">
                <a:latin typeface="Arial" pitchFamily="34" charset="0"/>
                <a:cs typeface="Arial" pitchFamily="34" charset="0"/>
              </a:rPr>
              <a:t>(z. B. Büro – Produktionshalle – Hochregallager)</a:t>
            </a:r>
          </a:p>
          <a:p>
            <a:pPr defTabSz="882051"/>
            <a:r>
              <a:rPr lang="de-CH" dirty="0" smtClean="0">
                <a:latin typeface="Arial" pitchFamily="34" charset="0"/>
                <a:cs typeface="Arial" pitchFamily="34" charset="0"/>
              </a:rPr>
              <a:t>Abs. 4 gibt der Brandschutzbehörde die Möglichkeit während dem Planungs- oder Ausführungsprozess einen Brandschutzspezialisten zu verlangen (von dieser Möglichkeit sollte die Behörde nur Gebrauch machen, wenn gravierende Mängel festgestellt werden und Zeit- und Kostenfolgen für die Eigentümer- und Nutzerschaft untragbar würden)</a:t>
            </a:r>
          </a:p>
          <a:p>
            <a:pPr>
              <a:buFontTx/>
              <a:buChar char="-"/>
            </a:pPr>
            <a:r>
              <a:rPr lang="de-CH" dirty="0" smtClean="0">
                <a:latin typeface="Arial" pitchFamily="34" charset="0"/>
                <a:cs typeface="Arial" pitchFamily="34" charset="0"/>
              </a:rPr>
              <a:t> Abs. 5 bezieht die bestehende Qualitätssicherung der Branchen mit ein (dies kann nach Abs. 4 für das Gesamtgebäude eine tiefere QSS bedeuten)</a:t>
            </a:r>
          </a:p>
          <a:p>
            <a:pPr defTabSz="955436">
              <a:defRPr/>
            </a:pPr>
            <a:endParaRPr lang="de-CH" dirty="0" smtClean="0">
              <a:latin typeface="Arial" pitchFamily="34" charset="0"/>
              <a:cs typeface="Arial" pitchFamily="34" charset="0"/>
            </a:endParaRPr>
          </a:p>
          <a:p>
            <a:pPr defTabSz="955436">
              <a:defRPr/>
            </a:pPr>
            <a:r>
              <a:rPr lang="de-CH" dirty="0" smtClean="0">
                <a:latin typeface="Arial" pitchFamily="34" charset="0"/>
                <a:cs typeface="Arial" pitchFamily="34" charset="0"/>
              </a:rPr>
              <a:t>Mit der Ziffer 2.3 Abs. 3 der Brandschutzrichtlinie wurde insbesondere für Bauten und Anlagen mit besonderen Brandrisiken die Möglichkeit geschaffen, dass </a:t>
            </a:r>
            <a:r>
              <a:rPr lang="de-CH" b="1" dirty="0" smtClean="0">
                <a:latin typeface="Arial" pitchFamily="34" charset="0"/>
                <a:cs typeface="Arial" pitchFamily="34" charset="0"/>
              </a:rPr>
              <a:t>nicht das Gesamte Gebäude </a:t>
            </a:r>
            <a:r>
              <a:rPr lang="de-CH" dirty="0" smtClean="0">
                <a:latin typeface="Arial" pitchFamily="34" charset="0"/>
                <a:cs typeface="Arial" pitchFamily="34" charset="0"/>
              </a:rPr>
              <a:t>in eine (zu) hohe Qualitätssicherungsstufe eingeteilt wird </a:t>
            </a:r>
            <a:r>
              <a:rPr lang="de-CH" b="1" dirty="0" smtClean="0">
                <a:latin typeface="Arial" pitchFamily="34" charset="0"/>
                <a:cs typeface="Arial" pitchFamily="34" charset="0"/>
              </a:rPr>
              <a:t>sondern risikogerecht </a:t>
            </a:r>
            <a:r>
              <a:rPr lang="de-CH" dirty="0" smtClean="0">
                <a:latin typeface="Arial" pitchFamily="34" charset="0"/>
                <a:cs typeface="Arial" pitchFamily="34" charset="0"/>
              </a:rPr>
              <a:t>(z. B. nur die Bereiche wo mit brennbare Flüssigkeiten umgegangen wird) als klar abgegrenzter Gebäudeteile entsprechend eingestuft werden kann. Eine weiter Möglichkeit ist mit Abs. 5 eine </a:t>
            </a:r>
            <a:r>
              <a:rPr lang="de-CH" b="1" dirty="0" smtClean="0">
                <a:latin typeface="Arial" pitchFamily="34" charset="0"/>
                <a:cs typeface="Arial" pitchFamily="34" charset="0"/>
              </a:rPr>
              <a:t>branchenspezifische Qualitätssicherung</a:t>
            </a:r>
            <a:r>
              <a:rPr lang="de-CH" dirty="0" smtClean="0">
                <a:latin typeface="Arial" pitchFamily="34" charset="0"/>
                <a:cs typeface="Arial" pitchFamily="34" charset="0"/>
              </a:rPr>
              <a:t> für diesen Teilbereich zu verlangen (Explosionsschutzdokument für die Bereiche wo mit brennbare Flüssigkeiten umgegangen wird) um die QSS für das Gesamtgebäude auf der tieferen Stufe belassen zu können.</a:t>
            </a:r>
          </a:p>
        </p:txBody>
      </p:sp>
      <p:sp>
        <p:nvSpPr>
          <p:cNvPr id="4" name="Foliennummernplatzhalter 3"/>
          <p:cNvSpPr>
            <a:spLocks noGrp="1"/>
          </p:cNvSpPr>
          <p:nvPr>
            <p:ph type="sldNum" sz="quarter" idx="10"/>
          </p:nvPr>
        </p:nvSpPr>
        <p:spPr/>
        <p:txBody>
          <a:bodyPr/>
          <a:lstStyle/>
          <a:p>
            <a:fld id="{698888B7-3ED6-4FA6-B441-26CFDF0434F9}" type="slidenum">
              <a:rPr lang="de-CH" smtClean="0"/>
              <a:pPr/>
              <a:t>83</a:t>
            </a:fld>
            <a:endParaRPr lang="de-CH"/>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baseline="0" dirty="0" smtClean="0"/>
          </a:p>
        </p:txBody>
      </p:sp>
      <p:sp>
        <p:nvSpPr>
          <p:cNvPr id="4" name="Foliennummernplatzhalter 3"/>
          <p:cNvSpPr>
            <a:spLocks noGrp="1"/>
          </p:cNvSpPr>
          <p:nvPr>
            <p:ph type="sldNum" sz="quarter" idx="10"/>
          </p:nvPr>
        </p:nvSpPr>
        <p:spPr/>
        <p:txBody>
          <a:bodyPr/>
          <a:lstStyle/>
          <a:p>
            <a:fld id="{698888B7-3ED6-4FA6-B441-26CFDF0434F9}" type="slidenum">
              <a:rPr lang="de-CH" smtClean="0"/>
              <a:pPr/>
              <a:t>84</a:t>
            </a:fld>
            <a:endParaRPr lang="de-CH"/>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baseline="0" dirty="0" smtClean="0">
                <a:latin typeface="Arial" pitchFamily="34" charset="0"/>
                <a:cs typeface="Arial" pitchFamily="34" charset="0"/>
              </a:rPr>
              <a:t>Die Gebäudehöhe wird gemäss Brandschutzrichtlinie Begriffe und Definition bestimmt.</a:t>
            </a:r>
          </a:p>
          <a:p>
            <a:endParaRPr lang="de-CH" baseline="0" dirty="0" smtClean="0">
              <a:latin typeface="Arial" pitchFamily="34" charset="0"/>
              <a:cs typeface="Arial" pitchFamily="34" charset="0"/>
            </a:endParaRPr>
          </a:p>
          <a:p>
            <a:r>
              <a:rPr lang="de-CH" i="1" baseline="0" dirty="0" smtClean="0">
                <a:latin typeface="Arial" pitchFamily="34" charset="0"/>
                <a:cs typeface="Arial" pitchFamily="34" charset="0"/>
              </a:rPr>
              <a:t>Die </a:t>
            </a:r>
            <a:r>
              <a:rPr lang="de-CH" b="1" i="1" baseline="0" dirty="0" smtClean="0">
                <a:latin typeface="Arial" pitchFamily="34" charset="0"/>
                <a:cs typeface="Arial" pitchFamily="34" charset="0"/>
              </a:rPr>
              <a:t>Gesamthöhe</a:t>
            </a:r>
            <a:r>
              <a:rPr lang="de-CH" i="1" baseline="0" dirty="0" smtClean="0">
                <a:latin typeface="Arial" pitchFamily="34" charset="0"/>
                <a:cs typeface="Arial" pitchFamily="34" charset="0"/>
              </a:rPr>
              <a:t> ist der grösste Höhenunterschied zwischen dem höchsten Punkt der Dachkonstruktion und den lotrecht darunter liegenden Punkten auf dem massgebenden Terrain. Bei den </a:t>
            </a:r>
          </a:p>
          <a:p>
            <a:r>
              <a:rPr lang="de-CH" i="1" baseline="0" dirty="0" smtClean="0">
                <a:latin typeface="Arial" pitchFamily="34" charset="0"/>
                <a:cs typeface="Arial" pitchFamily="34" charset="0"/>
              </a:rPr>
              <a:t>höchsten Punkten der Dachkonstruktion handelt es sich bei Giebeldächern um die Firsthöhe, bei Flachdächern um den </a:t>
            </a:r>
            <a:r>
              <a:rPr lang="de-CH" i="1" baseline="0" dirty="0" err="1" smtClean="0">
                <a:latin typeface="Arial" pitchFamily="34" charset="0"/>
                <a:cs typeface="Arial" pitchFamily="34" charset="0"/>
              </a:rPr>
              <a:t>Dachrand</a:t>
            </a:r>
            <a:r>
              <a:rPr lang="de-CH" i="1" baseline="0" dirty="0" smtClean="0">
                <a:latin typeface="Arial" pitchFamily="34" charset="0"/>
                <a:cs typeface="Arial" pitchFamily="34" charset="0"/>
              </a:rPr>
              <a:t>. Technisch bedingte Dachaufbauten wie Lift- und Treppenaufbau-</a:t>
            </a:r>
          </a:p>
          <a:p>
            <a:r>
              <a:rPr lang="de-CH" i="1" baseline="0" dirty="0" err="1" smtClean="0">
                <a:latin typeface="Arial" pitchFamily="34" charset="0"/>
                <a:cs typeface="Arial" pitchFamily="34" charset="0"/>
              </a:rPr>
              <a:t>ten</a:t>
            </a:r>
            <a:r>
              <a:rPr lang="de-CH" i="1" baseline="0" dirty="0" smtClean="0">
                <a:latin typeface="Arial" pitchFamily="34" charset="0"/>
                <a:cs typeface="Arial" pitchFamily="34" charset="0"/>
              </a:rPr>
              <a:t>,  Lüftungsanlagen,  Abgasanlagen  und  Solaranlagen  usw.  können  den  höchsten  Punkt  der Dachkonstruktion  überragen.  Dabei  gelten  die  Bestimmungen  der  Interkantonalen  Vereinbarung </a:t>
            </a:r>
          </a:p>
          <a:p>
            <a:r>
              <a:rPr lang="de-CH" i="1" baseline="0" dirty="0" smtClean="0">
                <a:latin typeface="Arial" pitchFamily="34" charset="0"/>
                <a:cs typeface="Arial" pitchFamily="34" charset="0"/>
              </a:rPr>
              <a:t>zur Harmonisierung der Baubegriffe (IVHB).</a:t>
            </a:r>
          </a:p>
          <a:p>
            <a:r>
              <a:rPr lang="de-CH" baseline="0" dirty="0" smtClean="0">
                <a:latin typeface="Arial" pitchFamily="34" charset="0"/>
                <a:cs typeface="Arial" pitchFamily="34" charset="0"/>
              </a:rPr>
              <a:t>(siehe dazu Anhang S. 42)</a:t>
            </a:r>
          </a:p>
          <a:p>
            <a:endParaRPr lang="de-CH" baseline="0" dirty="0" smtClean="0">
              <a:latin typeface="Arial" pitchFamily="34" charset="0"/>
              <a:cs typeface="Arial" pitchFamily="34" charset="0"/>
            </a:endParaRPr>
          </a:p>
          <a:p>
            <a:endParaRPr lang="de-CH" baseline="0" dirty="0" smtClean="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698888B7-3ED6-4FA6-B441-26CFDF0434F9}" type="slidenum">
              <a:rPr lang="de-CH" smtClean="0"/>
              <a:pPr/>
              <a:t>85</a:t>
            </a:fld>
            <a:endParaRPr lang="de-CH"/>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955436">
              <a:defRPr/>
            </a:pPr>
            <a:r>
              <a:rPr lang="de-CH" baseline="0" dirty="0" smtClean="0">
                <a:latin typeface="Arial" pitchFamily="34" charset="0"/>
                <a:cs typeface="Arial" pitchFamily="34" charset="0"/>
              </a:rPr>
              <a:t>Vorgehen bei der Einstufung:</a:t>
            </a:r>
          </a:p>
          <a:p>
            <a:pPr defTabSz="955436">
              <a:defRPr/>
            </a:pPr>
            <a:endParaRPr lang="de-CH" baseline="0" dirty="0" smtClean="0">
              <a:latin typeface="Arial" pitchFamily="34" charset="0"/>
              <a:cs typeface="Arial" pitchFamily="34" charset="0"/>
            </a:endParaRPr>
          </a:p>
          <a:p>
            <a:pPr defTabSz="955436">
              <a:defRPr/>
            </a:pPr>
            <a:r>
              <a:rPr lang="de-CH" baseline="0" dirty="0" smtClean="0">
                <a:latin typeface="Arial" pitchFamily="34" charset="0"/>
                <a:cs typeface="Arial" pitchFamily="34" charset="0"/>
              </a:rPr>
              <a:t>1. Über Tabelle für bestimmte Nutzungen (Ziffer 3.3.1) einstufen:</a:t>
            </a:r>
          </a:p>
          <a:p>
            <a:pPr defTabSz="955436">
              <a:defRPr/>
            </a:pPr>
            <a:r>
              <a:rPr lang="de-CH" baseline="0" dirty="0" smtClean="0">
                <a:latin typeface="Arial" pitchFamily="34" charset="0"/>
                <a:cs typeface="Arial" pitchFamily="34" charset="0"/>
              </a:rPr>
              <a:t>-&gt; Wohnen, geringe resp. mittlere Gebäudehöhe -&gt; QSS 1</a:t>
            </a:r>
          </a:p>
          <a:p>
            <a:pPr defTabSz="955436">
              <a:defRPr/>
            </a:pPr>
            <a:r>
              <a:rPr lang="de-CH" baseline="0" dirty="0" smtClean="0">
                <a:latin typeface="Arial" pitchFamily="34" charset="0"/>
                <a:cs typeface="Arial" pitchFamily="34" charset="0"/>
              </a:rPr>
              <a:t>-&gt; </a:t>
            </a:r>
            <a:r>
              <a:rPr lang="de-CH" baseline="0" dirty="0" err="1" smtClean="0">
                <a:latin typeface="Arial" pitchFamily="34" charset="0"/>
                <a:cs typeface="Arial" pitchFamily="34" charset="0"/>
              </a:rPr>
              <a:t>Parking</a:t>
            </a:r>
            <a:r>
              <a:rPr lang="de-CH" baseline="0" dirty="0" smtClean="0">
                <a:latin typeface="Arial" pitchFamily="34" charset="0"/>
                <a:cs typeface="Arial" pitchFamily="34" charset="0"/>
              </a:rPr>
              <a:t> im 1. UG -&gt; QSS 1</a:t>
            </a:r>
          </a:p>
          <a:p>
            <a:pPr defTabSz="955436">
              <a:defRPr/>
            </a:pPr>
            <a:endParaRPr lang="de-CH" baseline="0" dirty="0" smtClean="0">
              <a:latin typeface="Arial" pitchFamily="34" charset="0"/>
              <a:cs typeface="Arial" pitchFamily="34" charset="0"/>
            </a:endParaRPr>
          </a:p>
          <a:p>
            <a:pPr defTabSz="955436">
              <a:defRPr/>
            </a:pPr>
            <a:r>
              <a:rPr lang="de-CH" baseline="0" dirty="0" smtClean="0">
                <a:latin typeface="Arial" pitchFamily="34" charset="0"/>
                <a:cs typeface="Arial" pitchFamily="34" charset="0"/>
              </a:rPr>
              <a:t>Gelb schraffiert sind die allermeisten meisten Gebäude in ländlichen Gegenden – welche z. B. im Kanton Zürich von der Gemeindebehörde </a:t>
            </a:r>
            <a:r>
              <a:rPr lang="de-CH" baseline="0" dirty="0" err="1" smtClean="0">
                <a:latin typeface="Arial" pitchFamily="34" charset="0"/>
                <a:cs typeface="Arial" pitchFamily="34" charset="0"/>
              </a:rPr>
              <a:t>weitgehendst</a:t>
            </a:r>
            <a:r>
              <a:rPr lang="de-CH" baseline="0" dirty="0" smtClean="0">
                <a:latin typeface="Arial" pitchFamily="34" charset="0"/>
                <a:cs typeface="Arial" pitchFamily="34" charset="0"/>
              </a:rPr>
              <a:t> ohne Unterstützung der kantonalen Brandschutzbehörde abgehandelt werden.</a:t>
            </a:r>
          </a:p>
        </p:txBody>
      </p:sp>
      <p:sp>
        <p:nvSpPr>
          <p:cNvPr id="4" name="Foliennummernplatzhalter 3"/>
          <p:cNvSpPr>
            <a:spLocks noGrp="1"/>
          </p:cNvSpPr>
          <p:nvPr>
            <p:ph type="sldNum" sz="quarter" idx="10"/>
          </p:nvPr>
        </p:nvSpPr>
        <p:spPr/>
        <p:txBody>
          <a:bodyPr/>
          <a:lstStyle/>
          <a:p>
            <a:fld id="{698888B7-3ED6-4FA6-B441-26CFDF0434F9}" type="slidenum">
              <a:rPr lang="de-CH" smtClean="0"/>
              <a:pPr/>
              <a:t>86</a:t>
            </a:fld>
            <a:endParaRPr lang="de-CH"/>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955436">
              <a:defRPr/>
            </a:pPr>
            <a:r>
              <a:rPr lang="de-CH" baseline="0" dirty="0" smtClean="0">
                <a:latin typeface="Arial" pitchFamily="34" charset="0"/>
                <a:cs typeface="Arial" pitchFamily="34" charset="0"/>
              </a:rPr>
              <a:t>Gibt es ein besondere Brandrisiko aus Ausdehnung, Bauweise oder Brandlast?</a:t>
            </a:r>
          </a:p>
          <a:p>
            <a:pPr defTabSz="955436">
              <a:defRPr/>
            </a:pPr>
            <a:r>
              <a:rPr lang="de-CH" baseline="0" dirty="0" smtClean="0">
                <a:latin typeface="Arial" pitchFamily="34" charset="0"/>
                <a:cs typeface="Arial" pitchFamily="34" charset="0"/>
              </a:rPr>
              <a:t>Ja, brennbares Tragwerk und brennbare Aussenwandbekleidung.</a:t>
            </a:r>
          </a:p>
          <a:p>
            <a:pPr defTabSz="955436">
              <a:defRPr/>
            </a:pPr>
            <a:endParaRPr lang="de-CH" baseline="0" dirty="0" smtClean="0">
              <a:latin typeface="Arial" pitchFamily="34" charset="0"/>
              <a:cs typeface="Arial" pitchFamily="34" charset="0"/>
            </a:endParaRPr>
          </a:p>
          <a:p>
            <a:pPr defTabSz="955436">
              <a:defRPr/>
            </a:pPr>
            <a:r>
              <a:rPr lang="de-CH" baseline="0" dirty="0" smtClean="0">
                <a:latin typeface="Arial" pitchFamily="34" charset="0"/>
                <a:cs typeface="Arial" pitchFamily="34" charset="0"/>
              </a:rPr>
              <a:t>2. Über Tabelle 3.4.1 einstufen</a:t>
            </a:r>
          </a:p>
          <a:p>
            <a:pPr defTabSz="955436">
              <a:defRPr/>
            </a:pPr>
            <a:r>
              <a:rPr lang="de-CH" baseline="0" dirty="0" smtClean="0">
                <a:latin typeface="Arial" pitchFamily="34" charset="0"/>
                <a:cs typeface="Arial" pitchFamily="34" charset="0"/>
              </a:rPr>
              <a:t>-&gt; Gebäude geringer Höhe -&gt; QSS 1</a:t>
            </a:r>
          </a:p>
          <a:p>
            <a:pPr defTabSz="955436">
              <a:defRPr/>
            </a:pPr>
            <a:r>
              <a:rPr lang="de-CH" baseline="0" dirty="0" smtClean="0">
                <a:latin typeface="Arial" pitchFamily="34" charset="0"/>
                <a:cs typeface="Arial" pitchFamily="34" charset="0"/>
              </a:rPr>
              <a:t>-&gt; Gebäude mittlerer Höhe -&gt; QSS 2</a:t>
            </a:r>
          </a:p>
          <a:p>
            <a:pPr defTabSz="955436">
              <a:defRPr/>
            </a:pPr>
            <a:endParaRPr lang="de-CH" baseline="0" dirty="0" smtClean="0">
              <a:latin typeface="Arial" pitchFamily="34" charset="0"/>
              <a:cs typeface="Arial" pitchFamily="34" charset="0"/>
            </a:endParaRPr>
          </a:p>
          <a:p>
            <a:pPr defTabSz="955436">
              <a:defRPr/>
            </a:pPr>
            <a:r>
              <a:rPr lang="de-CH" baseline="0" dirty="0" smtClean="0">
                <a:latin typeface="Arial" pitchFamily="34" charset="0"/>
                <a:cs typeface="Arial" pitchFamily="34" charset="0"/>
              </a:rPr>
              <a:t>Bauweise verfügt über ein Branchen QS (siehe </a:t>
            </a:r>
            <a:r>
              <a:rPr lang="de-CH" baseline="0" dirty="0" err="1" smtClean="0">
                <a:latin typeface="Arial" pitchFamily="34" charset="0"/>
                <a:cs typeface="Arial" pitchFamily="34" charset="0"/>
              </a:rPr>
              <a:t>Lignum</a:t>
            </a:r>
            <a:r>
              <a:rPr lang="de-CH" baseline="0" dirty="0" smtClean="0">
                <a:latin typeface="Arial" pitchFamily="34" charset="0"/>
                <a:cs typeface="Arial" pitchFamily="34" charset="0"/>
              </a:rPr>
              <a:t>-Dokumentation Brandschutz: „Bauen mit Holz – Qualitätssicherung und Brandschutz“.</a:t>
            </a:r>
          </a:p>
          <a:p>
            <a:pPr defTabSz="955436">
              <a:defRPr/>
            </a:pPr>
            <a:r>
              <a:rPr lang="de-CH" baseline="0" dirty="0" smtClean="0">
                <a:latin typeface="Arial" pitchFamily="34" charset="0"/>
                <a:cs typeface="Arial" pitchFamily="34" charset="0"/>
              </a:rPr>
              <a:t>Damit könnte ggf. auf die QSS 2 für die Gebäude mittlerer Höhe in unserem Beispiel verzichtet werden und die gesamte Überbauung in die QSS 1 eingestuft werden.</a:t>
            </a:r>
          </a:p>
          <a:p>
            <a:pPr defTabSz="955436">
              <a:defRPr/>
            </a:pPr>
            <a:endParaRPr lang="de-CH" baseline="0" dirty="0" smtClean="0">
              <a:latin typeface="Arial" pitchFamily="34" charset="0"/>
              <a:cs typeface="Arial" pitchFamily="34" charset="0"/>
            </a:endParaRPr>
          </a:p>
          <a:p>
            <a:pPr defTabSz="955436">
              <a:defRPr/>
            </a:pPr>
            <a:r>
              <a:rPr lang="de-CH" baseline="0" dirty="0" smtClean="0">
                <a:latin typeface="Arial" pitchFamily="34" charset="0"/>
                <a:cs typeface="Arial" pitchFamily="34" charset="0"/>
              </a:rPr>
              <a:t>Bemerkung zur Tabelle generell:</a:t>
            </a:r>
          </a:p>
          <a:p>
            <a:pPr defTabSz="955436">
              <a:defRPr/>
            </a:pPr>
            <a:r>
              <a:rPr lang="de-CH" baseline="0" dirty="0" smtClean="0">
                <a:latin typeface="Arial" pitchFamily="34" charset="0"/>
                <a:cs typeface="Arial" pitchFamily="34" charset="0"/>
              </a:rPr>
              <a:t>- Gelb schraffiert sind die allermeisten meisten Gebäude in ländlichen Gegenden – welche z. B. im Kanton Zürich von der Gemeindebehörde </a:t>
            </a:r>
            <a:r>
              <a:rPr lang="de-CH" baseline="0" dirty="0" err="1" smtClean="0">
                <a:latin typeface="Arial" pitchFamily="34" charset="0"/>
                <a:cs typeface="Arial" pitchFamily="34" charset="0"/>
              </a:rPr>
              <a:t>weitgehenst</a:t>
            </a:r>
            <a:r>
              <a:rPr lang="de-CH" baseline="0" dirty="0" smtClean="0">
                <a:latin typeface="Arial" pitchFamily="34" charset="0"/>
                <a:cs typeface="Arial" pitchFamily="34" charset="0"/>
              </a:rPr>
              <a:t> ohne Unterstützung der kantonalen Brandschutzbehörde abgehandelt werden.</a:t>
            </a:r>
          </a:p>
          <a:p>
            <a:pPr defTabSz="955436">
              <a:defRPr/>
            </a:pPr>
            <a:endParaRPr lang="de-CH" baseline="0" dirty="0" smtClean="0">
              <a:latin typeface="Arial" pitchFamily="34" charset="0"/>
              <a:cs typeface="Arial" pitchFamily="34" charset="0"/>
            </a:endParaRPr>
          </a:p>
          <a:p>
            <a:pPr defTabSz="955436">
              <a:defRPr/>
            </a:pPr>
            <a:r>
              <a:rPr lang="de-CH" baseline="0" dirty="0" smtClean="0">
                <a:latin typeface="Arial" pitchFamily="34" charset="0"/>
                <a:cs typeface="Arial" pitchFamily="34" charset="0"/>
              </a:rPr>
              <a:t>- Die Lagermengen der gefährlichen Stoffe ist mit der BRL „Gefährliche Stoffe“ abgestimmt und in „kleine Mengen“ resp. „grosse Mengen“ eingeteilt.</a:t>
            </a:r>
          </a:p>
          <a:p>
            <a:pPr>
              <a:buFontTx/>
              <a:buNone/>
            </a:pPr>
            <a:endParaRPr lang="de-CH" baseline="0" dirty="0" smtClean="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698888B7-3ED6-4FA6-B441-26CFDF0434F9}" type="slidenum">
              <a:rPr lang="de-CH" smtClean="0"/>
              <a:pPr/>
              <a:t>87</a:t>
            </a:fld>
            <a:endParaRPr lang="de-CH"/>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a:bodyPr>
          <a:lstStyle/>
          <a:p>
            <a:pPr defTabSz="914232">
              <a:defRPr/>
            </a:pPr>
            <a:r>
              <a:rPr lang="de-CH" baseline="0" dirty="0" smtClean="0">
                <a:latin typeface="Arial" pitchFamily="34" charset="0"/>
                <a:cs typeface="Arial" pitchFamily="34" charset="0"/>
              </a:rPr>
              <a:t>Bemerkung zur Tabelle Teil 2 generell:</a:t>
            </a:r>
          </a:p>
          <a:p>
            <a:pPr>
              <a:buFontTx/>
              <a:buNone/>
            </a:pPr>
            <a:endParaRPr lang="de-CH" dirty="0" smtClean="0">
              <a:latin typeface="Arial" pitchFamily="34" charset="0"/>
              <a:cs typeface="Arial" pitchFamily="34" charset="0"/>
            </a:endParaRPr>
          </a:p>
          <a:p>
            <a:pPr>
              <a:buFontTx/>
              <a:buNone/>
            </a:pPr>
            <a:r>
              <a:rPr lang="de-CH" dirty="0" smtClean="0">
                <a:latin typeface="Arial" pitchFamily="34" charset="0"/>
                <a:cs typeface="Arial" pitchFamily="34" charset="0"/>
              </a:rPr>
              <a:t>1. Objekte nach Brandschutznorm Art. 11 (z. B. </a:t>
            </a:r>
            <a:r>
              <a:rPr lang="de-CH" dirty="0" err="1" smtClean="0">
                <a:latin typeface="Arial" pitchFamily="34" charset="0"/>
                <a:cs typeface="Arial" pitchFamily="34" charset="0"/>
              </a:rPr>
              <a:t>Entrauchungsnachweis</a:t>
            </a:r>
            <a:r>
              <a:rPr lang="de-CH" dirty="0" smtClean="0">
                <a:latin typeface="Arial" pitchFamily="34" charset="0"/>
                <a:cs typeface="Arial" pitchFamily="34" charset="0"/>
              </a:rPr>
              <a:t> für Unterniveaugarage)</a:t>
            </a:r>
          </a:p>
          <a:p>
            <a:pPr>
              <a:buFontTx/>
              <a:buNone/>
            </a:pPr>
            <a:endParaRPr lang="de-CH" dirty="0" smtClean="0">
              <a:latin typeface="Arial" pitchFamily="34" charset="0"/>
              <a:cs typeface="Arial" pitchFamily="34" charset="0"/>
            </a:endParaRPr>
          </a:p>
          <a:p>
            <a:pPr>
              <a:buFontTx/>
              <a:buNone/>
            </a:pPr>
            <a:r>
              <a:rPr lang="de-CH" dirty="0" smtClean="0">
                <a:latin typeface="Arial" pitchFamily="34" charset="0"/>
                <a:cs typeface="Arial" pitchFamily="34" charset="0"/>
              </a:rPr>
              <a:t>2. Objekte nach Brandschutznorm Art. 12 (z. B. Tragwerksnachweis mit effektiv vorhandenen Brandlasten, mit Einfluss der Rauch- und Wärmeabzugs- und Sprinkleranlage)</a:t>
            </a:r>
          </a:p>
          <a:p>
            <a:pPr>
              <a:buFontTx/>
              <a:buNone/>
            </a:pPr>
            <a:endParaRPr lang="de-CH" dirty="0" smtClean="0">
              <a:latin typeface="Arial" pitchFamily="34" charset="0"/>
              <a:cs typeface="Arial" pitchFamily="34" charset="0"/>
            </a:endParaRPr>
          </a:p>
          <a:p>
            <a:pPr>
              <a:buFontTx/>
              <a:buNone/>
            </a:pPr>
            <a:r>
              <a:rPr lang="de-CH" dirty="0" smtClean="0">
                <a:latin typeface="Arial" pitchFamily="34" charset="0"/>
                <a:cs typeface="Arial" pitchFamily="34" charset="0"/>
              </a:rPr>
              <a:t>Die Qualitätssicherungsstufe QSS 4 wurde bewusst in den Tabellen nicht aufgeführt und mit der Ziffer 4.1.7 Abs. f explizit die Grundlage für die Unterstützung der Brandschutzbehörde geschaffen. Insbesondere für Brandschutzbehörden welche das Fachwissen oder die Kapazität für die Begleitung und Kontrolle eines Bauwerks nicht aufbringen können. Mit dieser Massnahme soll ein </a:t>
            </a:r>
            <a:r>
              <a:rPr lang="de-CH" dirty="0" err="1" smtClean="0">
                <a:latin typeface="Arial" pitchFamily="34" charset="0"/>
                <a:cs typeface="Arial" pitchFamily="34" charset="0"/>
              </a:rPr>
              <a:t>schweizweit</a:t>
            </a:r>
            <a:r>
              <a:rPr lang="de-CH" dirty="0" smtClean="0">
                <a:latin typeface="Arial" pitchFamily="34" charset="0"/>
                <a:cs typeface="Arial" pitchFamily="34" charset="0"/>
              </a:rPr>
              <a:t> einheitlicher Vollzug gefördert werden.</a:t>
            </a:r>
          </a:p>
          <a:p>
            <a:pPr>
              <a:buFontTx/>
              <a:buNone/>
            </a:pPr>
            <a:endParaRPr lang="de-CH" dirty="0" smtClean="0">
              <a:latin typeface="Arial" pitchFamily="34" charset="0"/>
              <a:cs typeface="Arial" pitchFamily="34" charset="0"/>
            </a:endParaRPr>
          </a:p>
          <a:p>
            <a:pPr>
              <a:buFontTx/>
              <a:buNone/>
            </a:pPr>
            <a:r>
              <a:rPr lang="de-CH" dirty="0" smtClean="0">
                <a:latin typeface="Arial" pitchFamily="34" charset="0"/>
                <a:cs typeface="Arial" pitchFamily="34" charset="0"/>
              </a:rPr>
              <a:t>Der Unterschied zur Qualitätssicherungsstufe QSS 3 ist in der QSS 4 nur, dass ein unabhängiges Kontrollorgan Brandschutz die Brandsicherheit für die Eigentümer- und Nutzerschaft und die Brandschutzbehörde prüft. Die Brandschutzbehörde legt dabei den Prüfungsumfang fest, stimmt dem Kontrolloran Brandschutz seinem Leistungsbild zu und genehmig</a:t>
            </a:r>
            <a:r>
              <a:rPr lang="de-CH" baseline="0" dirty="0" smtClean="0">
                <a:latin typeface="Arial" pitchFamily="34" charset="0"/>
                <a:cs typeface="Arial" pitchFamily="34" charset="0"/>
              </a:rPr>
              <a:t>t die Kontrollberichte</a:t>
            </a:r>
            <a:r>
              <a:rPr lang="de-CH" dirty="0" smtClean="0">
                <a:latin typeface="Arial" pitchFamily="34" charset="0"/>
                <a:cs typeface="Arial" pitchFamily="34" charset="0"/>
              </a:rPr>
              <a:t>. Es ist vorstellbar, dass sich z. B. zu gewissen Ingenieurmethoden im Brandschutz zwei bis drei Deutschschweizer Gebäudeversicherungen spezialisieren und im Sinne eines Fachgutachtens inhaltlich für andere prüfen. ECA </a:t>
            </a:r>
            <a:r>
              <a:rPr lang="de-CH" dirty="0" err="1" smtClean="0">
                <a:latin typeface="Arial" pitchFamily="34" charset="0"/>
                <a:cs typeface="Arial" pitchFamily="34" charset="0"/>
              </a:rPr>
              <a:t>Vaud</a:t>
            </a:r>
            <a:r>
              <a:rPr lang="de-CH" dirty="0" smtClean="0">
                <a:latin typeface="Arial" pitchFamily="34" charset="0"/>
                <a:cs typeface="Arial" pitchFamily="34" charset="0"/>
              </a:rPr>
              <a:t> praktiziert dies bereits in der Westschweiz. Die entsprechenden Verfügungen werden natürlich nach wie vor durch die zuständigen Brandschutzbehörden erstellt.</a:t>
            </a:r>
          </a:p>
        </p:txBody>
      </p:sp>
      <p:sp>
        <p:nvSpPr>
          <p:cNvPr id="4" name="Foliennummernplatzhalter 3"/>
          <p:cNvSpPr>
            <a:spLocks noGrp="1"/>
          </p:cNvSpPr>
          <p:nvPr>
            <p:ph type="sldNum" sz="quarter" idx="10"/>
          </p:nvPr>
        </p:nvSpPr>
        <p:spPr/>
        <p:txBody>
          <a:bodyPr/>
          <a:lstStyle/>
          <a:p>
            <a:fld id="{698888B7-3ED6-4FA6-B441-26CFDF0434F9}" type="slidenum">
              <a:rPr lang="de-CH" smtClean="0"/>
              <a:pPr/>
              <a:t>88</a:t>
            </a:fld>
            <a:endParaRPr lang="de-CH"/>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955436">
              <a:defRPr/>
            </a:pPr>
            <a:r>
              <a:rPr lang="de-CH" dirty="0" smtClean="0">
                <a:latin typeface="Arial" pitchFamily="34" charset="0"/>
                <a:cs typeface="Arial" pitchFamily="34" charset="0"/>
              </a:rPr>
              <a:t>Qualitätssicherung im Brandschutz Ziffer 4.1.1:</a:t>
            </a:r>
          </a:p>
          <a:p>
            <a:pPr defTabSz="955436">
              <a:defRPr/>
            </a:pPr>
            <a:r>
              <a:rPr lang="de-CH" dirty="0" smtClean="0">
                <a:latin typeface="Arial" pitchFamily="34" charset="0"/>
                <a:cs typeface="Arial" pitchFamily="34" charset="0"/>
              </a:rPr>
              <a:t>Die </a:t>
            </a:r>
            <a:r>
              <a:rPr lang="de-CH" b="1" dirty="0" smtClean="0">
                <a:latin typeface="Arial" pitchFamily="34" charset="0"/>
                <a:cs typeface="Arial" pitchFamily="34" charset="0"/>
              </a:rPr>
              <a:t>Eigentümer- und Nutzerschaft </a:t>
            </a:r>
            <a:endParaRPr lang="de-CH" dirty="0" smtClean="0">
              <a:latin typeface="Arial" pitchFamily="34" charset="0"/>
              <a:cs typeface="Arial" pitchFamily="34" charset="0"/>
            </a:endParaRPr>
          </a:p>
          <a:p>
            <a:pPr defTabSz="955436">
              <a:defRPr/>
            </a:pPr>
            <a:endParaRPr lang="de-CH" dirty="0" smtClean="0">
              <a:latin typeface="Arial" pitchFamily="34" charset="0"/>
              <a:cs typeface="Arial" pitchFamily="34" charset="0"/>
            </a:endParaRPr>
          </a:p>
          <a:p>
            <a:pPr marL="238859" indent="-238859" defTabSz="955436">
              <a:buFontTx/>
              <a:buAutoNum type="arabicPeriod"/>
              <a:defRPr/>
            </a:pPr>
            <a:r>
              <a:rPr lang="de-CH" dirty="0" smtClean="0">
                <a:latin typeface="Arial" pitchFamily="34" charset="0"/>
                <a:cs typeface="Arial" pitchFamily="34" charset="0"/>
              </a:rPr>
              <a:t>Stellen die objektspezifische Projektorganisation  durch Beauftragung geeigneter Personen sicher</a:t>
            </a:r>
          </a:p>
          <a:p>
            <a:pPr marL="238859" indent="-238859" defTabSz="955436">
              <a:buFontTx/>
              <a:buAutoNum type="arabicPeriod"/>
              <a:defRPr/>
            </a:pPr>
            <a:r>
              <a:rPr lang="de-CH" dirty="0" smtClean="0">
                <a:latin typeface="Arial" pitchFamily="34" charset="0"/>
                <a:cs typeface="Arial" pitchFamily="34" charset="0"/>
              </a:rPr>
              <a:t>Unterzeichnen die Übereinstimmungserklärung Brandschutz vor Bezug</a:t>
            </a:r>
          </a:p>
          <a:p>
            <a:pPr marL="238859" indent="-238859" defTabSz="955436">
              <a:buFontTx/>
              <a:buAutoNum type="arabicPeriod"/>
              <a:defRPr/>
            </a:pPr>
            <a:r>
              <a:rPr lang="de-CH" dirty="0" smtClean="0">
                <a:latin typeface="Arial" pitchFamily="34" charset="0"/>
                <a:cs typeface="Arial" pitchFamily="34" charset="0"/>
              </a:rPr>
              <a:t>Sorgen für den Erhalt und die Nachführung der Dokumente für Wartung und Unterhalt</a:t>
            </a:r>
          </a:p>
          <a:p>
            <a:pPr marL="238859" indent="-238859" defTabSz="955436">
              <a:buFontTx/>
              <a:buAutoNum type="arabicPeriod"/>
              <a:defRPr/>
            </a:pPr>
            <a:r>
              <a:rPr lang="de-CH" dirty="0" smtClean="0">
                <a:latin typeface="Arial" pitchFamily="34" charset="0"/>
                <a:cs typeface="Arial" pitchFamily="34" charset="0"/>
              </a:rPr>
              <a:t>Sorgen für die Betriebsbereitschaft der Brandschutzeinrichtungen und haustechnischen Anlagen</a:t>
            </a:r>
          </a:p>
          <a:p>
            <a:pPr marL="238859" indent="-238859" defTabSz="955436">
              <a:buFontTx/>
              <a:buAutoNum type="arabicPeriod"/>
              <a:defRPr/>
            </a:pPr>
            <a:r>
              <a:rPr lang="de-CH" dirty="0" smtClean="0">
                <a:latin typeface="Arial" pitchFamily="34" charset="0"/>
                <a:cs typeface="Arial" pitchFamily="34" charset="0"/>
              </a:rPr>
              <a:t>Sorgen für die Durchführung von Funktionskontrollen, Wartung und Instandsetzung von Brandschutzeinrichtungen und haustechnischen Anlagen</a:t>
            </a:r>
            <a:endParaRPr lang="de-CH" dirty="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698888B7-3ED6-4FA6-B441-26CFDF0434F9}" type="slidenum">
              <a:rPr lang="de-CH" smtClean="0"/>
              <a:pPr/>
              <a:t>89</a:t>
            </a:fld>
            <a:endParaRPr lang="de-CH"/>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955436">
              <a:defRPr/>
            </a:pPr>
            <a:r>
              <a:rPr lang="de-CH" baseline="0" dirty="0" smtClean="0">
                <a:latin typeface="Arial" pitchFamily="34" charset="0"/>
                <a:cs typeface="Arial" pitchFamily="34" charset="0"/>
              </a:rPr>
              <a:t>Planer und Ersteller sind neu verpflichtet mit der Eigentümer- und Nutzerschaft die nötige Instruktion durchzuführen und mit der Dokumentation der Anlage auch Unterlagen für die Instandhaltungs- und Wartungsarbeiten vor Bezug abzugeben. </a:t>
            </a:r>
            <a:endParaRPr lang="de-CH" dirty="0" smtClean="0">
              <a:latin typeface="Arial" pitchFamily="34" charset="0"/>
              <a:cs typeface="Arial" pitchFamily="34" charset="0"/>
            </a:endParaRPr>
          </a:p>
          <a:p>
            <a:endParaRPr lang="de-CH" i="1" baseline="0" dirty="0" smtClean="0">
              <a:latin typeface="Arial" pitchFamily="34" charset="0"/>
              <a:cs typeface="Arial" pitchFamily="34" charset="0"/>
            </a:endParaRPr>
          </a:p>
          <a:p>
            <a:r>
              <a:rPr lang="de-CH" i="0" baseline="0" dirty="0" smtClean="0">
                <a:latin typeface="Arial" pitchFamily="34" charset="0"/>
                <a:cs typeface="Arial" pitchFamily="34" charset="0"/>
              </a:rPr>
              <a:t>Damit ist die Eigentümer- und Nutzerschaft über ihr Gebäude, die haustechnischen und brandschutztechnischen Anlagen beim Bezug ausreichend dokumentiert und kann für die Wartung und Instandhaltung sorgen.</a:t>
            </a:r>
          </a:p>
          <a:p>
            <a:r>
              <a:rPr lang="de-CH" i="0" baseline="0" dirty="0" smtClean="0">
                <a:latin typeface="Arial" pitchFamily="34" charset="0"/>
                <a:cs typeface="Arial" pitchFamily="34" charset="0"/>
              </a:rPr>
              <a:t>Für die Nachführung kann nur die Eigentümer- und Nutzerschaft verantwortlich sein, resp. bei einem zukünftigen Projekt kann sie den Beauftragten diese Aufgabe übertragen.</a:t>
            </a:r>
          </a:p>
          <a:p>
            <a:endParaRPr lang="de-CH" i="0" baseline="0" dirty="0" smtClean="0">
              <a:latin typeface="Arial" pitchFamily="34" charset="0"/>
              <a:cs typeface="Arial" pitchFamily="34" charset="0"/>
            </a:endParaRPr>
          </a:p>
          <a:p>
            <a:r>
              <a:rPr lang="de-CH" baseline="0" dirty="0" smtClean="0">
                <a:latin typeface="Arial" pitchFamily="34" charset="0"/>
                <a:cs typeface="Arial" pitchFamily="34" charset="0"/>
              </a:rPr>
              <a:t>Der Bedarfsfall wird in der Brandschutznorm Art. 2 Abs. 2 genauer umschrieben:</a:t>
            </a:r>
          </a:p>
          <a:p>
            <a:r>
              <a:rPr lang="de-CH" i="1" baseline="0" dirty="0" smtClean="0">
                <a:latin typeface="Arial" pitchFamily="34" charset="0"/>
                <a:cs typeface="Arial" pitchFamily="34" charset="0"/>
              </a:rPr>
              <a:t>2  Bestehende Bauten und Anlagen sind verhältnismässig an die Brandschutzvorschriften anzupassen, wenn: </a:t>
            </a:r>
          </a:p>
          <a:p>
            <a:r>
              <a:rPr lang="de-CH" i="1" baseline="0" dirty="0" smtClean="0">
                <a:latin typeface="Arial" pitchFamily="34" charset="0"/>
                <a:cs typeface="Arial" pitchFamily="34" charset="0"/>
              </a:rPr>
              <a:t>a  wesentliche  bauliche  oder  betriebliche  Veränderungen,  Erweiterungen oder Nutzungsänderungen vorgenommen werden; </a:t>
            </a:r>
          </a:p>
          <a:p>
            <a:r>
              <a:rPr lang="de-CH" i="1" baseline="0" dirty="0" smtClean="0">
                <a:latin typeface="Arial" pitchFamily="34" charset="0"/>
                <a:cs typeface="Arial" pitchFamily="34" charset="0"/>
              </a:rPr>
              <a:t>b  die Gefahr für Personen besonders gross ist. </a:t>
            </a:r>
          </a:p>
          <a:p>
            <a:endParaRPr lang="de-CH" i="0" dirty="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698888B7-3ED6-4FA6-B441-26CFDF0434F9}" type="slidenum">
              <a:rPr lang="de-CH" smtClean="0"/>
              <a:pPr/>
              <a:t>90</a:t>
            </a:fld>
            <a:endParaRPr lang="de-CH"/>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27130812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955436">
              <a:defRPr/>
            </a:pPr>
            <a:r>
              <a:rPr lang="de-CH" dirty="0" smtClean="0">
                <a:latin typeface="Arial" pitchFamily="34" charset="0"/>
                <a:cs typeface="Arial" pitchFamily="34" charset="0"/>
              </a:rPr>
              <a:t>Qualitätssicherung im Brandschutz Ziffer 4.1.3:</a:t>
            </a:r>
          </a:p>
          <a:p>
            <a:pPr>
              <a:buFontTx/>
              <a:buNone/>
            </a:pPr>
            <a:r>
              <a:rPr lang="de-CH" dirty="0" smtClean="0">
                <a:latin typeface="Arial" pitchFamily="34" charset="0"/>
                <a:cs typeface="Arial" pitchFamily="34" charset="0"/>
              </a:rPr>
              <a:t>Es wird erwartet, dass der </a:t>
            </a:r>
            <a:r>
              <a:rPr lang="de-CH" b="1" dirty="0" smtClean="0">
                <a:latin typeface="Arial" pitchFamily="34" charset="0"/>
                <a:cs typeface="Arial" pitchFamily="34" charset="0"/>
              </a:rPr>
              <a:t>QS Verantwortliche Brandschutz</a:t>
            </a:r>
          </a:p>
          <a:p>
            <a:pPr>
              <a:buFontTx/>
              <a:buNone/>
            </a:pPr>
            <a:endParaRPr lang="de-CH" dirty="0" smtClean="0">
              <a:latin typeface="Arial" pitchFamily="34" charset="0"/>
              <a:cs typeface="Arial" pitchFamily="34" charset="0"/>
            </a:endParaRPr>
          </a:p>
          <a:p>
            <a:pPr marL="238859" indent="-238859">
              <a:buFontTx/>
              <a:buAutoNum type="arabicPeriod"/>
            </a:pPr>
            <a:r>
              <a:rPr lang="de-CH" dirty="0" smtClean="0">
                <a:latin typeface="Arial" pitchFamily="34" charset="0"/>
                <a:cs typeface="Arial" pitchFamily="34" charset="0"/>
              </a:rPr>
              <a:t>Fachwissen ins Planungsteam einbringt</a:t>
            </a:r>
          </a:p>
          <a:p>
            <a:pPr marL="238859" indent="-238859">
              <a:buFontTx/>
              <a:buAutoNum type="arabicPeriod"/>
            </a:pPr>
            <a:r>
              <a:rPr lang="de-CH" dirty="0" err="1" smtClean="0">
                <a:latin typeface="Arial" pitchFamily="34" charset="0"/>
                <a:cs typeface="Arial" pitchFamily="34" charset="0"/>
              </a:rPr>
              <a:t>Fachplanerkonzepte</a:t>
            </a:r>
            <a:r>
              <a:rPr lang="de-CH" dirty="0" smtClean="0">
                <a:latin typeface="Arial" pitchFamily="34" charset="0"/>
                <a:cs typeface="Arial" pitchFamily="34" charset="0"/>
              </a:rPr>
              <a:t> auf Schnittstellen zwischen den Gewerken überprüft</a:t>
            </a:r>
          </a:p>
          <a:p>
            <a:pPr marL="238859" indent="-238859">
              <a:buFontTx/>
              <a:buAutoNum type="arabicPeriod"/>
            </a:pPr>
            <a:r>
              <a:rPr lang="de-CH" dirty="0" smtClean="0">
                <a:latin typeface="Arial" pitchFamily="34" charset="0"/>
                <a:cs typeface="Arial" pitchFamily="34" charset="0"/>
              </a:rPr>
              <a:t>Ansprechpartner für die am Projektbeteiligten bezüglich Brandschutzfragen ist</a:t>
            </a:r>
          </a:p>
          <a:p>
            <a:pPr marL="238859" indent="-238859">
              <a:buFontTx/>
              <a:buAutoNum type="arabicPeriod"/>
            </a:pPr>
            <a:r>
              <a:rPr lang="de-CH" dirty="0" smtClean="0">
                <a:latin typeface="Arial" pitchFamily="34" charset="0"/>
                <a:cs typeface="Arial" pitchFamily="34" charset="0"/>
              </a:rPr>
              <a:t>(einziger) Ansprechpartner für die Brandschutzbehörde ist</a:t>
            </a:r>
          </a:p>
          <a:p>
            <a:pPr marL="238859" indent="-238859">
              <a:buFontTx/>
              <a:buAutoNum type="arabicPeriod"/>
            </a:pPr>
            <a:r>
              <a:rPr lang="de-CH" dirty="0" smtClean="0">
                <a:latin typeface="Arial" pitchFamily="34" charset="0"/>
                <a:cs typeface="Arial" pitchFamily="34" charset="0"/>
              </a:rPr>
              <a:t>Brandschutznachweise erstellt oder überprüft (z. B. bezüglich Vollständigkeit, Nachvollziehbarkeit, Plausibilität oder übergeordneter Konzepte)</a:t>
            </a:r>
          </a:p>
          <a:p>
            <a:pPr marL="238859" indent="-238859">
              <a:buFontTx/>
              <a:buAutoNum type="arabicPeriod"/>
            </a:pPr>
            <a:r>
              <a:rPr lang="de-CH" dirty="0" smtClean="0">
                <a:latin typeface="Arial" pitchFamily="34" charset="0"/>
                <a:cs typeface="Arial" pitchFamily="34" charset="0"/>
              </a:rPr>
              <a:t>Bauausführung überwacht und kontrolliert</a:t>
            </a:r>
          </a:p>
          <a:p>
            <a:pPr marL="238859" indent="-238859">
              <a:buFontTx/>
              <a:buAutoNum type="arabicPeriod"/>
            </a:pPr>
            <a:r>
              <a:rPr lang="de-CH" dirty="0" smtClean="0">
                <a:latin typeface="Arial" pitchFamily="34" charset="0"/>
                <a:cs typeface="Arial" pitchFamily="34" charset="0"/>
              </a:rPr>
              <a:t>Inbetriebnahmen und behördliche Abnahmen organisiert und durchführt</a:t>
            </a:r>
          </a:p>
          <a:p>
            <a:pPr marL="238859" indent="-238859">
              <a:buFontTx/>
              <a:buAutoNum type="arabicPeriod"/>
            </a:pPr>
            <a:r>
              <a:rPr lang="de-CH" dirty="0" smtClean="0">
                <a:latin typeface="Arial" pitchFamily="34" charset="0"/>
                <a:cs typeface="Arial" pitchFamily="34" charset="0"/>
              </a:rPr>
              <a:t>Instruktion der Eigentümer- und Nutzerschaft sicherstellt</a:t>
            </a:r>
          </a:p>
          <a:p>
            <a:pPr marL="238859" indent="-238859">
              <a:buFontTx/>
              <a:buAutoNum type="arabicPeriod"/>
            </a:pPr>
            <a:r>
              <a:rPr lang="de-CH" dirty="0" smtClean="0">
                <a:latin typeface="Arial" pitchFamily="34" charset="0"/>
                <a:cs typeface="Arial" pitchFamily="34" charset="0"/>
              </a:rPr>
              <a:t>Revisionsunterlagen und Anlagendokumentation der Eigentümer- und Nutzerschaft zur Verfügung stellt</a:t>
            </a:r>
          </a:p>
          <a:p>
            <a:pPr marL="238859" indent="-238859">
              <a:buFontTx/>
              <a:buAutoNum type="arabicPeriod"/>
            </a:pPr>
            <a:r>
              <a:rPr lang="de-CH" dirty="0" smtClean="0">
                <a:latin typeface="Arial" pitchFamily="34" charset="0"/>
                <a:cs typeface="Arial" pitchFamily="34" charset="0"/>
              </a:rPr>
              <a:t> die Übereinstimmungserklärung Brandschutz mitunterzeichnet</a:t>
            </a:r>
          </a:p>
          <a:p>
            <a:endParaRPr lang="de-CH" dirty="0" smtClean="0">
              <a:latin typeface="Arial" pitchFamily="34" charset="0"/>
              <a:cs typeface="Arial" pitchFamily="34" charset="0"/>
            </a:endParaRPr>
          </a:p>
          <a:p>
            <a:endParaRPr lang="de-CH" dirty="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698888B7-3ED6-4FA6-B441-26CFDF0434F9}" type="slidenum">
              <a:rPr lang="de-CH" smtClean="0"/>
              <a:pPr/>
              <a:t>91</a:t>
            </a:fld>
            <a:endParaRPr lang="de-CH"/>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pPr defTabSz="955436">
              <a:defRPr/>
            </a:pPr>
            <a:r>
              <a:rPr lang="de-CH" dirty="0" smtClean="0">
                <a:latin typeface="Arial" pitchFamily="34" charset="0"/>
                <a:cs typeface="Arial" pitchFamily="34" charset="0"/>
              </a:rPr>
              <a:t>Qualitätssicherung im Brandschutz Ziffer 4.1.7:</a:t>
            </a:r>
          </a:p>
          <a:p>
            <a:r>
              <a:rPr lang="de-CH" dirty="0" smtClean="0">
                <a:latin typeface="Arial" pitchFamily="34" charset="0"/>
                <a:cs typeface="Arial" pitchFamily="34" charset="0"/>
              </a:rPr>
              <a:t>Die Aufgaben der </a:t>
            </a:r>
            <a:r>
              <a:rPr lang="de-CH" b="1" dirty="0" smtClean="0">
                <a:latin typeface="Arial" pitchFamily="34" charset="0"/>
                <a:cs typeface="Arial" pitchFamily="34" charset="0"/>
              </a:rPr>
              <a:t>Brandschutzbehörde</a:t>
            </a:r>
            <a:r>
              <a:rPr lang="de-CH" dirty="0" smtClean="0">
                <a:latin typeface="Arial" pitchFamily="34" charset="0"/>
                <a:cs typeface="Arial" pitchFamily="34" charset="0"/>
              </a:rPr>
              <a:t> sind</a:t>
            </a:r>
          </a:p>
          <a:p>
            <a:endParaRPr lang="de-CH" dirty="0" smtClean="0">
              <a:latin typeface="Arial" pitchFamily="34" charset="0"/>
              <a:cs typeface="Arial" pitchFamily="34" charset="0"/>
            </a:endParaRPr>
          </a:p>
          <a:p>
            <a:pPr marL="358289" indent="-358289"/>
            <a:r>
              <a:rPr lang="de-CH" dirty="0" smtClean="0">
                <a:latin typeface="Arial" pitchFamily="34" charset="0"/>
                <a:cs typeface="Arial" pitchFamily="34" charset="0"/>
              </a:rPr>
              <a:t>1. Überwachen der Einhaltung der Brandschutzvorschriften</a:t>
            </a:r>
          </a:p>
          <a:p>
            <a:pPr marL="358289" indent="-358289"/>
            <a:r>
              <a:rPr lang="de-CH" dirty="0" smtClean="0">
                <a:latin typeface="Arial" pitchFamily="34" charset="0"/>
                <a:cs typeface="Arial" pitchFamily="34" charset="0"/>
              </a:rPr>
              <a:t>2. Prüfen von Brandschutzkonzepten und Nachweise</a:t>
            </a:r>
          </a:p>
          <a:p>
            <a:pPr marL="358289" indent="-358289"/>
            <a:r>
              <a:rPr lang="de-CH" dirty="0" smtClean="0">
                <a:latin typeface="Arial" pitchFamily="34" charset="0"/>
                <a:cs typeface="Arial" pitchFamily="34" charset="0"/>
              </a:rPr>
              <a:t>3.</a:t>
            </a:r>
            <a:r>
              <a:rPr lang="de-CH" baseline="0" dirty="0" smtClean="0">
                <a:latin typeface="Arial" pitchFamily="34" charset="0"/>
                <a:cs typeface="Arial" pitchFamily="34" charset="0"/>
              </a:rPr>
              <a:t> </a:t>
            </a:r>
            <a:r>
              <a:rPr lang="de-CH" dirty="0" smtClean="0">
                <a:latin typeface="Arial" pitchFamily="34" charset="0"/>
                <a:cs typeface="Arial" pitchFamily="34" charset="0"/>
              </a:rPr>
              <a:t>Festlegen der Qualitätssicherungsstufe</a:t>
            </a:r>
          </a:p>
          <a:p>
            <a:pPr marL="358289" indent="-358289"/>
            <a:r>
              <a:rPr lang="de-CH" dirty="0" smtClean="0">
                <a:latin typeface="Arial" pitchFamily="34" charset="0"/>
                <a:cs typeface="Arial" pitchFamily="34" charset="0"/>
              </a:rPr>
              <a:t>4.</a:t>
            </a:r>
            <a:r>
              <a:rPr lang="de-CH" baseline="0" dirty="0" smtClean="0">
                <a:latin typeface="Arial" pitchFamily="34" charset="0"/>
                <a:cs typeface="Arial" pitchFamily="34" charset="0"/>
              </a:rPr>
              <a:t> </a:t>
            </a:r>
            <a:r>
              <a:rPr lang="de-CH" dirty="0" smtClean="0">
                <a:latin typeface="Arial" pitchFamily="34" charset="0"/>
                <a:cs typeface="Arial" pitchFamily="34" charset="0"/>
              </a:rPr>
              <a:t>Unterstützen</a:t>
            </a:r>
            <a:r>
              <a:rPr lang="de-CH" baseline="0" dirty="0" smtClean="0">
                <a:latin typeface="Arial" pitchFamily="34" charset="0"/>
                <a:cs typeface="Arial" pitchFamily="34" charset="0"/>
              </a:rPr>
              <a:t> der </a:t>
            </a:r>
            <a:r>
              <a:rPr lang="de-CH" dirty="0" smtClean="0">
                <a:latin typeface="Arial" pitchFamily="34" charset="0"/>
                <a:cs typeface="Arial" pitchFamily="34" charset="0"/>
              </a:rPr>
              <a:t>Eigentümer- und Nutzerschaft</a:t>
            </a:r>
          </a:p>
          <a:p>
            <a:pPr defTabSz="955436"/>
            <a:endParaRPr lang="de-CH" dirty="0" smtClean="0">
              <a:latin typeface="Arial" pitchFamily="34" charset="0"/>
              <a:cs typeface="Arial" pitchFamily="34" charset="0"/>
            </a:endParaRPr>
          </a:p>
          <a:p>
            <a:pPr defTabSz="955436"/>
            <a:r>
              <a:rPr lang="de-CH" dirty="0" smtClean="0">
                <a:latin typeface="Arial" pitchFamily="34" charset="0"/>
                <a:cs typeface="Arial" pitchFamily="34" charset="0"/>
              </a:rPr>
              <a:t>Weiter kann die Brandschutzbehörde</a:t>
            </a:r>
          </a:p>
          <a:p>
            <a:pPr defTabSz="955436"/>
            <a:endParaRPr lang="de-CH" dirty="0" smtClean="0">
              <a:latin typeface="Arial" pitchFamily="34" charset="0"/>
              <a:cs typeface="Arial" pitchFamily="34" charset="0"/>
            </a:endParaRPr>
          </a:p>
          <a:p>
            <a:pPr marL="238859" indent="-238859" defTabSz="955436"/>
            <a:r>
              <a:rPr lang="de-CH" dirty="0" smtClean="0">
                <a:latin typeface="Arial" pitchFamily="34" charset="0"/>
                <a:cs typeface="Arial" pitchFamily="34" charset="0"/>
              </a:rPr>
              <a:t>1. Die Eingabe von Brandschutznachweisen an Zeitpunkte knüpfen</a:t>
            </a:r>
          </a:p>
          <a:p>
            <a:pPr marL="238859" indent="-238859" defTabSz="955436"/>
            <a:r>
              <a:rPr lang="de-CH" dirty="0" smtClean="0">
                <a:latin typeface="Arial" pitchFamily="34" charset="0"/>
                <a:cs typeface="Arial" pitchFamily="34" charset="0"/>
              </a:rPr>
              <a:t>2. Experten / Fachingenieure verlangen</a:t>
            </a:r>
          </a:p>
          <a:p>
            <a:pPr marL="238859" indent="-238859" defTabSz="955436"/>
            <a:r>
              <a:rPr lang="de-CH" dirty="0" smtClean="0">
                <a:latin typeface="Arial" pitchFamily="34" charset="0"/>
                <a:cs typeface="Arial" pitchFamily="34" charset="0"/>
              </a:rPr>
              <a:t>3. Branchenspezifische Qualitätssicherungsmassnahmen verfügen</a:t>
            </a:r>
          </a:p>
          <a:p>
            <a:pPr marL="238859" indent="-238859" defTabSz="955436"/>
            <a:r>
              <a:rPr lang="de-CH" dirty="0" smtClean="0">
                <a:latin typeface="Arial" pitchFamily="34" charset="0"/>
                <a:cs typeface="Arial" pitchFamily="34" charset="0"/>
              </a:rPr>
              <a:t>4. Bauten und Anlagen vor</a:t>
            </a:r>
            <a:r>
              <a:rPr lang="de-CH" baseline="0" dirty="0" smtClean="0">
                <a:latin typeface="Arial" pitchFamily="34" charset="0"/>
                <a:cs typeface="Arial" pitchFamily="34" charset="0"/>
              </a:rPr>
              <a:t> Bezug oder periodisch während der Nutzung </a:t>
            </a:r>
            <a:r>
              <a:rPr lang="de-CH" dirty="0" smtClean="0">
                <a:latin typeface="Arial" pitchFamily="34" charset="0"/>
                <a:cs typeface="Arial" pitchFamily="34" charset="0"/>
              </a:rPr>
              <a:t>kontrollieren</a:t>
            </a:r>
          </a:p>
          <a:p>
            <a:pPr defTabSz="955436">
              <a:defRPr/>
            </a:pPr>
            <a:endParaRPr lang="de-CH" dirty="0" smtClean="0">
              <a:latin typeface="Arial" pitchFamily="34" charset="0"/>
              <a:cs typeface="Arial" pitchFamily="34" charset="0"/>
            </a:endParaRPr>
          </a:p>
          <a:p>
            <a:pPr defTabSz="955436">
              <a:defRPr/>
            </a:pPr>
            <a:r>
              <a:rPr lang="de-CH" dirty="0" smtClean="0">
                <a:latin typeface="Arial" pitchFamily="34" charset="0"/>
                <a:cs typeface="Arial" pitchFamily="34" charset="0"/>
              </a:rPr>
              <a:t>Bei der Erarbeitung der Brandschutzrichtlinie hat sich gezeigt, dass die Planungs- und Baugesetzgebung der einzelnen Kantone teilweise sehr grosse Differenzen aufweist. So erhält ein Bauherr in einigen Kantonen erst eine Baubewilligung, wenn alle Vorgaben erfüllt sind. Im Gegenzug kann er nach Ablauf der </a:t>
            </a:r>
            <a:r>
              <a:rPr lang="de-CH" dirty="0" err="1" smtClean="0">
                <a:latin typeface="Arial" pitchFamily="34" charset="0"/>
                <a:cs typeface="Arial" pitchFamily="34" charset="0"/>
              </a:rPr>
              <a:t>Rekursfrist</a:t>
            </a:r>
            <a:r>
              <a:rPr lang="de-CH" dirty="0" smtClean="0">
                <a:latin typeface="Arial" pitchFamily="34" charset="0"/>
                <a:cs typeface="Arial" pitchFamily="34" charset="0"/>
              </a:rPr>
              <a:t> unmittelbar mit der Realisierung starten.</a:t>
            </a:r>
          </a:p>
          <a:p>
            <a:pPr defTabSz="955436">
              <a:defRPr/>
            </a:pPr>
            <a:r>
              <a:rPr lang="de-CH" dirty="0" smtClean="0">
                <a:latin typeface="Arial" pitchFamily="34" charset="0"/>
                <a:cs typeface="Arial" pitchFamily="34" charset="0"/>
              </a:rPr>
              <a:t>In anderen Kantonen werden bereits auf bescheidenem Planungsniveau basierende Projekte mit Auflagen (sogenannte Nebenbestimmungen) bewilligt. In diesen Kantonen müssen häufig im Hinblick auf den Baubeginn oder der Ausführung einzelner Bauteile Nachweise erbracht werden. </a:t>
            </a:r>
          </a:p>
          <a:p>
            <a:r>
              <a:rPr lang="de-CH" dirty="0" smtClean="0">
                <a:latin typeface="Arial" pitchFamily="34" charset="0"/>
                <a:cs typeface="Arial" pitchFamily="34" charset="0"/>
              </a:rPr>
              <a:t>Aufgrund dieser Unterschiede musste eine offene Formulierung gewählt werden, damit die unterschiedlichen Wege des Vollzuges weiterhin möglich sind. Bereits heute hat die Brandschutzbehörde die Möglichkeit Nachweise und Expertisen zu verlangen, neu sind diese nun unter Ziffer 4.1.7 ausformuliert. </a:t>
            </a:r>
          </a:p>
          <a:p>
            <a:endParaRPr lang="de-CH" dirty="0" smtClean="0">
              <a:latin typeface="Arial" pitchFamily="34" charset="0"/>
              <a:cs typeface="Arial" pitchFamily="34" charset="0"/>
            </a:endParaRPr>
          </a:p>
          <a:p>
            <a:pPr defTabSz="955436">
              <a:defRPr/>
            </a:pPr>
            <a:r>
              <a:rPr lang="de-CH" dirty="0" smtClean="0">
                <a:latin typeface="Arial" pitchFamily="34" charset="0"/>
                <a:cs typeface="Arial" pitchFamily="34" charset="0"/>
              </a:rPr>
              <a:t>Die Anforderungen an die übrigen am Bau Beteiligten (Gesamtleiter, Fachplaner, </a:t>
            </a:r>
            <a:r>
              <a:rPr lang="de-CH" dirty="0" err="1" smtClean="0">
                <a:latin typeface="Arial" pitchFamily="34" charset="0"/>
                <a:cs typeface="Arial" pitchFamily="34" charset="0"/>
              </a:rPr>
              <a:t>Errichter</a:t>
            </a:r>
            <a:r>
              <a:rPr lang="de-CH" dirty="0" smtClean="0">
                <a:latin typeface="Arial" pitchFamily="34" charset="0"/>
                <a:cs typeface="Arial" pitchFamily="34" charset="0"/>
              </a:rPr>
              <a:t>) werden im Rahmen der Schulung nicht weiter ausgeführt und auf die BRL Ziffer 4.1 ff verwiesen.</a:t>
            </a:r>
            <a:endParaRPr lang="de-CH" dirty="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698888B7-3ED6-4FA6-B441-26CFDF0434F9}" type="slidenum">
              <a:rPr lang="de-CH" smtClean="0"/>
              <a:pPr/>
              <a:t>92</a:t>
            </a:fld>
            <a:endParaRPr lang="de-CH"/>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dirty="0" smtClean="0">
                <a:latin typeface="Arial" pitchFamily="34" charset="0"/>
                <a:cs typeface="Arial" pitchFamily="34" charset="0"/>
              </a:rPr>
              <a:t>Die Brandschutzrichtlinie verlangt</a:t>
            </a:r>
            <a:r>
              <a:rPr lang="de-CH" baseline="0" dirty="0" smtClean="0">
                <a:latin typeface="Arial" pitchFamily="34" charset="0"/>
                <a:cs typeface="Arial" pitchFamily="34" charset="0"/>
              </a:rPr>
              <a:t> eine Übereinstimmungserklärung (vom QS Verantwortlichen Brandschutz und vom Bauherr unterzeichnet). Der Brandschutzbehörde wird damit die vollständige und mängelfreie Umsetzung der Brandschutzmassnahmen bestätigt.</a:t>
            </a:r>
          </a:p>
          <a:p>
            <a:endParaRPr lang="de-CH" baseline="0" dirty="0" smtClean="0">
              <a:latin typeface="Arial" pitchFamily="34" charset="0"/>
              <a:cs typeface="Arial" pitchFamily="34" charset="0"/>
            </a:endParaRPr>
          </a:p>
          <a:p>
            <a:r>
              <a:rPr lang="de-CH" b="0" baseline="0" dirty="0" smtClean="0">
                <a:latin typeface="Arial" pitchFamily="34" charset="0"/>
                <a:cs typeface="Arial" pitchFamily="34" charset="0"/>
              </a:rPr>
              <a:t>Mit der Einforderung der Übereinstimmungserklärung Brandschutz soll der Eigentümerschaft ihre Verantwortung und die Wichtigkeit des Brandschutzes bei der Planung und Ausführung von Bauten und Anlagen deutlicher gemacht werden. Da die Eigentümerschaft normalerweise nicht über das erforderliche Fachwissen verfügen wird, kann sich die Übereinstimmungserklärung des Eigentümers nur auf die Erklärung des QS Verantwortlichen Brandschutzes stützen. Der QS Verantwortliche Brandschutz wird sich bei seiner Übereinstimmungserklärung auf die Erklärungen von Fachplaner und </a:t>
            </a:r>
            <a:r>
              <a:rPr lang="de-CH" b="0" baseline="0" dirty="0" err="1" smtClean="0">
                <a:latin typeface="Arial" pitchFamily="34" charset="0"/>
                <a:cs typeface="Arial" pitchFamily="34" charset="0"/>
              </a:rPr>
              <a:t>Errichtern</a:t>
            </a:r>
            <a:r>
              <a:rPr lang="de-CH" b="0" baseline="0" dirty="0" smtClean="0">
                <a:latin typeface="Arial" pitchFamily="34" charset="0"/>
                <a:cs typeface="Arial" pitchFamily="34" charset="0"/>
              </a:rPr>
              <a:t> stützen.</a:t>
            </a:r>
          </a:p>
          <a:p>
            <a:endParaRPr lang="de-CH" b="0" baseline="0" dirty="0" smtClean="0">
              <a:latin typeface="Arial" pitchFamily="34" charset="0"/>
              <a:cs typeface="Arial" pitchFamily="34" charset="0"/>
            </a:endParaRPr>
          </a:p>
          <a:p>
            <a:r>
              <a:rPr lang="de-CH" b="0" baseline="0" dirty="0" smtClean="0">
                <a:latin typeface="Arial" pitchFamily="34" charset="0"/>
                <a:cs typeface="Arial" pitchFamily="34" charset="0"/>
              </a:rPr>
              <a:t>Qualitätssicherung ist Teamwork, jeder muss die Qualität seiner Arbeit sicherstellen und diese auch deklarieren. </a:t>
            </a:r>
          </a:p>
          <a:p>
            <a:endParaRPr lang="de-CH" b="0" baseline="0" dirty="0" smtClean="0">
              <a:latin typeface="Arial" pitchFamily="34" charset="0"/>
              <a:cs typeface="Arial" pitchFamily="34" charset="0"/>
            </a:endParaRPr>
          </a:p>
          <a:p>
            <a:r>
              <a:rPr lang="de-CH" b="0" baseline="0" dirty="0" smtClean="0">
                <a:latin typeface="Arial" pitchFamily="34" charset="0"/>
                <a:cs typeface="Arial" pitchFamily="34" charset="0"/>
              </a:rPr>
              <a:t>Im Anhang zu Ziffer 4.1.1 Abs. e ist das Prinzip der Übereinstimmungserklärung Brandschutz dargestellt.</a:t>
            </a:r>
            <a:endParaRPr lang="de-CH" dirty="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698888B7-3ED6-4FA6-B441-26CFDF0434F9}" type="slidenum">
              <a:rPr lang="de-CH" smtClean="0"/>
              <a:pPr/>
              <a:t>93</a:t>
            </a:fld>
            <a:endParaRPr lang="de-CH"/>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Tx/>
              <a:buNone/>
            </a:pPr>
            <a:r>
              <a:rPr lang="de-CH" baseline="0" dirty="0" smtClean="0">
                <a:latin typeface="Arial" pitchFamily="34" charset="0"/>
                <a:cs typeface="Arial" pitchFamily="34" charset="0"/>
              </a:rPr>
              <a:t>Alle Anfragen gelangen unkoordiniert direkt an die Brandschutzbehörde.</a:t>
            </a:r>
          </a:p>
          <a:p>
            <a:pPr>
              <a:buFontTx/>
              <a:buNone/>
            </a:pPr>
            <a:r>
              <a:rPr lang="de-CH" baseline="0" dirty="0" smtClean="0">
                <a:latin typeface="Arial" pitchFamily="34" charset="0"/>
                <a:cs typeface="Arial" pitchFamily="34" charset="0"/>
              </a:rPr>
              <a:t>Zukünftig stellt der QS Verantwortliche Brandschutz die Verbindung zwischen dem Planungsteam und der Brandschutzbehörde sicher - Anfragen und Nachweise werden kanalisiert, vorgeprüft und aufeinander abgestimmt. Viele Fragen kann der QS Verantwortliche Brandschutz ohne Unterstützung der Brandschutzbehörde beantworten.</a:t>
            </a:r>
            <a:endParaRPr lang="de-CH" i="1" baseline="0" dirty="0" smtClean="0">
              <a:latin typeface="Arial" pitchFamily="34" charset="0"/>
              <a:cs typeface="Arial" pitchFamily="34" charset="0"/>
            </a:endParaRPr>
          </a:p>
          <a:p>
            <a:pPr>
              <a:buFontTx/>
              <a:buNone/>
            </a:pPr>
            <a:endParaRPr lang="de-CH" i="1" baseline="0" dirty="0" smtClean="0">
              <a:latin typeface="Arial" pitchFamily="34" charset="0"/>
              <a:cs typeface="Arial" pitchFamily="34" charset="0"/>
            </a:endParaRPr>
          </a:p>
          <a:p>
            <a:pPr>
              <a:buFontTx/>
              <a:buNone/>
            </a:pPr>
            <a:r>
              <a:rPr lang="de-CH" i="1" baseline="0" dirty="0" smtClean="0">
                <a:latin typeface="Arial" pitchFamily="34" charset="0"/>
                <a:cs typeface="Arial" pitchFamily="34" charset="0"/>
              </a:rPr>
              <a:t>Die Projektorganisation ist anzupassen bei: </a:t>
            </a:r>
          </a:p>
          <a:p>
            <a:pPr>
              <a:buFontTx/>
              <a:buNone/>
            </a:pPr>
            <a:r>
              <a:rPr lang="de-CH" i="1" baseline="0" dirty="0" smtClean="0">
                <a:latin typeface="Arial" pitchFamily="34" charset="0"/>
                <a:cs typeface="Arial" pitchFamily="34" charset="0"/>
              </a:rPr>
              <a:t>a  einfacheren Bauvorhaben: die Projektorganisation  kann  reduziert  werden. Eine  Person  kann auch mehrere Funktionen am gleichen Projekt ausüben; </a:t>
            </a:r>
          </a:p>
          <a:p>
            <a:pPr>
              <a:buFontTx/>
              <a:buNone/>
            </a:pPr>
            <a:r>
              <a:rPr lang="de-CH" i="1" baseline="0" dirty="0" smtClean="0">
                <a:latin typeface="Arial" pitchFamily="34" charset="0"/>
                <a:cs typeface="Arial" pitchFamily="34" charset="0"/>
              </a:rPr>
              <a:t>b  Bauvorhaben  mit einzelnen Brandschutznachweisen  ohne gegenseitige Abhängigkeit,  welche unter  Anwendung  von  Ingenieurmethode  im  Brandschutz  geführt  werden:  der  erforderliche </a:t>
            </a:r>
          </a:p>
          <a:p>
            <a:pPr>
              <a:buFontTx/>
              <a:buNone/>
            </a:pPr>
            <a:r>
              <a:rPr lang="de-CH" i="1" baseline="0" dirty="0" smtClean="0">
                <a:latin typeface="Arial" pitchFamily="34" charset="0"/>
                <a:cs typeface="Arial" pitchFamily="34" charset="0"/>
              </a:rPr>
              <a:t>Brandschutzexperte VKF oder eine Person mit einer gleichwertigen Ausbildung ist in die Projektorganisation einzubeziehen; </a:t>
            </a:r>
          </a:p>
          <a:p>
            <a:pPr>
              <a:buFontTx/>
              <a:buNone/>
            </a:pPr>
            <a:r>
              <a:rPr lang="de-CH" i="1" baseline="0" dirty="0" smtClean="0">
                <a:latin typeface="Arial" pitchFamily="34" charset="0"/>
                <a:cs typeface="Arial" pitchFamily="34" charset="0"/>
              </a:rPr>
              <a:t>c  Bauvorhaben mit branchenspezifischer Qualitätssicherung (z. B. Holzbau, dämmschichtbildende Brandschutzsysteme): die erforderlichen Fachpersonen sind in die Projektorganisation einzubeziehen. </a:t>
            </a:r>
          </a:p>
        </p:txBody>
      </p:sp>
      <p:sp>
        <p:nvSpPr>
          <p:cNvPr id="4" name="Foliennummernplatzhalter 3"/>
          <p:cNvSpPr>
            <a:spLocks noGrp="1"/>
          </p:cNvSpPr>
          <p:nvPr>
            <p:ph type="sldNum" sz="quarter" idx="10"/>
          </p:nvPr>
        </p:nvSpPr>
        <p:spPr/>
        <p:txBody>
          <a:bodyPr/>
          <a:lstStyle/>
          <a:p>
            <a:fld id="{698888B7-3ED6-4FA6-B441-26CFDF0434F9}" type="slidenum">
              <a:rPr lang="de-CH" smtClean="0"/>
              <a:pPr/>
              <a:t>94</a:t>
            </a:fld>
            <a:endParaRPr lang="de-CH"/>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Tx/>
              <a:buNone/>
            </a:pPr>
            <a:r>
              <a:rPr lang="de-CH" baseline="0" dirty="0" smtClean="0">
                <a:latin typeface="Arial" pitchFamily="34" charset="0"/>
                <a:cs typeface="Arial" pitchFamily="34" charset="0"/>
              </a:rPr>
              <a:t>Alle Anfragen gelangen heute unkoordiniert direkt an die Brandschutzbehörde.</a:t>
            </a:r>
          </a:p>
          <a:p>
            <a:pPr>
              <a:buFontTx/>
              <a:buNone/>
            </a:pPr>
            <a:r>
              <a:rPr lang="de-CH" baseline="0" dirty="0" smtClean="0">
                <a:latin typeface="Arial" pitchFamily="34" charset="0"/>
                <a:cs typeface="Arial" pitchFamily="34" charset="0"/>
              </a:rPr>
              <a:t>Zukünftig stellt der QS Verantwortliche Brandschutz die Verbindung zwischen dem Planungsteam und der Brandschutzbehörde sicher - Anfragen und Nachweise werden kanalisiert, vorgeprüft und aufeinander abgestimmt. Viele Fragen kann der QS Verantwortliche Brandschutz ohne Unterstützung der Brandschutzbehörde beantworten.</a:t>
            </a:r>
            <a:endParaRPr lang="de-CH" i="1" baseline="0" dirty="0" smtClean="0">
              <a:latin typeface="Arial" pitchFamily="34" charset="0"/>
              <a:cs typeface="Arial" pitchFamily="34" charset="0"/>
            </a:endParaRPr>
          </a:p>
          <a:p>
            <a:pPr>
              <a:buFontTx/>
              <a:buNone/>
            </a:pPr>
            <a:endParaRPr lang="de-CH" i="1" baseline="0" dirty="0" smtClean="0">
              <a:latin typeface="Arial" pitchFamily="34" charset="0"/>
              <a:cs typeface="Arial" pitchFamily="34" charset="0"/>
            </a:endParaRPr>
          </a:p>
          <a:p>
            <a:pPr>
              <a:buFontTx/>
              <a:buNone/>
            </a:pPr>
            <a:r>
              <a:rPr lang="de-CH" i="1" baseline="0" dirty="0" smtClean="0">
                <a:latin typeface="Arial" pitchFamily="34" charset="0"/>
                <a:cs typeface="Arial" pitchFamily="34" charset="0"/>
              </a:rPr>
              <a:t>Die Projektorganisation ist anzupassen bei: </a:t>
            </a:r>
          </a:p>
          <a:p>
            <a:pPr>
              <a:buFontTx/>
              <a:buNone/>
            </a:pPr>
            <a:r>
              <a:rPr lang="de-CH" i="1" baseline="0" dirty="0" smtClean="0">
                <a:latin typeface="Arial" pitchFamily="34" charset="0"/>
                <a:cs typeface="Arial" pitchFamily="34" charset="0"/>
              </a:rPr>
              <a:t>a  einfacheren Bauvorhaben: die Projektorganisation  kann  reduziert  werden. Eine  Person  kann auch mehrere Funktionen am gleichen Projekt ausüben; </a:t>
            </a:r>
          </a:p>
          <a:p>
            <a:pPr>
              <a:buFontTx/>
              <a:buNone/>
            </a:pPr>
            <a:r>
              <a:rPr lang="de-CH" i="1" baseline="0" dirty="0" smtClean="0">
                <a:latin typeface="Arial" pitchFamily="34" charset="0"/>
                <a:cs typeface="Arial" pitchFamily="34" charset="0"/>
              </a:rPr>
              <a:t>b  Bauvorhaben  mit einzelnen Brandschutznachweisen  ohne gegenseitige Abhängigkeit,  welche unter  Anwendung  von  Ingenieurmethode  im  Brandschutz  geführt  werden:  der  erforderliche </a:t>
            </a:r>
          </a:p>
          <a:p>
            <a:pPr>
              <a:buFontTx/>
              <a:buNone/>
            </a:pPr>
            <a:r>
              <a:rPr lang="de-CH" i="1" baseline="0" dirty="0" smtClean="0">
                <a:latin typeface="Arial" pitchFamily="34" charset="0"/>
                <a:cs typeface="Arial" pitchFamily="34" charset="0"/>
              </a:rPr>
              <a:t>Brandschutzexperte VKF oder eine Person mit einer gleichwertigen Ausbildung ist in die Projektorganisation einzubeziehen; </a:t>
            </a:r>
          </a:p>
          <a:p>
            <a:pPr>
              <a:buFontTx/>
              <a:buNone/>
            </a:pPr>
            <a:r>
              <a:rPr lang="de-CH" i="1" baseline="0" dirty="0" smtClean="0">
                <a:latin typeface="Arial" pitchFamily="34" charset="0"/>
                <a:cs typeface="Arial" pitchFamily="34" charset="0"/>
              </a:rPr>
              <a:t>c  Bauvorhaben mit branchenspezifischer Qualitätssicherung (z. B. Holzbau, dämmschichtbildende Brandschutzsysteme): die erforderlichen Fachpersonen sind in die Projektorganisation einzubeziehen. </a:t>
            </a:r>
          </a:p>
        </p:txBody>
      </p:sp>
      <p:sp>
        <p:nvSpPr>
          <p:cNvPr id="4" name="Foliennummernplatzhalter 3"/>
          <p:cNvSpPr>
            <a:spLocks noGrp="1"/>
          </p:cNvSpPr>
          <p:nvPr>
            <p:ph type="sldNum" sz="quarter" idx="10"/>
          </p:nvPr>
        </p:nvSpPr>
        <p:spPr/>
        <p:txBody>
          <a:bodyPr/>
          <a:lstStyle/>
          <a:p>
            <a:fld id="{698888B7-3ED6-4FA6-B441-26CFDF0434F9}" type="slidenum">
              <a:rPr lang="de-CH" smtClean="0"/>
              <a:pPr/>
              <a:t>95</a:t>
            </a:fld>
            <a:endParaRPr lang="de-CH"/>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10000"/>
          </a:bodyPr>
          <a:lstStyle/>
          <a:p>
            <a:r>
              <a:rPr lang="de-CH" dirty="0" smtClean="0">
                <a:latin typeface="Arial" pitchFamily="34" charset="0"/>
                <a:cs typeface="Arial" pitchFamily="34" charset="0"/>
              </a:rPr>
              <a:t>Qualitätssicherung im Brandschutz Ziffer 5.2.3:</a:t>
            </a:r>
          </a:p>
          <a:p>
            <a:r>
              <a:rPr lang="de-CH" i="1" dirty="0" smtClean="0">
                <a:latin typeface="Arial" pitchFamily="34" charset="0"/>
                <a:cs typeface="Arial" pitchFamily="34" charset="0"/>
              </a:rPr>
              <a:t>Anforderungen QS Verantwortlicher Brandschutz QSS 2:</a:t>
            </a:r>
          </a:p>
          <a:p>
            <a:r>
              <a:rPr lang="de-CH" i="1" dirty="0" smtClean="0">
                <a:latin typeface="Arial" pitchFamily="34" charset="0"/>
                <a:cs typeface="Arial" pitchFamily="34" charset="0"/>
              </a:rPr>
              <a:t>1  Hohes angewandtes Wissen in Qualitätssicherung bei Projektierung und Realisation. </a:t>
            </a:r>
          </a:p>
          <a:p>
            <a:r>
              <a:rPr lang="de-CH" i="1" dirty="0" smtClean="0">
                <a:latin typeface="Arial" pitchFamily="34" charset="0"/>
                <a:cs typeface="Arial" pitchFamily="34" charset="0"/>
              </a:rPr>
              <a:t>2  Sehr gute Kenntnisse der Brandschutzvorschriften und der behördlichen Abläufe. </a:t>
            </a:r>
          </a:p>
          <a:p>
            <a:pPr indent="-228557" defTabSz="914232"/>
            <a:r>
              <a:rPr lang="de-CH" i="1" dirty="0" smtClean="0">
                <a:latin typeface="Arial" pitchFamily="34" charset="0"/>
                <a:cs typeface="Arial" pitchFamily="34" charset="0"/>
              </a:rPr>
              <a:t>3  Sehr gute Fachkenntnisse für das Erstellen von Brandschutzplänen, ggf. eines Brandschutzkonzeptes, die projektspezifische Umsetzung der Brandschutzvorschriften und Prüfen von Brandschutznachweisen, ggf. unter Anwendung von Ingenieurmethoden im Brandschutz, bezüglich Plausibilität und Vorgaben aus dem Brandschutzkonzept.</a:t>
            </a:r>
          </a:p>
          <a:p>
            <a:pPr indent="-228557" defTabSz="914232"/>
            <a:r>
              <a:rPr lang="de-CH" i="1" dirty="0" smtClean="0">
                <a:latin typeface="Arial" pitchFamily="34" charset="0"/>
                <a:cs typeface="Arial" pitchFamily="34" charset="0"/>
              </a:rPr>
              <a:t>4  Der QS-Verantwortliche Brandschutz ist eine als Brandschutzfachmann VKF anerkannte Person oder kann eine gleichwertige Ausbildung vorweisen.</a:t>
            </a:r>
          </a:p>
          <a:p>
            <a:pPr marL="238859" indent="-238859"/>
            <a:endParaRPr lang="de-CH" i="1" dirty="0" smtClean="0">
              <a:latin typeface="Arial" pitchFamily="34" charset="0"/>
              <a:cs typeface="Arial" pitchFamily="34" charset="0"/>
            </a:endParaRPr>
          </a:p>
          <a:p>
            <a:pPr>
              <a:buFontTx/>
              <a:buNone/>
            </a:pPr>
            <a:r>
              <a:rPr lang="de-CH" dirty="0" smtClean="0">
                <a:latin typeface="Arial" pitchFamily="34" charset="0"/>
                <a:cs typeface="Arial" pitchFamily="34" charset="0"/>
              </a:rPr>
              <a:t>Die genannten Mindestausbildungen (Brandschutzfachmann VKF, Brandschutzexperte VKF) sind nicht abschliessend. Es wird immer darauf hingewiesen, dass auch Personen mit gleichwertiger Ausbildung und/oder Erfahrung zugelassen werden können – die Anforderungen diesbezüglich müssen im Reglement noch ausformuliert werden.</a:t>
            </a:r>
          </a:p>
          <a:p>
            <a:endParaRPr lang="de-CH" dirty="0" smtClean="0">
              <a:latin typeface="Arial" pitchFamily="34" charset="0"/>
              <a:cs typeface="Arial" pitchFamily="34" charset="0"/>
            </a:endParaRPr>
          </a:p>
          <a:p>
            <a:r>
              <a:rPr lang="de-CH" dirty="0" smtClean="0">
                <a:latin typeface="Arial" pitchFamily="34" charset="0"/>
                <a:cs typeface="Arial" pitchFamily="34" charset="0"/>
              </a:rPr>
              <a:t>Qualitätssicherung im Brandschutz 5.2.4 :</a:t>
            </a:r>
          </a:p>
          <a:p>
            <a:r>
              <a:rPr lang="de-CH" i="1" dirty="0" smtClean="0">
                <a:latin typeface="Arial" pitchFamily="34" charset="0"/>
                <a:cs typeface="Arial" pitchFamily="34" charset="0"/>
              </a:rPr>
              <a:t>Leistungsbild QS Verantwortlicher Brandschutz QSS 2 (siehe Anhang) </a:t>
            </a:r>
          </a:p>
          <a:p>
            <a:r>
              <a:rPr lang="de-CH" i="1" dirty="0" smtClean="0">
                <a:latin typeface="Arial" pitchFamily="34" charset="0"/>
                <a:cs typeface="Arial" pitchFamily="34" charset="0"/>
              </a:rPr>
              <a:t>1  Die  Leistungen  in der Qualitätssicherungsstufe QSS 2  werden  aufgeteilt  in  Grundleistungen und besonderen Leistungen. </a:t>
            </a:r>
          </a:p>
          <a:p>
            <a:r>
              <a:rPr lang="de-CH" i="1" dirty="0" smtClean="0">
                <a:latin typeface="Arial" pitchFamily="34" charset="0"/>
                <a:cs typeface="Arial" pitchFamily="34" charset="0"/>
              </a:rPr>
              <a:t>2 Das Leistungsbild ist auf die objektspezifischen Anforderungen der Baute oder Anlage anzupassen.</a:t>
            </a:r>
          </a:p>
          <a:p>
            <a:pPr marL="238859" indent="-238859"/>
            <a:endParaRPr lang="de-CH" i="1" dirty="0" smtClean="0">
              <a:latin typeface="Arial" pitchFamily="34" charset="0"/>
              <a:cs typeface="Arial" pitchFamily="34" charset="0"/>
            </a:endParaRPr>
          </a:p>
          <a:p>
            <a:pPr>
              <a:buFontTx/>
              <a:buNone/>
            </a:pPr>
            <a:r>
              <a:rPr lang="de-CH" dirty="0" smtClean="0">
                <a:latin typeface="Arial" pitchFamily="34" charset="0"/>
                <a:cs typeface="Arial" pitchFamily="34" charset="0"/>
              </a:rPr>
              <a:t>Die erwarteten Leistungen des QS Verantwortlichen Brandschutz sind bewusst im Anhang und da in „Übliche Grundleistungen“ und „Besondere Leistungen“ eingeteilt festgehalten.</a:t>
            </a:r>
          </a:p>
          <a:p>
            <a:pPr>
              <a:buFontTx/>
              <a:buNone/>
            </a:pPr>
            <a:r>
              <a:rPr lang="de-CH" dirty="0" smtClean="0">
                <a:latin typeface="Arial" pitchFamily="34" charset="0"/>
                <a:cs typeface="Arial" pitchFamily="34" charset="0"/>
              </a:rPr>
              <a:t>Die für jede QSS separat gemachte Einteilung zwischen „Übliche Grundleistungen“ und „Besondere Leistungen“ ist als sinnvoller Vorschlag für die Ausarbeitung des Vertrages zwischen Bauherr und dem QS Verantwortlichen Brandschutz zu verstehen.</a:t>
            </a:r>
            <a:endParaRPr lang="de-CH" i="1" dirty="0" smtClean="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698888B7-3ED6-4FA6-B441-26CFDF0434F9}" type="slidenum">
              <a:rPr lang="de-CH" smtClean="0"/>
              <a:pPr/>
              <a:t>96</a:t>
            </a:fld>
            <a:endParaRPr lang="de-CH"/>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dirty="0" smtClean="0">
                <a:latin typeface="Arial" pitchFamily="34" charset="0"/>
                <a:cs typeface="Arial" pitchFamily="34" charset="0"/>
              </a:rPr>
              <a:t>Die</a:t>
            </a:r>
            <a:r>
              <a:rPr lang="de-CH" baseline="0" dirty="0" smtClean="0">
                <a:latin typeface="Arial" pitchFamily="34" charset="0"/>
                <a:cs typeface="Arial" pitchFamily="34" charset="0"/>
              </a:rPr>
              <a:t> Anforderungen können je nach Projekt stark unterschiedlich sein, dies lässt bereits der Artikel der Brandschutzrichtlinie erahnen:</a:t>
            </a:r>
            <a:endParaRPr lang="de-CH" dirty="0" smtClean="0">
              <a:latin typeface="Arial" pitchFamily="34" charset="0"/>
              <a:cs typeface="Arial" pitchFamily="34" charset="0"/>
            </a:endParaRPr>
          </a:p>
          <a:p>
            <a:endParaRPr lang="de-CH" dirty="0" smtClean="0">
              <a:latin typeface="Arial" pitchFamily="34" charset="0"/>
              <a:cs typeface="Arial" pitchFamily="34" charset="0"/>
            </a:endParaRPr>
          </a:p>
          <a:p>
            <a:r>
              <a:rPr lang="de-CH" dirty="0" smtClean="0">
                <a:latin typeface="Arial" pitchFamily="34" charset="0"/>
                <a:cs typeface="Arial" pitchFamily="34" charset="0"/>
              </a:rPr>
              <a:t>Richtlinie Qualitätssicherung im Brandschutz Ziffer 5.2:</a:t>
            </a:r>
          </a:p>
          <a:p>
            <a:r>
              <a:rPr lang="de-CH" i="1" dirty="0" smtClean="0">
                <a:latin typeface="Arial" pitchFamily="34" charset="0"/>
                <a:cs typeface="Arial" pitchFamily="34" charset="0"/>
              </a:rPr>
              <a:t>Bauten und Anlagen der Qualitätssicherungsstufe (QSS 2):</a:t>
            </a:r>
          </a:p>
          <a:p>
            <a:r>
              <a:rPr lang="de-CH" i="1" dirty="0" smtClean="0">
                <a:latin typeface="Arial" pitchFamily="34" charset="0"/>
                <a:cs typeface="Arial" pitchFamily="34" charset="0"/>
              </a:rPr>
              <a:t>a  sind </a:t>
            </a:r>
            <a:r>
              <a:rPr lang="de-CH" b="1" i="1" dirty="0" smtClean="0">
                <a:latin typeface="Arial" pitchFamily="34" charset="0"/>
                <a:cs typeface="Arial" pitchFamily="34" charset="0"/>
              </a:rPr>
              <a:t>klein</a:t>
            </a:r>
            <a:r>
              <a:rPr lang="de-CH" i="1" dirty="0" smtClean="0">
                <a:latin typeface="Arial" pitchFamily="34" charset="0"/>
                <a:cs typeface="Arial" pitchFamily="34" charset="0"/>
              </a:rPr>
              <a:t> bis mittelgross, mit mehreren, verschiedenen oder ausgedehnten Nutzungen; </a:t>
            </a:r>
          </a:p>
          <a:p>
            <a:r>
              <a:rPr lang="de-CH" i="1" dirty="0" smtClean="0">
                <a:latin typeface="Arial" pitchFamily="34" charset="0"/>
                <a:cs typeface="Arial" pitchFamily="34" charset="0"/>
              </a:rPr>
              <a:t>b  können erhöhte Brandrisiken durch Nutzung oder Bauweise aufweisen.</a:t>
            </a:r>
            <a:endParaRPr lang="de-CH" baseline="0" dirty="0" smtClean="0"/>
          </a:p>
        </p:txBody>
      </p:sp>
      <p:sp>
        <p:nvSpPr>
          <p:cNvPr id="4" name="Foliennummernplatzhalter 3"/>
          <p:cNvSpPr>
            <a:spLocks noGrp="1"/>
          </p:cNvSpPr>
          <p:nvPr>
            <p:ph type="sldNum" sz="quarter" idx="10"/>
          </p:nvPr>
        </p:nvSpPr>
        <p:spPr/>
        <p:txBody>
          <a:bodyPr/>
          <a:lstStyle/>
          <a:p>
            <a:fld id="{698888B7-3ED6-4FA6-B441-26CFDF0434F9}" type="slidenum">
              <a:rPr lang="de-CH" smtClean="0"/>
              <a:pPr/>
              <a:t>97</a:t>
            </a:fld>
            <a:endParaRPr lang="de-CH"/>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dirty="0" smtClean="0">
                <a:latin typeface="Arial" pitchFamily="34" charset="0"/>
                <a:cs typeface="Arial" pitchFamily="34" charset="0"/>
              </a:rPr>
              <a:t>Die Richtlinie sieht eine grobe Einstufung in 4 QSS vor, innerhalb einer Qualitätssicherungsstufe (z. B. QSS 2) gibt es selbstverständlich einfachere und komplexere Bauten und Anlagen. Entsprechend der Aufgabe ist ein QS Verantwortlicher Brandschutz mit dem erforderlichen Fachwissen zu beauftragen und die Qualitätssicherung im Brandschutz anzupassen. Die Tabelle zu Ziffer 5 im Anhang (S. 19) ist eine Übersicht über alle Qualitätssicherungsstufen für die Umsetzung der Qualitätssicherung.</a:t>
            </a:r>
          </a:p>
          <a:p>
            <a:endParaRPr lang="de-CH" dirty="0" smtClean="0">
              <a:latin typeface="Arial" pitchFamily="34" charset="0"/>
              <a:cs typeface="Arial" pitchFamily="34" charset="0"/>
            </a:endParaRPr>
          </a:p>
          <a:p>
            <a:r>
              <a:rPr lang="de-CH" dirty="0" smtClean="0">
                <a:latin typeface="Arial" pitchFamily="34" charset="0"/>
                <a:cs typeface="Arial" pitchFamily="34" charset="0"/>
              </a:rPr>
              <a:t>Ein Beispiel einer üblichen </a:t>
            </a:r>
            <a:r>
              <a:rPr lang="de-CH" b="1" dirty="0" smtClean="0">
                <a:latin typeface="Arial" pitchFamily="34" charset="0"/>
                <a:cs typeface="Arial" pitchFamily="34" charset="0"/>
              </a:rPr>
              <a:t>Grundleistung</a:t>
            </a:r>
            <a:r>
              <a:rPr lang="de-CH" dirty="0" smtClean="0">
                <a:latin typeface="Arial" pitchFamily="34" charset="0"/>
                <a:cs typeface="Arial" pitchFamily="34" charset="0"/>
              </a:rPr>
              <a:t> in der QSS 2 ist z. B. Ziffer 6:</a:t>
            </a:r>
          </a:p>
          <a:p>
            <a:r>
              <a:rPr lang="de-CH" i="1" dirty="0" smtClean="0">
                <a:latin typeface="Arial" pitchFamily="34" charset="0"/>
                <a:cs typeface="Arial" pitchFamily="34" charset="0"/>
              </a:rPr>
              <a:t>Erstellen der Unterlagen für den Teil Brandschutz im Baubewilligungsverfahren inkl. der Brandschutzpläne oder des Brandschutzkonzeptes mit Brandschutzplänen. Koordination zwischen den Projektbeteiligten und erster Ansprechpartner gegenüber den Brandschutzbehörden.</a:t>
            </a:r>
            <a:endParaRPr lang="de-CH" dirty="0" smtClean="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698888B7-3ED6-4FA6-B441-26CFDF0434F9}" type="slidenum">
              <a:rPr lang="de-CH" smtClean="0"/>
              <a:pPr/>
              <a:t>98</a:t>
            </a:fld>
            <a:endParaRPr lang="de-CH"/>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dirty="0" smtClean="0">
                <a:latin typeface="Arial" pitchFamily="34" charset="0"/>
                <a:cs typeface="Arial" pitchFamily="34" charset="0"/>
              </a:rPr>
              <a:t>Auch dieses Projekt fällt in die QSS 2 – die Brandschutzbehörde hat jedoch die Möglichkeit auch</a:t>
            </a:r>
            <a:r>
              <a:rPr lang="de-CH" baseline="0" dirty="0" smtClean="0">
                <a:latin typeface="Arial" pitchFamily="34" charset="0"/>
                <a:cs typeface="Arial" pitchFamily="34" charset="0"/>
              </a:rPr>
              <a:t> eine QSS 3 zu verfügen.</a:t>
            </a:r>
            <a:endParaRPr lang="de-CH" dirty="0" smtClean="0">
              <a:latin typeface="Arial" pitchFamily="34" charset="0"/>
              <a:cs typeface="Arial" pitchFamily="34" charset="0"/>
            </a:endParaRPr>
          </a:p>
          <a:p>
            <a:endParaRPr lang="de-CH" dirty="0" smtClean="0">
              <a:latin typeface="Arial" pitchFamily="34" charset="0"/>
              <a:cs typeface="Arial" pitchFamily="34" charset="0"/>
            </a:endParaRPr>
          </a:p>
          <a:p>
            <a:r>
              <a:rPr lang="de-CH" dirty="0" smtClean="0">
                <a:latin typeface="Arial" pitchFamily="34" charset="0"/>
                <a:cs typeface="Arial" pitchFamily="34" charset="0"/>
              </a:rPr>
              <a:t>Richtlinie Qualitätssicherung im Brandschutz Ziffer 5.2:</a:t>
            </a:r>
          </a:p>
          <a:p>
            <a:r>
              <a:rPr lang="de-CH" i="1" dirty="0" smtClean="0">
                <a:latin typeface="Arial" pitchFamily="34" charset="0"/>
                <a:cs typeface="Arial" pitchFamily="34" charset="0"/>
              </a:rPr>
              <a:t>Bauten und Anlagen der Qualitätssicherungsstufe (QSS 2):</a:t>
            </a:r>
          </a:p>
          <a:p>
            <a:r>
              <a:rPr lang="de-CH" i="1" dirty="0" smtClean="0">
                <a:latin typeface="Arial" pitchFamily="34" charset="0"/>
                <a:cs typeface="Arial" pitchFamily="34" charset="0"/>
              </a:rPr>
              <a:t>a  sind klein bis </a:t>
            </a:r>
            <a:r>
              <a:rPr lang="de-CH" b="1" i="1" dirty="0" smtClean="0">
                <a:latin typeface="Arial" pitchFamily="34" charset="0"/>
                <a:cs typeface="Arial" pitchFamily="34" charset="0"/>
              </a:rPr>
              <a:t>mittelgross</a:t>
            </a:r>
            <a:r>
              <a:rPr lang="de-CH" i="1" dirty="0" smtClean="0">
                <a:latin typeface="Arial" pitchFamily="34" charset="0"/>
                <a:cs typeface="Arial" pitchFamily="34" charset="0"/>
              </a:rPr>
              <a:t>, mit </a:t>
            </a:r>
            <a:r>
              <a:rPr lang="de-CH" b="1" i="1" dirty="0" smtClean="0">
                <a:latin typeface="Arial" pitchFamily="34" charset="0"/>
                <a:cs typeface="Arial" pitchFamily="34" charset="0"/>
              </a:rPr>
              <a:t>mehreren</a:t>
            </a:r>
            <a:r>
              <a:rPr lang="de-CH" i="1" dirty="0" smtClean="0">
                <a:latin typeface="Arial" pitchFamily="34" charset="0"/>
                <a:cs typeface="Arial" pitchFamily="34" charset="0"/>
              </a:rPr>
              <a:t>, verschiedenen oder </a:t>
            </a:r>
            <a:r>
              <a:rPr lang="de-CH" b="1" i="1" dirty="0" smtClean="0">
                <a:latin typeface="Arial" pitchFamily="34" charset="0"/>
                <a:cs typeface="Arial" pitchFamily="34" charset="0"/>
              </a:rPr>
              <a:t>ausgedehnten Nutzungen</a:t>
            </a:r>
            <a:r>
              <a:rPr lang="de-CH" i="1" dirty="0" smtClean="0">
                <a:latin typeface="Arial" pitchFamily="34" charset="0"/>
                <a:cs typeface="Arial" pitchFamily="34" charset="0"/>
              </a:rPr>
              <a:t>; </a:t>
            </a:r>
          </a:p>
          <a:p>
            <a:r>
              <a:rPr lang="de-CH" i="1" dirty="0" smtClean="0">
                <a:latin typeface="Arial" pitchFamily="34" charset="0"/>
                <a:cs typeface="Arial" pitchFamily="34" charset="0"/>
              </a:rPr>
              <a:t>b  können erhöhte Brandrisiken durch </a:t>
            </a:r>
            <a:r>
              <a:rPr lang="de-CH" b="1" i="1" dirty="0" smtClean="0">
                <a:latin typeface="Arial" pitchFamily="34" charset="0"/>
                <a:cs typeface="Arial" pitchFamily="34" charset="0"/>
              </a:rPr>
              <a:t>Nutzung</a:t>
            </a:r>
            <a:r>
              <a:rPr lang="de-CH" i="1" dirty="0" smtClean="0">
                <a:latin typeface="Arial" pitchFamily="34" charset="0"/>
                <a:cs typeface="Arial" pitchFamily="34" charset="0"/>
              </a:rPr>
              <a:t> oder </a:t>
            </a:r>
            <a:r>
              <a:rPr lang="de-CH" b="1" i="1" dirty="0" smtClean="0">
                <a:latin typeface="Arial" pitchFamily="34" charset="0"/>
                <a:cs typeface="Arial" pitchFamily="34" charset="0"/>
              </a:rPr>
              <a:t>Bauweise</a:t>
            </a:r>
            <a:r>
              <a:rPr lang="de-CH" i="1" dirty="0" smtClean="0">
                <a:latin typeface="Arial" pitchFamily="34" charset="0"/>
                <a:cs typeface="Arial" pitchFamily="34" charset="0"/>
              </a:rPr>
              <a:t> aufweisen.</a:t>
            </a:r>
            <a:endParaRPr lang="de-CH" baseline="0" dirty="0" smtClean="0"/>
          </a:p>
        </p:txBody>
      </p:sp>
      <p:sp>
        <p:nvSpPr>
          <p:cNvPr id="4" name="Foliennummernplatzhalter 3"/>
          <p:cNvSpPr>
            <a:spLocks noGrp="1"/>
          </p:cNvSpPr>
          <p:nvPr>
            <p:ph type="sldNum" sz="quarter" idx="10"/>
          </p:nvPr>
        </p:nvSpPr>
        <p:spPr/>
        <p:txBody>
          <a:bodyPr/>
          <a:lstStyle/>
          <a:p>
            <a:fld id="{698888B7-3ED6-4FA6-B441-26CFDF0434F9}" type="slidenum">
              <a:rPr lang="de-CH" smtClean="0"/>
              <a:pPr/>
              <a:t>99</a:t>
            </a:fld>
            <a:endParaRPr lang="de-CH"/>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955436">
              <a:defRPr/>
            </a:pPr>
            <a:r>
              <a:rPr lang="de-CH" dirty="0" smtClean="0">
                <a:latin typeface="Arial" pitchFamily="34" charset="0"/>
                <a:cs typeface="Arial" pitchFamily="34" charset="0"/>
              </a:rPr>
              <a:t>Der </a:t>
            </a:r>
            <a:r>
              <a:rPr lang="de-CH" dirty="0" err="1" smtClean="0">
                <a:latin typeface="Arial" pitchFamily="34" charset="0"/>
                <a:cs typeface="Arial" pitchFamily="34" charset="0"/>
              </a:rPr>
              <a:t>Planervertrag</a:t>
            </a:r>
            <a:r>
              <a:rPr lang="de-CH" dirty="0" smtClean="0">
                <a:latin typeface="Arial" pitchFamily="34" charset="0"/>
                <a:cs typeface="Arial" pitchFamily="34" charset="0"/>
              </a:rPr>
              <a:t> des QS Verantwortlichen Brandschutz muss entsprechend der Aufgabe ausgearbeitet werden. Die Brandschutzrichtlinie gibt keine starre Vorgabe für die Ausarbeitung des Vertrages zwischen Bauherr und dem QS Verantwortlichen Brandschutz. Jedoch sind im Anhang der Brandschutzrichtlinie Qualitätssicherung im Brandschutz die erwarteten Leistungen des QS Verantwortlichen Brandschutz (unterschieden in übliche Grundleistungen und besondere Leistungen) je QSS festgehalten. Die Aufzählungen können nicht abschliessend sein und sind immer projektspezifisch anzupassen und vertraglich zwischen der Eigentümerschaft und dem QS Verantwortlichen Brandschutz zu regeln.</a:t>
            </a:r>
          </a:p>
          <a:p>
            <a:pPr defTabSz="955436">
              <a:defRPr/>
            </a:pPr>
            <a:endParaRPr lang="de-CH" dirty="0" smtClean="0">
              <a:latin typeface="Arial" pitchFamily="34" charset="0"/>
              <a:cs typeface="Arial" pitchFamily="34" charset="0"/>
            </a:endParaRPr>
          </a:p>
          <a:p>
            <a:pPr defTabSz="955436">
              <a:defRPr/>
            </a:pPr>
            <a:r>
              <a:rPr lang="de-CH" dirty="0" smtClean="0">
                <a:latin typeface="Arial" pitchFamily="34" charset="0"/>
                <a:cs typeface="Arial" pitchFamily="34" charset="0"/>
              </a:rPr>
              <a:t>Ideal ist, wenn eine Person die gesamte Brandschutz-Verantwortung (in Planung und Ausführung) wahrnimmt – im Sinne der Brandsicherheit ist es jedoch nur wichtig, dass die erforderlichen Leistungen erbracht werden und die Verantwortlichkeiten klar geregelt sind. </a:t>
            </a:r>
          </a:p>
          <a:p>
            <a:pPr defTabSz="955436">
              <a:defRPr/>
            </a:pPr>
            <a:endParaRPr lang="de-CH" dirty="0" smtClean="0">
              <a:latin typeface="Arial" pitchFamily="34" charset="0"/>
              <a:cs typeface="Arial" pitchFamily="34" charset="0"/>
            </a:endParaRPr>
          </a:p>
          <a:p>
            <a:r>
              <a:rPr lang="de-CH" dirty="0" smtClean="0">
                <a:latin typeface="Arial" pitchFamily="34" charset="0"/>
                <a:cs typeface="Arial" pitchFamily="34" charset="0"/>
              </a:rPr>
              <a:t>Ein mögliche </a:t>
            </a:r>
            <a:r>
              <a:rPr lang="de-CH" b="1" dirty="0" smtClean="0">
                <a:latin typeface="Arial" pitchFamily="34" charset="0"/>
                <a:cs typeface="Arial" pitchFamily="34" charset="0"/>
              </a:rPr>
              <a:t>besondere Leistung </a:t>
            </a:r>
            <a:r>
              <a:rPr lang="de-CH" dirty="0" smtClean="0">
                <a:latin typeface="Arial" pitchFamily="34" charset="0"/>
                <a:cs typeface="Arial" pitchFamily="34" charset="0"/>
              </a:rPr>
              <a:t>in der QSS 2 ist z. B. Ziffer 1:</a:t>
            </a:r>
          </a:p>
          <a:p>
            <a:r>
              <a:rPr lang="de-CH" i="1" dirty="0" smtClean="0">
                <a:latin typeface="Arial" pitchFamily="34" charset="0"/>
                <a:cs typeface="Arial" pitchFamily="34" charset="0"/>
              </a:rPr>
              <a:t>Sichtung und Auswertung von Bauwerksakten, Bestandaufnahmen, Zustandsanalysen und Erhebungen.</a:t>
            </a:r>
          </a:p>
          <a:p>
            <a:endParaRPr lang="de-CH" dirty="0" smtClean="0">
              <a:latin typeface="Arial" pitchFamily="34" charset="0"/>
              <a:cs typeface="Arial" pitchFamily="34" charset="0"/>
            </a:endParaRPr>
          </a:p>
          <a:p>
            <a:r>
              <a:rPr lang="de-CH" dirty="0" smtClean="0">
                <a:latin typeface="Arial" pitchFamily="34" charset="0"/>
                <a:cs typeface="Arial" pitchFamily="34" charset="0"/>
              </a:rPr>
              <a:t>Die </a:t>
            </a:r>
            <a:r>
              <a:rPr lang="de-CH" i="0" dirty="0" smtClean="0">
                <a:latin typeface="Arial" pitchFamily="34" charset="0"/>
                <a:cs typeface="Arial" pitchFamily="34" charset="0"/>
              </a:rPr>
              <a:t>Leistung „Sichtung und Auswertung von Bauwerksakten“ ist bei </a:t>
            </a:r>
            <a:r>
              <a:rPr lang="de-CH" dirty="0" smtClean="0">
                <a:latin typeface="Arial" pitchFamily="34" charset="0"/>
                <a:cs typeface="Arial" pitchFamily="34" charset="0"/>
              </a:rPr>
              <a:t>Neubauten nicht erforderlich, bei Um- oder Anbauten, Umnutzungen oder Sanierungen jedoch unerlässlich.</a:t>
            </a:r>
          </a:p>
        </p:txBody>
      </p:sp>
      <p:sp>
        <p:nvSpPr>
          <p:cNvPr id="4" name="Foliennummernplatzhalter 3"/>
          <p:cNvSpPr>
            <a:spLocks noGrp="1"/>
          </p:cNvSpPr>
          <p:nvPr>
            <p:ph type="sldNum" sz="quarter" idx="10"/>
          </p:nvPr>
        </p:nvSpPr>
        <p:spPr/>
        <p:txBody>
          <a:bodyPr/>
          <a:lstStyle/>
          <a:p>
            <a:fld id="{698888B7-3ED6-4FA6-B441-26CFDF0434F9}" type="slidenum">
              <a:rPr lang="de-CH" smtClean="0"/>
              <a:pPr/>
              <a:t>100</a:t>
            </a:fld>
            <a:endParaRPr lang="de-CH"/>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äsentation - Titelfoli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2472855"/>
            <a:ext cx="8424450" cy="3129452"/>
          </a:xfrm>
          <a:prstGeom prst="rect">
            <a:avLst/>
          </a:prstGeom>
        </p:spPr>
        <p:txBody>
          <a:bodyPr lIns="0" tIns="0" rIns="0" bIns="0"/>
          <a:lstStyle>
            <a:lvl1pPr>
              <a:defRPr cap="none" spc="50" baseline="0">
                <a:latin typeface="MetaBold" panose="00000400000000000000" pitchFamily="2" charset="0"/>
              </a:defRPr>
            </a:lvl1pPr>
          </a:lstStyle>
          <a:p>
            <a:r>
              <a:rPr lang="de-CH" dirty="0" smtClean="0"/>
              <a:t>TITEL BOLD</a:t>
            </a:r>
            <a:endParaRPr lang="de-DE" dirty="0"/>
          </a:p>
        </p:txBody>
      </p:sp>
      <p:sp>
        <p:nvSpPr>
          <p:cNvPr id="3" name="Untertitel 2"/>
          <p:cNvSpPr>
            <a:spLocks noGrp="1"/>
          </p:cNvSpPr>
          <p:nvPr>
            <p:ph type="subTitle" idx="11" hasCustomPrompt="1"/>
          </p:nvPr>
        </p:nvSpPr>
        <p:spPr>
          <a:xfrm>
            <a:off x="407988" y="3106446"/>
            <a:ext cx="8424450" cy="2495861"/>
          </a:xfrm>
          <a:prstGeom prst="rect">
            <a:avLst/>
          </a:prstGeom>
        </p:spPr>
        <p:txBody>
          <a:bodyPr lIns="0" tIns="0" rIns="0" bIns="0"/>
          <a:lstStyle>
            <a:lvl1pPr marL="0" indent="0" algn="l">
              <a:lnSpc>
                <a:spcPts val="5000"/>
              </a:lnSpc>
              <a:spcBef>
                <a:spcPts val="0"/>
              </a:spcBef>
              <a:buNone/>
              <a:defRPr sz="4200" cap="all" spc="50" baseline="0">
                <a:solidFill>
                  <a:schemeClr val="tx1"/>
                </a:solidFill>
                <a:latin typeface="MetaNormal" panose="00000400000000000000" pitchFamily="2" charset="0"/>
                <a:cs typeface="MetaNormal" panose="000004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TITEL NORMAL, ZWEI-</a:t>
            </a:r>
            <a:r>
              <a:rPr lang="de-DE" dirty="0"/>
              <a:t> </a:t>
            </a:r>
            <a:r>
              <a:rPr lang="de-DE" dirty="0" smtClean="0"/>
              <a:t>ODER DREIZEILIG</a:t>
            </a:r>
          </a:p>
        </p:txBody>
      </p:sp>
      <p:sp>
        <p:nvSpPr>
          <p:cNvPr id="6" name="Foliennummernplatzhalter 1"/>
          <p:cNvSpPr>
            <a:spLocks noGrp="1"/>
          </p:cNvSpPr>
          <p:nvPr>
            <p:ph type="sldNum" sz="quarter" idx="12"/>
          </p:nvPr>
        </p:nvSpPr>
        <p:spPr>
          <a:xfrm>
            <a:off x="6886575" y="6558449"/>
            <a:ext cx="2133600" cy="365125"/>
          </a:xfrm>
        </p:spPr>
        <p:txBody>
          <a:bodyPr/>
          <a:lstStyle/>
          <a:p>
            <a:fld id="{4D625B7D-F40F-48DA-B3F7-DCD8D64DA1F5}" type="slidenum">
              <a:rPr lang="de-CH" smtClean="0"/>
              <a:pPr/>
              <a:t>‹Nr.›</a:t>
            </a:fld>
            <a:endParaRPr lang="de-CH" dirty="0"/>
          </a:p>
        </p:txBody>
      </p:sp>
      <p:sp>
        <p:nvSpPr>
          <p:cNvPr id="8" name="Rectangle 31"/>
          <p:cNvSpPr>
            <a:spLocks noChangeArrowheads="1"/>
          </p:cNvSpPr>
          <p:nvPr userDrawn="1"/>
        </p:nvSpPr>
        <p:spPr bwMode="auto">
          <a:xfrm>
            <a:off x="481013" y="936625"/>
            <a:ext cx="3122612" cy="39370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defRPr/>
            </a:pPr>
            <a:r>
              <a:rPr lang="de-DE" sz="1000" cap="all" dirty="0" smtClean="0">
                <a:latin typeface="Bryant Medium" pitchFamily="50" charset="0"/>
              </a:rPr>
              <a:t>Amt für bau und </a:t>
            </a:r>
            <a:r>
              <a:rPr lang="de-DE" sz="1000" cap="all" dirty="0" err="1" smtClean="0">
                <a:latin typeface="Bryant Medium" pitchFamily="50" charset="0"/>
              </a:rPr>
              <a:t>infrastruktur</a:t>
            </a:r>
            <a:endParaRPr lang="de-DE" sz="1000" cap="all" dirty="0" smtClean="0">
              <a:latin typeface="Bryant Medium" pitchFamily="50" charset="0"/>
            </a:endParaRPr>
          </a:p>
          <a:p>
            <a:pPr algn="l">
              <a:defRPr/>
            </a:pPr>
            <a:r>
              <a:rPr lang="de-DE" sz="1000" cap="all" dirty="0" smtClean="0">
                <a:latin typeface="Bryant Regular" pitchFamily="50" charset="0"/>
              </a:rPr>
              <a:t>FÜRSTENTUM LIECHTENSTEIN</a:t>
            </a:r>
            <a:endParaRPr lang="de-CH" cap="all" dirty="0">
              <a:latin typeface="Bryant Regular" pitchFamily="50" charset="0"/>
            </a:endParaRPr>
          </a:p>
        </p:txBody>
      </p:sp>
      <p:pic>
        <p:nvPicPr>
          <p:cNvPr id="9"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75" y="3175"/>
            <a:ext cx="92075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870909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407987" y="1211534"/>
            <a:ext cx="8326437" cy="556397"/>
          </a:xfrm>
          <a:prstGeom prst="rect">
            <a:avLst/>
          </a:prstGeom>
        </p:spPr>
        <p:txBody>
          <a:bodyPr lIns="0" tIns="0" rIns="0" bIns="0"/>
          <a:lstStyle>
            <a:lvl1pPr marL="0" indent="0" algn="l">
              <a:buNone/>
              <a:defRPr sz="2200" cap="all" spc="50">
                <a:solidFill>
                  <a:schemeClr val="tx1"/>
                </a:solidFill>
                <a:latin typeface="MetaBold" panose="00000400000000000000" pitchFamily="2" charset="0"/>
                <a:cs typeface="MetaBold" panose="000004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UNTERTITEL bearbeiten</a:t>
            </a:r>
            <a:endParaRPr lang="de-DE" dirty="0"/>
          </a:p>
        </p:txBody>
      </p:sp>
      <p:sp>
        <p:nvSpPr>
          <p:cNvPr id="4" name="Textplatzhalter 2"/>
          <p:cNvSpPr>
            <a:spLocks noGrp="1"/>
          </p:cNvSpPr>
          <p:nvPr>
            <p:ph type="body" idx="10" hasCustomPrompt="1"/>
          </p:nvPr>
        </p:nvSpPr>
        <p:spPr>
          <a:xfrm>
            <a:off x="407988" y="1942234"/>
            <a:ext cx="8326437" cy="4490316"/>
          </a:xfrm>
          <a:prstGeom prst="rect">
            <a:avLst/>
          </a:prstGeom>
        </p:spPr>
        <p:txBody>
          <a:bodyPr lIns="0" tIns="0" rIns="0" bIns="0" anchor="t" anchorCtr="0"/>
          <a:lstStyle>
            <a:lvl1pPr marL="0" indent="0" algn="l">
              <a:lnSpc>
                <a:spcPts val="2000"/>
              </a:lnSpc>
              <a:spcBef>
                <a:spcPts val="0"/>
              </a:spcBef>
              <a:buNone/>
              <a:tabLst>
                <a:tab pos="1792288" algn="r"/>
                <a:tab pos="2871788" algn="r"/>
                <a:tab pos="3946525" algn="r"/>
                <a:tab pos="5205413" algn="r"/>
                <a:tab pos="6100763" algn="r"/>
                <a:tab pos="7175500" algn="r"/>
                <a:tab pos="8326438" algn="r"/>
              </a:tabLst>
              <a:defRPr sz="1300" kern="1200" baseline="0">
                <a:solidFill>
                  <a:schemeClr val="tx1"/>
                </a:solidFill>
                <a:latin typeface="Lucida Sans Unicode" panose="020B0602030504020204" pitchFamily="34" charset="0"/>
                <a:cs typeface="Lucida Sans Unicode" panose="020B0602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dirty="0" smtClean="0"/>
              <a:t>Tabelle bearbeiten (klicken)</a:t>
            </a:r>
          </a:p>
          <a:p>
            <a:pPr lvl="0"/>
            <a:endParaRPr lang="de-CH" dirty="0" smtClean="0"/>
          </a:p>
          <a:p>
            <a:pPr lvl="0"/>
            <a:r>
              <a:rPr lang="de-CH" dirty="0" smtClean="0"/>
              <a:t>		A (mit)	B (ohne)	C		D	E (final)	F (Schnitt)</a:t>
            </a:r>
          </a:p>
          <a:p>
            <a:pPr lvl="0"/>
            <a:r>
              <a:rPr lang="de-CH" dirty="0" smtClean="0"/>
              <a:t>Titel		2’123	658	213	984	212	0,2456</a:t>
            </a:r>
          </a:p>
          <a:p>
            <a:pPr lvl="0"/>
            <a:r>
              <a:rPr lang="de-CH" dirty="0" smtClean="0"/>
              <a:t>Titel Zwei		5’468	694’564	546’548		54’654	1	3,4583</a:t>
            </a:r>
          </a:p>
        </p:txBody>
      </p:sp>
      <p:sp>
        <p:nvSpPr>
          <p:cNvPr id="6" name="Foliennummernplatzhalter 1"/>
          <p:cNvSpPr>
            <a:spLocks noGrp="1"/>
          </p:cNvSpPr>
          <p:nvPr>
            <p:ph type="sldNum" sz="quarter" idx="11"/>
          </p:nvPr>
        </p:nvSpPr>
        <p:spPr>
          <a:xfrm>
            <a:off x="6886575" y="6558449"/>
            <a:ext cx="2133600" cy="365125"/>
          </a:xfrm>
        </p:spPr>
        <p:txBody>
          <a:bodyPr/>
          <a:lstStyle/>
          <a:p>
            <a:fld id="{4D625B7D-F40F-48DA-B3F7-DCD8D64DA1F5}" type="slidenum">
              <a:rPr lang="de-CH" smtClean="0"/>
              <a:pPr/>
              <a:t>‹Nr.›</a:t>
            </a:fld>
            <a:endParaRPr lang="de-CH"/>
          </a:p>
        </p:txBody>
      </p:sp>
    </p:spTree>
    <p:extLst>
      <p:ext uri="{BB962C8B-B14F-4D97-AF65-F5344CB8AC3E}">
        <p14:creationId xmlns:p14="http://schemas.microsoft.com/office/powerpoint/2010/main" val="202132618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899592" y="1052736"/>
            <a:ext cx="7344816" cy="5184576"/>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10" name="Titel 9"/>
          <p:cNvSpPr>
            <a:spLocks noGrp="1"/>
          </p:cNvSpPr>
          <p:nvPr>
            <p:ph type="title"/>
          </p:nvPr>
        </p:nvSpPr>
        <p:spPr>
          <a:xfrm>
            <a:off x="1115616" y="188640"/>
            <a:ext cx="6120680" cy="432048"/>
          </a:xfrm>
          <a:prstGeom prst="rect">
            <a:avLst/>
          </a:prstGeom>
        </p:spPr>
        <p:txBody>
          <a:bodyPr/>
          <a:lstStyle/>
          <a:p>
            <a:r>
              <a:rPr lang="de-DE" smtClean="0"/>
              <a:t>Titelmasterformat durch Klicken bearbeiten</a:t>
            </a:r>
            <a:endParaRPr lang="de-CH"/>
          </a:p>
        </p:txBody>
      </p:sp>
      <p:sp>
        <p:nvSpPr>
          <p:cNvPr id="14" name="Datumsplatzhalter 13"/>
          <p:cNvSpPr>
            <a:spLocks noGrp="1"/>
          </p:cNvSpPr>
          <p:nvPr>
            <p:ph type="dt" sz="half" idx="10"/>
          </p:nvPr>
        </p:nvSpPr>
        <p:spPr>
          <a:xfrm>
            <a:off x="457200" y="6356350"/>
            <a:ext cx="1090464" cy="365125"/>
          </a:xfrm>
          <a:prstGeom prst="rect">
            <a:avLst/>
          </a:prstGeom>
        </p:spPr>
        <p:txBody>
          <a:bodyPr/>
          <a:lstStyle/>
          <a:p>
            <a:endParaRPr lang="de-CH" dirty="0"/>
          </a:p>
        </p:txBody>
      </p:sp>
      <p:sp>
        <p:nvSpPr>
          <p:cNvPr id="15" name="Fußzeilenplatzhalter 14"/>
          <p:cNvSpPr>
            <a:spLocks noGrp="1"/>
          </p:cNvSpPr>
          <p:nvPr>
            <p:ph type="ftr" sz="quarter" idx="11"/>
          </p:nvPr>
        </p:nvSpPr>
        <p:spPr>
          <a:xfrm>
            <a:off x="1619672" y="6356350"/>
            <a:ext cx="5904656" cy="365125"/>
          </a:xfrm>
          <a:prstGeom prst="rect">
            <a:avLst/>
          </a:prstGeom>
        </p:spPr>
        <p:txBody>
          <a:bodyPr/>
          <a:lstStyle/>
          <a:p>
            <a:endParaRPr lang="de-CH" dirty="0"/>
          </a:p>
        </p:txBody>
      </p:sp>
      <p:sp>
        <p:nvSpPr>
          <p:cNvPr id="16" name="Foliennummernplatzhalter 15"/>
          <p:cNvSpPr>
            <a:spLocks noGrp="1"/>
          </p:cNvSpPr>
          <p:nvPr>
            <p:ph type="sldNum" sz="quarter" idx="12"/>
          </p:nvPr>
        </p:nvSpPr>
        <p:spPr/>
        <p:txBody>
          <a:bodyPr/>
          <a:lstStyle/>
          <a:p>
            <a:fld id="{535302CB-9945-4074-A751-93380961EE3F}" type="slidenum">
              <a:rPr lang="de-CH" smtClean="0"/>
              <a:pPr/>
              <a:t>‹Nr.›</a:t>
            </a:fld>
            <a:endParaRPr lang="de-CH" dirty="0"/>
          </a:p>
        </p:txBody>
      </p:sp>
    </p:spTree>
    <p:extLst>
      <p:ext uri="{BB962C8B-B14F-4D97-AF65-F5344CB8AC3E}">
        <p14:creationId xmlns:p14="http://schemas.microsoft.com/office/powerpoint/2010/main" val="2780351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Auszug aus der Norm">
    <p:spTree>
      <p:nvGrpSpPr>
        <p:cNvPr id="1" name=""/>
        <p:cNvGrpSpPr/>
        <p:nvPr/>
      </p:nvGrpSpPr>
      <p:grpSpPr>
        <a:xfrm>
          <a:off x="0" y="0"/>
          <a:ext cx="0" cy="0"/>
          <a:chOff x="0" y="0"/>
          <a:chExt cx="0" cy="0"/>
        </a:xfrm>
      </p:grpSpPr>
      <p:sp>
        <p:nvSpPr>
          <p:cNvPr id="2" name="Titel 1"/>
          <p:cNvSpPr>
            <a:spLocks noGrp="1"/>
          </p:cNvSpPr>
          <p:nvPr>
            <p:ph type="title"/>
          </p:nvPr>
        </p:nvSpPr>
        <p:spPr>
          <a:xfrm>
            <a:off x="1115616" y="188640"/>
            <a:ext cx="6120680" cy="432048"/>
          </a:xfrm>
          <a:prstGeom prst="rect">
            <a:avLst/>
          </a:prstGeom>
        </p:spPr>
        <p:txBody>
          <a:bodyPr/>
          <a:lstStyle/>
          <a:p>
            <a:r>
              <a:rPr lang="de-DE" smtClean="0"/>
              <a:t>Titelmasterformat durch Klicken bearbeiten</a:t>
            </a:r>
            <a:endParaRPr lang="de-CH"/>
          </a:p>
        </p:txBody>
      </p:sp>
      <p:sp>
        <p:nvSpPr>
          <p:cNvPr id="3" name="Inhaltsplatzhalter 2"/>
          <p:cNvSpPr>
            <a:spLocks noGrp="1"/>
          </p:cNvSpPr>
          <p:nvPr>
            <p:ph idx="1" hasCustomPrompt="1"/>
          </p:nvPr>
        </p:nvSpPr>
        <p:spPr>
          <a:xfrm>
            <a:off x="900000" y="1123200"/>
            <a:ext cx="7344816" cy="5112568"/>
          </a:xfrm>
          <a:prstGeom prst="rect">
            <a:avLst/>
          </a:prstGeom>
          <a:solidFill>
            <a:schemeClr val="bg1">
              <a:lumMod val="85000"/>
            </a:schemeClr>
          </a:solidFill>
        </p:spPr>
        <p:txBody>
          <a:bodyPr/>
          <a:lstStyle>
            <a:lvl1pPr marL="0" indent="0">
              <a:buNone/>
              <a:defRPr>
                <a:solidFill>
                  <a:srgbClr val="0070C0"/>
                </a:solidFill>
              </a:defRPr>
            </a:lvl1pPr>
            <a:lvl2pPr marL="180975" indent="-4763">
              <a:buNone/>
              <a:defRPr>
                <a:solidFill>
                  <a:srgbClr val="0070C0"/>
                </a:solidFill>
              </a:defRPr>
            </a:lvl2pPr>
            <a:lvl3pPr marL="361950" indent="-1588">
              <a:buNone/>
              <a:defRPr>
                <a:solidFill>
                  <a:srgbClr val="0070C0"/>
                </a:solidFill>
              </a:defRPr>
            </a:lvl3pPr>
            <a:lvl4pPr marL="534988" indent="3175">
              <a:buNone/>
              <a:defRPr>
                <a:solidFill>
                  <a:srgbClr val="0070C0"/>
                </a:solidFill>
              </a:defRPr>
            </a:lvl4pPr>
            <a:lvl5pPr marL="715963" indent="-1588">
              <a:buNone/>
              <a:defRPr>
                <a:solidFill>
                  <a:srgbClr val="0070C0"/>
                </a:solidFill>
              </a:defRPr>
            </a:lvl5pPr>
          </a:lstStyle>
          <a:p>
            <a:pPr lvl="0"/>
            <a:r>
              <a:rPr lang="de-DE" dirty="0" smtClean="0"/>
              <a:t>Auszug aus der Norm</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4" name="Datumsplatzhalter 3"/>
          <p:cNvSpPr>
            <a:spLocks noGrp="1"/>
          </p:cNvSpPr>
          <p:nvPr>
            <p:ph type="dt" sz="half" idx="10"/>
          </p:nvPr>
        </p:nvSpPr>
        <p:spPr>
          <a:xfrm>
            <a:off x="457200" y="6356350"/>
            <a:ext cx="1090464" cy="365125"/>
          </a:xfrm>
          <a:prstGeom prst="rect">
            <a:avLst/>
          </a:prstGeom>
        </p:spPr>
        <p:txBody>
          <a:bodyPr/>
          <a:lstStyle/>
          <a:p>
            <a:endParaRPr lang="de-CH"/>
          </a:p>
        </p:txBody>
      </p:sp>
      <p:sp>
        <p:nvSpPr>
          <p:cNvPr id="5" name="Fußzeilenplatzhalter 4"/>
          <p:cNvSpPr>
            <a:spLocks noGrp="1"/>
          </p:cNvSpPr>
          <p:nvPr>
            <p:ph type="ftr" sz="quarter" idx="11"/>
          </p:nvPr>
        </p:nvSpPr>
        <p:spPr>
          <a:xfrm>
            <a:off x="1619672" y="6356350"/>
            <a:ext cx="5904656" cy="365125"/>
          </a:xfrm>
          <a:prstGeom prst="rect">
            <a:avLst/>
          </a:prstGeom>
        </p:spPr>
        <p:txBody>
          <a:bodyPr/>
          <a:lstStyle/>
          <a:p>
            <a:endParaRPr lang="de-CH" dirty="0"/>
          </a:p>
        </p:txBody>
      </p:sp>
      <p:sp>
        <p:nvSpPr>
          <p:cNvPr id="6" name="Foliennummernplatzhalter 5"/>
          <p:cNvSpPr>
            <a:spLocks noGrp="1"/>
          </p:cNvSpPr>
          <p:nvPr>
            <p:ph type="sldNum" sz="quarter" idx="12"/>
          </p:nvPr>
        </p:nvSpPr>
        <p:spPr/>
        <p:txBody>
          <a:bodyPr/>
          <a:lstStyle/>
          <a:p>
            <a:fld id="{535302CB-9945-4074-A751-93380961EE3F}" type="slidenum">
              <a:rPr lang="de-CH" smtClean="0"/>
              <a:pPr/>
              <a:t>‹Nr.›</a:t>
            </a:fld>
            <a:endParaRPr lang="de-CH"/>
          </a:p>
        </p:txBody>
      </p:sp>
    </p:spTree>
    <p:extLst>
      <p:ext uri="{BB962C8B-B14F-4D97-AF65-F5344CB8AC3E}">
        <p14:creationId xmlns:p14="http://schemas.microsoft.com/office/powerpoint/2010/main" val="3910626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p:txBody>
          <a:bodyPr/>
          <a:lstStyle/>
          <a:p>
            <a:fld id="{C583DA5A-1B12-4727-9CDA-FEB7E985A17B}" type="datetimeFigureOut">
              <a:rPr lang="de-CH" smtClean="0"/>
              <a:t>08.04.2015</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0D4047BA-535E-4D89-92F8-B8DFDD6A65CC}" type="slidenum">
              <a:rPr lang="de-CH" smtClean="0"/>
              <a:t>‹Nr.›</a:t>
            </a:fld>
            <a:endParaRPr lang="de-CH"/>
          </a:p>
        </p:txBody>
      </p:sp>
    </p:spTree>
    <p:extLst>
      <p:ext uri="{BB962C8B-B14F-4D97-AF65-F5344CB8AC3E}">
        <p14:creationId xmlns:p14="http://schemas.microsoft.com/office/powerpoint/2010/main" val="268507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C583DA5A-1B12-4727-9CDA-FEB7E985A17B}" type="datetimeFigureOut">
              <a:rPr lang="de-CH" smtClean="0"/>
              <a:t>08.04.2015</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0D4047BA-535E-4D89-92F8-B8DFDD6A65CC}" type="slidenum">
              <a:rPr lang="de-CH" smtClean="0"/>
              <a:t>‹Nr.›</a:t>
            </a:fld>
            <a:endParaRPr lang="de-CH"/>
          </a:p>
        </p:txBody>
      </p:sp>
    </p:spTree>
    <p:extLst>
      <p:ext uri="{BB962C8B-B14F-4D97-AF65-F5344CB8AC3E}">
        <p14:creationId xmlns:p14="http://schemas.microsoft.com/office/powerpoint/2010/main" val="323511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C583DA5A-1B12-4727-9CDA-FEB7E985A17B}" type="datetimeFigureOut">
              <a:rPr lang="de-CH" smtClean="0"/>
              <a:t>08.04.2015</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0D4047BA-535E-4D89-92F8-B8DFDD6A65CC}" type="slidenum">
              <a:rPr lang="de-CH" smtClean="0"/>
              <a:t>‹Nr.›</a:t>
            </a:fld>
            <a:endParaRPr lang="de-CH"/>
          </a:p>
        </p:txBody>
      </p:sp>
    </p:spTree>
    <p:extLst>
      <p:ext uri="{BB962C8B-B14F-4D97-AF65-F5344CB8AC3E}">
        <p14:creationId xmlns:p14="http://schemas.microsoft.com/office/powerpoint/2010/main" val="1379545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p>
            <a:fld id="{C583DA5A-1B12-4727-9CDA-FEB7E985A17B}" type="datetimeFigureOut">
              <a:rPr lang="de-CH" smtClean="0"/>
              <a:t>08.04.2015</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0D4047BA-535E-4D89-92F8-B8DFDD6A65CC}" type="slidenum">
              <a:rPr lang="de-CH" smtClean="0"/>
              <a:t>‹Nr.›</a:t>
            </a:fld>
            <a:endParaRPr lang="de-CH"/>
          </a:p>
        </p:txBody>
      </p:sp>
    </p:spTree>
    <p:extLst>
      <p:ext uri="{BB962C8B-B14F-4D97-AF65-F5344CB8AC3E}">
        <p14:creationId xmlns:p14="http://schemas.microsoft.com/office/powerpoint/2010/main" val="3719123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p>
            <a:fld id="{C583DA5A-1B12-4727-9CDA-FEB7E985A17B}" type="datetimeFigureOut">
              <a:rPr lang="de-CH" smtClean="0"/>
              <a:t>08.04.2015</a:t>
            </a:fld>
            <a:endParaRPr lang="de-CH"/>
          </a:p>
        </p:txBody>
      </p:sp>
      <p:sp>
        <p:nvSpPr>
          <p:cNvPr id="8" name="Fußzeilenplatzhalter 7"/>
          <p:cNvSpPr>
            <a:spLocks noGrp="1"/>
          </p:cNvSpPr>
          <p:nvPr>
            <p:ph type="ftr" sz="quarter" idx="11"/>
          </p:nvPr>
        </p:nvSpPr>
        <p:spPr/>
        <p:txBody>
          <a:bodyPr/>
          <a:lstStyle/>
          <a:p>
            <a:endParaRPr lang="de-CH"/>
          </a:p>
        </p:txBody>
      </p:sp>
      <p:sp>
        <p:nvSpPr>
          <p:cNvPr id="9" name="Foliennummernplatzhalter 8"/>
          <p:cNvSpPr>
            <a:spLocks noGrp="1"/>
          </p:cNvSpPr>
          <p:nvPr>
            <p:ph type="sldNum" sz="quarter" idx="12"/>
          </p:nvPr>
        </p:nvSpPr>
        <p:spPr/>
        <p:txBody>
          <a:bodyPr/>
          <a:lstStyle/>
          <a:p>
            <a:fld id="{0D4047BA-535E-4D89-92F8-B8DFDD6A65CC}" type="slidenum">
              <a:rPr lang="de-CH" smtClean="0"/>
              <a:t>‹Nr.›</a:t>
            </a:fld>
            <a:endParaRPr lang="de-CH"/>
          </a:p>
        </p:txBody>
      </p:sp>
    </p:spTree>
    <p:extLst>
      <p:ext uri="{BB962C8B-B14F-4D97-AF65-F5344CB8AC3E}">
        <p14:creationId xmlns:p14="http://schemas.microsoft.com/office/powerpoint/2010/main" val="2679399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p>
            <a:fld id="{C583DA5A-1B12-4727-9CDA-FEB7E985A17B}" type="datetimeFigureOut">
              <a:rPr lang="de-CH" smtClean="0"/>
              <a:t>08.04.2015</a:t>
            </a:fld>
            <a:endParaRPr lang="de-CH"/>
          </a:p>
        </p:txBody>
      </p:sp>
      <p:sp>
        <p:nvSpPr>
          <p:cNvPr id="4" name="Fußzeilenplatzhalter 3"/>
          <p:cNvSpPr>
            <a:spLocks noGrp="1"/>
          </p:cNvSpPr>
          <p:nvPr>
            <p:ph type="ftr" sz="quarter" idx="11"/>
          </p:nvPr>
        </p:nvSpPr>
        <p:spPr/>
        <p:txBody>
          <a:bodyPr/>
          <a:lstStyle/>
          <a:p>
            <a:endParaRPr lang="de-CH"/>
          </a:p>
        </p:txBody>
      </p:sp>
      <p:sp>
        <p:nvSpPr>
          <p:cNvPr id="5" name="Foliennummernplatzhalter 4"/>
          <p:cNvSpPr>
            <a:spLocks noGrp="1"/>
          </p:cNvSpPr>
          <p:nvPr>
            <p:ph type="sldNum" sz="quarter" idx="12"/>
          </p:nvPr>
        </p:nvSpPr>
        <p:spPr/>
        <p:txBody>
          <a:bodyPr/>
          <a:lstStyle/>
          <a:p>
            <a:fld id="{0D4047BA-535E-4D89-92F8-B8DFDD6A65CC}" type="slidenum">
              <a:rPr lang="de-CH" smtClean="0"/>
              <a:t>‹Nr.›</a:t>
            </a:fld>
            <a:endParaRPr lang="de-CH"/>
          </a:p>
        </p:txBody>
      </p:sp>
    </p:spTree>
    <p:extLst>
      <p:ext uri="{BB962C8B-B14F-4D97-AF65-F5344CB8AC3E}">
        <p14:creationId xmlns:p14="http://schemas.microsoft.com/office/powerpoint/2010/main" val="974445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583DA5A-1B12-4727-9CDA-FEB7E985A17B}" type="datetimeFigureOut">
              <a:rPr lang="de-CH" smtClean="0"/>
              <a:t>08.04.2015</a:t>
            </a:fld>
            <a:endParaRPr lang="de-CH"/>
          </a:p>
        </p:txBody>
      </p:sp>
      <p:sp>
        <p:nvSpPr>
          <p:cNvPr id="3" name="Fußzeilenplatzhalter 2"/>
          <p:cNvSpPr>
            <a:spLocks noGrp="1"/>
          </p:cNvSpPr>
          <p:nvPr>
            <p:ph type="ftr" sz="quarter" idx="11"/>
          </p:nvPr>
        </p:nvSpPr>
        <p:spPr/>
        <p:txBody>
          <a:bodyPr/>
          <a:lstStyle/>
          <a:p>
            <a:endParaRPr lang="de-CH"/>
          </a:p>
        </p:txBody>
      </p:sp>
      <p:sp>
        <p:nvSpPr>
          <p:cNvPr id="4" name="Foliennummernplatzhalter 3"/>
          <p:cNvSpPr>
            <a:spLocks noGrp="1"/>
          </p:cNvSpPr>
          <p:nvPr>
            <p:ph type="sldNum" sz="quarter" idx="12"/>
          </p:nvPr>
        </p:nvSpPr>
        <p:spPr/>
        <p:txBody>
          <a:bodyPr/>
          <a:lstStyle/>
          <a:p>
            <a:fld id="{0D4047BA-535E-4D89-92F8-B8DFDD6A65CC}" type="slidenum">
              <a:rPr lang="de-CH" smtClean="0"/>
              <a:t>‹Nr.›</a:t>
            </a:fld>
            <a:endParaRPr lang="de-CH"/>
          </a:p>
        </p:txBody>
      </p:sp>
    </p:spTree>
    <p:extLst>
      <p:ext uri="{BB962C8B-B14F-4D97-AF65-F5344CB8AC3E}">
        <p14:creationId xmlns:p14="http://schemas.microsoft.com/office/powerpoint/2010/main" val="2209834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12" name="Bildplatzhalter 11"/>
          <p:cNvSpPr>
            <a:spLocks noGrp="1"/>
          </p:cNvSpPr>
          <p:nvPr>
            <p:ph type="pic" sz="quarter" idx="10"/>
          </p:nvPr>
        </p:nvSpPr>
        <p:spPr>
          <a:xfrm>
            <a:off x="407988" y="1285875"/>
            <a:ext cx="8326437" cy="5146675"/>
          </a:xfrm>
          <a:prstGeom prst="rect">
            <a:avLst/>
          </a:prstGeom>
          <a:ln w="3175" cmpd="sng">
            <a:solidFill>
              <a:schemeClr val="bg1">
                <a:lumMod val="65000"/>
              </a:schemeClr>
            </a:solidFill>
          </a:ln>
        </p:spPr>
        <p:txBody>
          <a:bodyPr vert="horz"/>
          <a:lstStyle>
            <a:lvl1pPr marL="0" indent="0">
              <a:buNone/>
              <a:defRPr sz="1600">
                <a:latin typeface="MetaNormal" panose="00000400000000000000" pitchFamily="2" charset="0"/>
              </a:defRPr>
            </a:lvl1pPr>
          </a:lstStyle>
          <a:p>
            <a:r>
              <a:rPr lang="de-DE" smtClean="0"/>
              <a:t>Bild durch Klicken auf Symbol hinzufügen</a:t>
            </a:r>
            <a:endParaRPr lang="de-DE" dirty="0"/>
          </a:p>
        </p:txBody>
      </p:sp>
      <p:sp>
        <p:nvSpPr>
          <p:cNvPr id="6" name="Untertitel 2"/>
          <p:cNvSpPr>
            <a:spLocks noGrp="1"/>
          </p:cNvSpPr>
          <p:nvPr>
            <p:ph type="subTitle" idx="11" hasCustomPrompt="1"/>
          </p:nvPr>
        </p:nvSpPr>
        <p:spPr>
          <a:xfrm>
            <a:off x="3189373" y="99318"/>
            <a:ext cx="5539478" cy="341664"/>
          </a:xfrm>
          <a:prstGeom prst="rect">
            <a:avLst/>
          </a:prstGeom>
        </p:spPr>
        <p:txBody>
          <a:bodyPr lIns="0" tIns="0" rIns="0" bIns="0"/>
          <a:lstStyle>
            <a:lvl1pPr marL="0" indent="0" algn="r">
              <a:lnSpc>
                <a:spcPct val="100000"/>
              </a:lnSpc>
              <a:spcBef>
                <a:spcPts val="0"/>
              </a:spcBef>
              <a:buNone/>
              <a:defRPr sz="2200" cap="all" spc="50">
                <a:solidFill>
                  <a:schemeClr val="tx1"/>
                </a:solidFill>
                <a:latin typeface="MetaBold" panose="00000400000000000000" pitchFamily="2" charset="0"/>
                <a:cs typeface="MetaBold" panose="000004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TITEL </a:t>
            </a:r>
            <a:r>
              <a:rPr lang="de-DE" dirty="0" err="1" smtClean="0"/>
              <a:t>Bold</a:t>
            </a:r>
            <a:endParaRPr lang="de-DE" dirty="0"/>
          </a:p>
        </p:txBody>
      </p:sp>
      <p:sp>
        <p:nvSpPr>
          <p:cNvPr id="9" name="Untertitel 2"/>
          <p:cNvSpPr txBox="1">
            <a:spLocks/>
          </p:cNvSpPr>
          <p:nvPr userDrawn="1"/>
        </p:nvSpPr>
        <p:spPr>
          <a:xfrm>
            <a:off x="3194947" y="524006"/>
            <a:ext cx="5540400" cy="342000"/>
          </a:xfrm>
          <a:prstGeom prst="rect">
            <a:avLst/>
          </a:prstGeom>
        </p:spPr>
        <p:txBody>
          <a:bodyPr lIns="0" tIns="0" rIns="0" bIns="0"/>
          <a:lstStyle>
            <a:lvl1pPr marL="0" indent="0" algn="r" defTabSz="457200" rtl="0" eaLnBrk="1" latinLnBrk="0" hangingPunct="1">
              <a:lnSpc>
                <a:spcPts val="2800"/>
              </a:lnSpc>
              <a:spcBef>
                <a:spcPts val="0"/>
              </a:spcBef>
              <a:buFont typeface="Arial"/>
              <a:buNone/>
              <a:defRPr sz="2200" kern="1200" cap="all" spc="50">
                <a:solidFill>
                  <a:schemeClr val="tx1"/>
                </a:solidFill>
                <a:latin typeface="MetaBold" panose="00000400000000000000" pitchFamily="2" charset="0"/>
                <a:ea typeface="+mn-ea"/>
                <a:cs typeface="MetaBold" panose="00000400000000000000" pitchFamily="2"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de-DE" dirty="0"/>
          </a:p>
        </p:txBody>
      </p:sp>
      <p:sp>
        <p:nvSpPr>
          <p:cNvPr id="11" name="Titel 1"/>
          <p:cNvSpPr>
            <a:spLocks noGrp="1"/>
          </p:cNvSpPr>
          <p:nvPr>
            <p:ph type="ctrTitle" hasCustomPrompt="1"/>
          </p:nvPr>
        </p:nvSpPr>
        <p:spPr>
          <a:xfrm>
            <a:off x="3189373" y="489600"/>
            <a:ext cx="5539478" cy="341664"/>
          </a:xfrm>
          <a:prstGeom prst="rect">
            <a:avLst/>
          </a:prstGeom>
        </p:spPr>
        <p:txBody>
          <a:bodyPr lIns="0" tIns="0" rIns="0" bIns="0"/>
          <a:lstStyle>
            <a:lvl1pPr algn="r">
              <a:lnSpc>
                <a:spcPct val="100000"/>
              </a:lnSpc>
              <a:defRPr sz="2200" b="0" cap="all" spc="50">
                <a:latin typeface="MetaNormal" panose="00000400000000000000" pitchFamily="2" charset="0"/>
              </a:defRPr>
            </a:lvl1pPr>
          </a:lstStyle>
          <a:p>
            <a:r>
              <a:rPr lang="de-DE" dirty="0" smtClean="0"/>
              <a:t>TITEL Normal, zweite Zeile</a:t>
            </a:r>
            <a:endParaRPr lang="de-DE" dirty="0"/>
          </a:p>
        </p:txBody>
      </p:sp>
      <p:sp>
        <p:nvSpPr>
          <p:cNvPr id="7" name="Foliennummernplatzhalter 1"/>
          <p:cNvSpPr>
            <a:spLocks noGrp="1"/>
          </p:cNvSpPr>
          <p:nvPr>
            <p:ph type="sldNum" sz="quarter" idx="12"/>
          </p:nvPr>
        </p:nvSpPr>
        <p:spPr>
          <a:xfrm>
            <a:off x="6886575" y="6558449"/>
            <a:ext cx="2133600" cy="365125"/>
          </a:xfrm>
        </p:spPr>
        <p:txBody>
          <a:bodyPr/>
          <a:lstStyle/>
          <a:p>
            <a:fld id="{4D625B7D-F40F-48DA-B3F7-DCD8D64DA1F5}" type="slidenum">
              <a:rPr lang="de-CH" smtClean="0"/>
              <a:pPr/>
              <a:t>‹Nr.›</a:t>
            </a:fld>
            <a:endParaRPr lang="de-CH"/>
          </a:p>
        </p:txBody>
      </p:sp>
    </p:spTree>
    <p:extLst>
      <p:ext uri="{BB962C8B-B14F-4D97-AF65-F5344CB8AC3E}">
        <p14:creationId xmlns:p14="http://schemas.microsoft.com/office/powerpoint/2010/main" val="359004177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C583DA5A-1B12-4727-9CDA-FEB7E985A17B}" type="datetimeFigureOut">
              <a:rPr lang="de-CH" smtClean="0"/>
              <a:t>08.04.2015</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0D4047BA-535E-4D89-92F8-B8DFDD6A65CC}" type="slidenum">
              <a:rPr lang="de-CH" smtClean="0"/>
              <a:t>‹Nr.›</a:t>
            </a:fld>
            <a:endParaRPr lang="de-CH"/>
          </a:p>
        </p:txBody>
      </p:sp>
    </p:spTree>
    <p:extLst>
      <p:ext uri="{BB962C8B-B14F-4D97-AF65-F5344CB8AC3E}">
        <p14:creationId xmlns:p14="http://schemas.microsoft.com/office/powerpoint/2010/main" val="348499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C583DA5A-1B12-4727-9CDA-FEB7E985A17B}" type="datetimeFigureOut">
              <a:rPr lang="de-CH" smtClean="0"/>
              <a:t>08.04.2015</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0D4047BA-535E-4D89-92F8-B8DFDD6A65CC}" type="slidenum">
              <a:rPr lang="de-CH" smtClean="0"/>
              <a:t>‹Nr.›</a:t>
            </a:fld>
            <a:endParaRPr lang="de-CH"/>
          </a:p>
        </p:txBody>
      </p:sp>
    </p:spTree>
    <p:extLst>
      <p:ext uri="{BB962C8B-B14F-4D97-AF65-F5344CB8AC3E}">
        <p14:creationId xmlns:p14="http://schemas.microsoft.com/office/powerpoint/2010/main" val="1538820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C583DA5A-1B12-4727-9CDA-FEB7E985A17B}" type="datetimeFigureOut">
              <a:rPr lang="de-CH" smtClean="0"/>
              <a:t>08.04.2015</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0D4047BA-535E-4D89-92F8-B8DFDD6A65CC}" type="slidenum">
              <a:rPr lang="de-CH" smtClean="0"/>
              <a:t>‹Nr.›</a:t>
            </a:fld>
            <a:endParaRPr lang="de-CH"/>
          </a:p>
        </p:txBody>
      </p:sp>
    </p:spTree>
    <p:extLst>
      <p:ext uri="{BB962C8B-B14F-4D97-AF65-F5344CB8AC3E}">
        <p14:creationId xmlns:p14="http://schemas.microsoft.com/office/powerpoint/2010/main" val="877768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C583DA5A-1B12-4727-9CDA-FEB7E985A17B}" type="datetimeFigureOut">
              <a:rPr lang="de-CH" smtClean="0"/>
              <a:t>08.04.2015</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0D4047BA-535E-4D89-92F8-B8DFDD6A65CC}" type="slidenum">
              <a:rPr lang="de-CH" smtClean="0"/>
              <a:t>‹Nr.›</a:t>
            </a:fld>
            <a:endParaRPr lang="de-CH"/>
          </a:p>
        </p:txBody>
      </p:sp>
    </p:spTree>
    <p:extLst>
      <p:ext uri="{BB962C8B-B14F-4D97-AF65-F5344CB8AC3E}">
        <p14:creationId xmlns:p14="http://schemas.microsoft.com/office/powerpoint/2010/main" val="4224772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titel">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07987" y="2498684"/>
            <a:ext cx="8326437" cy="468588"/>
          </a:xfrm>
          <a:prstGeom prst="rect">
            <a:avLst/>
          </a:prstGeom>
        </p:spPr>
        <p:txBody>
          <a:bodyPr lIns="0" tIns="0" rIns="0" bIns="0"/>
          <a:lstStyle>
            <a:lvl1pPr>
              <a:lnSpc>
                <a:spcPts val="3700"/>
              </a:lnSpc>
              <a:defRPr sz="3000" b="0" cap="none" spc="50" baseline="0">
                <a:latin typeface="MetaBold" panose="00000400000000000000" pitchFamily="2" charset="0"/>
              </a:defRPr>
            </a:lvl1pPr>
          </a:lstStyle>
          <a:p>
            <a:r>
              <a:rPr lang="de-DE" dirty="0" smtClean="0"/>
              <a:t>TITEL BOLD</a:t>
            </a:r>
            <a:endParaRPr lang="de-DE" dirty="0"/>
          </a:p>
        </p:txBody>
      </p:sp>
      <p:sp>
        <p:nvSpPr>
          <p:cNvPr id="7" name="Untertitel 2"/>
          <p:cNvSpPr>
            <a:spLocks noGrp="1"/>
          </p:cNvSpPr>
          <p:nvPr>
            <p:ph type="subTitle" idx="11" hasCustomPrompt="1"/>
          </p:nvPr>
        </p:nvSpPr>
        <p:spPr>
          <a:xfrm>
            <a:off x="407987" y="2967271"/>
            <a:ext cx="8326437" cy="2286591"/>
          </a:xfrm>
          <a:prstGeom prst="rect">
            <a:avLst/>
          </a:prstGeom>
        </p:spPr>
        <p:txBody>
          <a:bodyPr lIns="0" tIns="0" rIns="0" bIns="0"/>
          <a:lstStyle>
            <a:lvl1pPr marL="0" indent="0" algn="l">
              <a:lnSpc>
                <a:spcPts val="3700"/>
              </a:lnSpc>
              <a:spcBef>
                <a:spcPts val="0"/>
              </a:spcBef>
              <a:buNone/>
              <a:defRPr sz="3000" cap="none" spc="50" baseline="0">
                <a:solidFill>
                  <a:schemeClr val="tx1"/>
                </a:solidFill>
                <a:latin typeface="MetaNormal" panose="00000400000000000000" pitchFamily="2" charset="0"/>
                <a:cs typeface="MetaNormal" panose="000004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TITEL NORMAL, ZWEITE</a:t>
            </a:r>
          </a:p>
          <a:p>
            <a:r>
              <a:rPr lang="de-DE" dirty="0" smtClean="0"/>
              <a:t>UND DRITTE, OPTIONAL</a:t>
            </a:r>
            <a:endParaRPr lang="de-DE" dirty="0"/>
          </a:p>
        </p:txBody>
      </p:sp>
      <p:sp>
        <p:nvSpPr>
          <p:cNvPr id="5" name="Foliennummernplatzhalter 1"/>
          <p:cNvSpPr>
            <a:spLocks noGrp="1"/>
          </p:cNvSpPr>
          <p:nvPr>
            <p:ph type="sldNum" sz="quarter" idx="12"/>
          </p:nvPr>
        </p:nvSpPr>
        <p:spPr>
          <a:xfrm>
            <a:off x="6886575" y="6558449"/>
            <a:ext cx="2133600" cy="365125"/>
          </a:xfrm>
        </p:spPr>
        <p:txBody>
          <a:bodyPr/>
          <a:lstStyle/>
          <a:p>
            <a:fld id="{4D625B7D-F40F-48DA-B3F7-DCD8D64DA1F5}" type="slidenum">
              <a:rPr lang="de-CH" smtClean="0"/>
              <a:pPr/>
              <a:t>‹Nr.›</a:t>
            </a:fld>
            <a:endParaRPr lang="de-CH"/>
          </a:p>
        </p:txBody>
      </p:sp>
    </p:spTree>
    <p:extLst>
      <p:ext uri="{BB962C8B-B14F-4D97-AF65-F5344CB8AC3E}">
        <p14:creationId xmlns:p14="http://schemas.microsoft.com/office/powerpoint/2010/main" val="160810848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2387790" y="196466"/>
            <a:ext cx="6336762" cy="556397"/>
          </a:xfrm>
          <a:prstGeom prst="rect">
            <a:avLst/>
          </a:prstGeom>
        </p:spPr>
        <p:txBody>
          <a:bodyPr lIns="0" tIns="0" rIns="0" bIns="0"/>
          <a:lstStyle>
            <a:lvl1pPr marL="0" indent="0" algn="l">
              <a:buNone/>
              <a:defRPr sz="2400" b="1" cap="none" spc="50" baseline="0">
                <a:solidFill>
                  <a:schemeClr val="tx1"/>
                </a:solidFill>
                <a:latin typeface="MetaBold" panose="00000400000000000000" pitchFamily="2" charset="0"/>
                <a:cs typeface="MetaBold" panose="000004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UNTERTITEL bearbeiten</a:t>
            </a:r>
            <a:endParaRPr lang="de-DE" dirty="0"/>
          </a:p>
        </p:txBody>
      </p:sp>
      <p:sp>
        <p:nvSpPr>
          <p:cNvPr id="4" name="Textplatzhalter 2"/>
          <p:cNvSpPr>
            <a:spLocks noGrp="1"/>
          </p:cNvSpPr>
          <p:nvPr>
            <p:ph type="body" idx="10" hasCustomPrompt="1"/>
          </p:nvPr>
        </p:nvSpPr>
        <p:spPr>
          <a:xfrm>
            <a:off x="407988" y="1204003"/>
            <a:ext cx="8326437" cy="4490316"/>
          </a:xfrm>
          <a:prstGeom prst="rect">
            <a:avLst/>
          </a:prstGeom>
        </p:spPr>
        <p:txBody>
          <a:bodyPr lIns="0" tIns="0" rIns="0" bIns="0" anchor="t" anchorCtr="0"/>
          <a:lstStyle>
            <a:lvl1pPr marL="0" indent="0" algn="l">
              <a:lnSpc>
                <a:spcPts val="2800"/>
              </a:lnSpc>
              <a:spcBef>
                <a:spcPts val="0"/>
              </a:spcBef>
              <a:buNone/>
              <a:defRPr sz="2400">
                <a:solidFill>
                  <a:schemeClr val="tx1"/>
                </a:solidFill>
                <a:latin typeface="MetaNormal" panose="000004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dirty="0" smtClean="0"/>
              <a:t>Textformat bearbeiten (klicken)</a:t>
            </a:r>
          </a:p>
        </p:txBody>
      </p:sp>
      <p:sp>
        <p:nvSpPr>
          <p:cNvPr id="2" name="Foliennummernplatzhalter 1"/>
          <p:cNvSpPr>
            <a:spLocks noGrp="1"/>
          </p:cNvSpPr>
          <p:nvPr>
            <p:ph type="sldNum" sz="quarter" idx="11"/>
          </p:nvPr>
        </p:nvSpPr>
        <p:spPr>
          <a:xfrm>
            <a:off x="6886575" y="6558449"/>
            <a:ext cx="2133600" cy="365125"/>
          </a:xfrm>
        </p:spPr>
        <p:txBody>
          <a:bodyPr/>
          <a:lstStyle>
            <a:lvl1pPr>
              <a:defRPr baseline="0">
                <a:latin typeface="Calibri" panose="020F0502020204030204" pitchFamily="34" charset="0"/>
              </a:defRPr>
            </a:lvl1pPr>
          </a:lstStyle>
          <a:p>
            <a:fld id="{4D625B7D-F40F-48DA-B3F7-DCD8D64DA1F5}" type="slidenum">
              <a:rPr lang="de-CH" smtClean="0"/>
              <a:pPr/>
              <a:t>‹Nr.›</a:t>
            </a:fld>
            <a:endParaRPr lang="de-CH" dirty="0"/>
          </a:p>
        </p:txBody>
      </p:sp>
    </p:spTree>
    <p:extLst>
      <p:ext uri="{BB962C8B-B14F-4D97-AF65-F5344CB8AC3E}">
        <p14:creationId xmlns:p14="http://schemas.microsoft.com/office/powerpoint/2010/main" val="158758793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Liste">
    <p:spTree>
      <p:nvGrpSpPr>
        <p:cNvPr id="1" name=""/>
        <p:cNvGrpSpPr/>
        <p:nvPr/>
      </p:nvGrpSpPr>
      <p:grpSpPr>
        <a:xfrm>
          <a:off x="0" y="0"/>
          <a:ext cx="0" cy="0"/>
          <a:chOff x="0" y="0"/>
          <a:chExt cx="0" cy="0"/>
        </a:xfrm>
      </p:grpSpPr>
      <p:sp>
        <p:nvSpPr>
          <p:cNvPr id="3" name="Inhaltsplatzhalter 2"/>
          <p:cNvSpPr>
            <a:spLocks noGrp="1"/>
          </p:cNvSpPr>
          <p:nvPr>
            <p:ph idx="1"/>
          </p:nvPr>
        </p:nvSpPr>
        <p:spPr>
          <a:xfrm>
            <a:off x="407988" y="1942235"/>
            <a:ext cx="8326435" cy="4490316"/>
          </a:xfrm>
          <a:prstGeom prst="rect">
            <a:avLst/>
          </a:prstGeom>
        </p:spPr>
        <p:txBody>
          <a:bodyPr lIns="0" tIns="0" rIns="0" bIns="0"/>
          <a:lstStyle>
            <a:lvl1pPr marL="306000" indent="-304800">
              <a:lnSpc>
                <a:spcPts val="2800"/>
              </a:lnSpc>
              <a:spcBef>
                <a:spcPts val="0"/>
              </a:spcBef>
              <a:buSzPct val="80000"/>
              <a:buFont typeface="Lucida Grande"/>
              <a:buChar char="▸"/>
              <a:defRPr sz="2200">
                <a:latin typeface="MetaNormal" panose="00000400000000000000" pitchFamily="2" charset="0"/>
                <a:cs typeface="MetaNormal" panose="00000400000000000000" pitchFamily="2" charset="0"/>
              </a:defRPr>
            </a:lvl1pPr>
            <a:lvl2pPr marL="609600" indent="-306000">
              <a:lnSpc>
                <a:spcPts val="2800"/>
              </a:lnSpc>
              <a:spcBef>
                <a:spcPts val="0"/>
              </a:spcBef>
              <a:buSzPct val="80000"/>
              <a:buFont typeface="Lucida Grande"/>
              <a:buChar char="▸"/>
              <a:defRPr sz="2200">
                <a:latin typeface="MetaNormal" panose="00000400000000000000" pitchFamily="2" charset="0"/>
                <a:cs typeface="MetaNormal" panose="00000400000000000000" pitchFamily="2" charset="0"/>
              </a:defRPr>
            </a:lvl2pPr>
            <a:lvl3pPr marL="914400" indent="-304800">
              <a:lnSpc>
                <a:spcPts val="2800"/>
              </a:lnSpc>
              <a:spcBef>
                <a:spcPts val="0"/>
              </a:spcBef>
              <a:buSzPct val="80000"/>
              <a:buFont typeface="Lucida Grande"/>
              <a:buChar char="▸"/>
              <a:defRPr sz="2200">
                <a:latin typeface="MetaNormal" panose="00000400000000000000" pitchFamily="2" charset="0"/>
                <a:cs typeface="MetaNormal" panose="00000400000000000000" pitchFamily="2" charset="0"/>
              </a:defRPr>
            </a:lvl3pPr>
            <a:lvl4pPr marL="1219200" indent="-304800">
              <a:lnSpc>
                <a:spcPts val="2800"/>
              </a:lnSpc>
              <a:spcBef>
                <a:spcPts val="0"/>
              </a:spcBef>
              <a:buSzPct val="80000"/>
              <a:buFont typeface="Lucida Grande"/>
              <a:buChar char="▸"/>
              <a:defRPr sz="2200">
                <a:latin typeface="MetaNormal" panose="00000400000000000000" pitchFamily="2" charset="0"/>
                <a:cs typeface="MetaNormal" panose="00000400000000000000" pitchFamily="2" charset="0"/>
              </a:defRPr>
            </a:lvl4pPr>
            <a:lvl5pPr marL="1524000" indent="-304800">
              <a:lnSpc>
                <a:spcPts val="2800"/>
              </a:lnSpc>
              <a:spcBef>
                <a:spcPts val="0"/>
              </a:spcBef>
              <a:buSzPct val="80000"/>
              <a:buFont typeface="Lucida Grande"/>
              <a:buChar char="▸"/>
              <a:defRPr sz="2200">
                <a:latin typeface="MetaNormal" panose="00000400000000000000" pitchFamily="2" charset="0"/>
                <a:cs typeface="MetaNormal" panose="00000400000000000000" pitchFamily="2"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Untertitel 2"/>
          <p:cNvSpPr>
            <a:spLocks noGrp="1"/>
          </p:cNvSpPr>
          <p:nvPr>
            <p:ph type="subTitle" idx="10" hasCustomPrompt="1"/>
          </p:nvPr>
        </p:nvSpPr>
        <p:spPr>
          <a:xfrm>
            <a:off x="407989" y="1194934"/>
            <a:ext cx="8326435" cy="556397"/>
          </a:xfrm>
          <a:prstGeom prst="rect">
            <a:avLst/>
          </a:prstGeom>
        </p:spPr>
        <p:txBody>
          <a:bodyPr lIns="0" tIns="0" rIns="0" bIns="0"/>
          <a:lstStyle>
            <a:lvl1pPr marL="0" indent="0" algn="l">
              <a:lnSpc>
                <a:spcPts val="2800"/>
              </a:lnSpc>
              <a:spcBef>
                <a:spcPts val="0"/>
              </a:spcBef>
              <a:buNone/>
              <a:defRPr sz="2200" cap="all" spc="50">
                <a:solidFill>
                  <a:schemeClr val="tx1"/>
                </a:solidFill>
                <a:latin typeface="MetaBold" panose="00000400000000000000" pitchFamily="2" charset="0"/>
                <a:cs typeface="MetaBold" panose="000004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UNTERTITEL BEARBEITEN</a:t>
            </a:r>
            <a:endParaRPr lang="de-DE" dirty="0"/>
          </a:p>
        </p:txBody>
      </p:sp>
      <p:sp>
        <p:nvSpPr>
          <p:cNvPr id="6" name="Foliennummernplatzhalter 1"/>
          <p:cNvSpPr>
            <a:spLocks noGrp="1"/>
          </p:cNvSpPr>
          <p:nvPr>
            <p:ph type="sldNum" sz="quarter" idx="11"/>
          </p:nvPr>
        </p:nvSpPr>
        <p:spPr>
          <a:xfrm>
            <a:off x="6886575" y="6558449"/>
            <a:ext cx="2133600" cy="365125"/>
          </a:xfrm>
        </p:spPr>
        <p:txBody>
          <a:bodyPr/>
          <a:lstStyle/>
          <a:p>
            <a:fld id="{4D625B7D-F40F-48DA-B3F7-DCD8D64DA1F5}" type="slidenum">
              <a:rPr lang="de-CH" smtClean="0"/>
              <a:pPr/>
              <a:t>‹Nr.›</a:t>
            </a:fld>
            <a:endParaRPr lang="de-CH"/>
          </a:p>
        </p:txBody>
      </p:sp>
    </p:spTree>
    <p:extLst>
      <p:ext uri="{BB962C8B-B14F-4D97-AF65-F5344CB8AC3E}">
        <p14:creationId xmlns:p14="http://schemas.microsoft.com/office/powerpoint/2010/main" val="12924274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nummerierte Liste">
    <p:spTree>
      <p:nvGrpSpPr>
        <p:cNvPr id="1" name=""/>
        <p:cNvGrpSpPr/>
        <p:nvPr/>
      </p:nvGrpSpPr>
      <p:grpSpPr>
        <a:xfrm>
          <a:off x="0" y="0"/>
          <a:ext cx="0" cy="0"/>
          <a:chOff x="0" y="0"/>
          <a:chExt cx="0" cy="0"/>
        </a:xfrm>
      </p:grpSpPr>
      <p:sp>
        <p:nvSpPr>
          <p:cNvPr id="3" name="Inhaltsplatzhalter 2"/>
          <p:cNvSpPr>
            <a:spLocks noGrp="1"/>
          </p:cNvSpPr>
          <p:nvPr>
            <p:ph idx="1"/>
          </p:nvPr>
        </p:nvSpPr>
        <p:spPr>
          <a:xfrm>
            <a:off x="413560" y="1942235"/>
            <a:ext cx="8320865" cy="4490316"/>
          </a:xfrm>
          <a:prstGeom prst="rect">
            <a:avLst/>
          </a:prstGeom>
        </p:spPr>
        <p:txBody>
          <a:bodyPr lIns="0" tIns="0" rIns="0" bIns="0"/>
          <a:lstStyle>
            <a:lvl1pPr marL="306000" indent="-304800">
              <a:lnSpc>
                <a:spcPts val="2800"/>
              </a:lnSpc>
              <a:spcBef>
                <a:spcPts val="0"/>
              </a:spcBef>
              <a:buSzPct val="100000"/>
              <a:buFont typeface="+mj-lt"/>
              <a:buAutoNum type="arabicPeriod"/>
              <a:defRPr sz="2200">
                <a:latin typeface="MetaNormal" panose="00000400000000000000" pitchFamily="2" charset="0"/>
                <a:cs typeface="MetaNormal" panose="00000400000000000000" pitchFamily="2" charset="0"/>
              </a:defRPr>
            </a:lvl1pPr>
            <a:lvl2pPr marL="609600" indent="-304800">
              <a:lnSpc>
                <a:spcPts val="2800"/>
              </a:lnSpc>
              <a:spcBef>
                <a:spcPts val="0"/>
              </a:spcBef>
              <a:buSzPct val="100000"/>
              <a:buFont typeface="+mj-lt"/>
              <a:buAutoNum type="arabicPeriod"/>
              <a:defRPr sz="2200">
                <a:latin typeface="MetaNormal" panose="00000400000000000000" pitchFamily="2" charset="0"/>
                <a:cs typeface="MetaNormal" panose="00000400000000000000" pitchFamily="2" charset="0"/>
              </a:defRPr>
            </a:lvl2pPr>
            <a:lvl3pPr marL="914400" indent="-304800">
              <a:lnSpc>
                <a:spcPts val="2800"/>
              </a:lnSpc>
              <a:spcBef>
                <a:spcPts val="0"/>
              </a:spcBef>
              <a:buSzPct val="100000"/>
              <a:buFont typeface="+mj-lt"/>
              <a:buAutoNum type="arabicPeriod"/>
              <a:defRPr sz="2200">
                <a:latin typeface="MetaNormal" panose="00000400000000000000" pitchFamily="2" charset="0"/>
                <a:cs typeface="MetaNormal" panose="00000400000000000000" pitchFamily="2" charset="0"/>
              </a:defRPr>
            </a:lvl3pPr>
            <a:lvl4pPr marL="1219200" indent="-304800">
              <a:lnSpc>
                <a:spcPts val="2800"/>
              </a:lnSpc>
              <a:spcBef>
                <a:spcPts val="0"/>
              </a:spcBef>
              <a:buSzPct val="100000"/>
              <a:buFont typeface="+mj-lt"/>
              <a:buAutoNum type="arabicPeriod"/>
              <a:defRPr sz="2200">
                <a:latin typeface="MetaNormal" panose="00000400000000000000" pitchFamily="2" charset="0"/>
                <a:cs typeface="MetaNormal" panose="00000400000000000000" pitchFamily="2" charset="0"/>
              </a:defRPr>
            </a:lvl4pPr>
            <a:lvl5pPr marL="1524000" indent="-304800">
              <a:lnSpc>
                <a:spcPts val="2800"/>
              </a:lnSpc>
              <a:spcBef>
                <a:spcPts val="0"/>
              </a:spcBef>
              <a:buSzPct val="100000"/>
              <a:buFont typeface="+mj-lt"/>
              <a:buAutoNum type="arabicPeriod"/>
              <a:defRPr sz="2200">
                <a:latin typeface="MetaNormal" panose="00000400000000000000" pitchFamily="2" charset="0"/>
                <a:cs typeface="MetaNormal" panose="00000400000000000000" pitchFamily="2"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Untertitel 2"/>
          <p:cNvSpPr>
            <a:spLocks noGrp="1"/>
          </p:cNvSpPr>
          <p:nvPr>
            <p:ph type="subTitle" idx="10" hasCustomPrompt="1"/>
          </p:nvPr>
        </p:nvSpPr>
        <p:spPr>
          <a:xfrm>
            <a:off x="413561" y="1194934"/>
            <a:ext cx="8320865" cy="556397"/>
          </a:xfrm>
          <a:prstGeom prst="rect">
            <a:avLst/>
          </a:prstGeom>
        </p:spPr>
        <p:txBody>
          <a:bodyPr lIns="0" tIns="0" rIns="0" bIns="0"/>
          <a:lstStyle>
            <a:lvl1pPr marL="0" indent="0" algn="l">
              <a:lnSpc>
                <a:spcPts val="2800"/>
              </a:lnSpc>
              <a:spcBef>
                <a:spcPts val="0"/>
              </a:spcBef>
              <a:buNone/>
              <a:defRPr sz="2200" cap="all" spc="50">
                <a:solidFill>
                  <a:schemeClr val="tx1"/>
                </a:solidFill>
                <a:latin typeface="MetaBold" panose="00000400000000000000" pitchFamily="2" charset="0"/>
                <a:cs typeface="MetaBold" panose="000004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Untertitel BEARBEITEN</a:t>
            </a:r>
            <a:endParaRPr lang="de-DE" dirty="0"/>
          </a:p>
        </p:txBody>
      </p:sp>
      <p:sp>
        <p:nvSpPr>
          <p:cNvPr id="6" name="Foliennummernplatzhalter 1"/>
          <p:cNvSpPr>
            <a:spLocks noGrp="1"/>
          </p:cNvSpPr>
          <p:nvPr>
            <p:ph type="sldNum" sz="quarter" idx="11"/>
          </p:nvPr>
        </p:nvSpPr>
        <p:spPr>
          <a:xfrm>
            <a:off x="6886575" y="6558449"/>
            <a:ext cx="2133600" cy="365125"/>
          </a:xfrm>
        </p:spPr>
        <p:txBody>
          <a:bodyPr/>
          <a:lstStyle/>
          <a:p>
            <a:fld id="{4D625B7D-F40F-48DA-B3F7-DCD8D64DA1F5}" type="slidenum">
              <a:rPr lang="de-CH" smtClean="0"/>
              <a:pPr/>
              <a:t>‹Nr.›</a:t>
            </a:fld>
            <a:endParaRPr lang="de-CH"/>
          </a:p>
        </p:txBody>
      </p:sp>
    </p:spTree>
    <p:extLst>
      <p:ext uri="{BB962C8B-B14F-4D97-AF65-F5344CB8AC3E}">
        <p14:creationId xmlns:p14="http://schemas.microsoft.com/office/powerpoint/2010/main" val="165340408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Text und Bild">
    <p:spTree>
      <p:nvGrpSpPr>
        <p:cNvPr id="1" name=""/>
        <p:cNvGrpSpPr/>
        <p:nvPr/>
      </p:nvGrpSpPr>
      <p:grpSpPr>
        <a:xfrm>
          <a:off x="0" y="0"/>
          <a:ext cx="0" cy="0"/>
          <a:chOff x="0" y="0"/>
          <a:chExt cx="0" cy="0"/>
        </a:xfrm>
      </p:grpSpPr>
      <p:sp>
        <p:nvSpPr>
          <p:cNvPr id="10" name="Untertitel 2"/>
          <p:cNvSpPr>
            <a:spLocks noGrp="1"/>
          </p:cNvSpPr>
          <p:nvPr>
            <p:ph type="subTitle" idx="1" hasCustomPrompt="1"/>
          </p:nvPr>
        </p:nvSpPr>
        <p:spPr>
          <a:xfrm>
            <a:off x="413562" y="1211534"/>
            <a:ext cx="3991752" cy="556397"/>
          </a:xfrm>
          <a:prstGeom prst="rect">
            <a:avLst/>
          </a:prstGeom>
        </p:spPr>
        <p:txBody>
          <a:bodyPr lIns="0" tIns="0" rIns="0" bIns="0"/>
          <a:lstStyle>
            <a:lvl1pPr marL="0" indent="0" algn="l">
              <a:buNone/>
              <a:defRPr sz="2200" cap="all" spc="50">
                <a:solidFill>
                  <a:schemeClr val="tx1"/>
                </a:solidFill>
                <a:latin typeface="MetaBold" panose="00000400000000000000" pitchFamily="2" charset="0"/>
                <a:cs typeface="MetaBold" panose="000004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UNTERTITEL bearbeiten</a:t>
            </a:r>
            <a:endParaRPr lang="de-DE" dirty="0"/>
          </a:p>
        </p:txBody>
      </p:sp>
      <p:sp>
        <p:nvSpPr>
          <p:cNvPr id="11" name="Textplatzhalter 2"/>
          <p:cNvSpPr>
            <a:spLocks noGrp="1"/>
          </p:cNvSpPr>
          <p:nvPr>
            <p:ph type="body" idx="10"/>
          </p:nvPr>
        </p:nvSpPr>
        <p:spPr>
          <a:xfrm>
            <a:off x="413562" y="1942234"/>
            <a:ext cx="3991751" cy="4490316"/>
          </a:xfrm>
          <a:prstGeom prst="rect">
            <a:avLst/>
          </a:prstGeom>
        </p:spPr>
        <p:txBody>
          <a:bodyPr lIns="0" tIns="0" rIns="0" bIns="0" anchor="t" anchorCtr="0"/>
          <a:lstStyle>
            <a:lvl1pPr marL="0" indent="0" algn="l">
              <a:lnSpc>
                <a:spcPts val="2800"/>
              </a:lnSpc>
              <a:spcBef>
                <a:spcPts val="0"/>
              </a:spcBef>
              <a:buNone/>
              <a:defRPr sz="2200">
                <a:solidFill>
                  <a:schemeClr val="tx1"/>
                </a:solidFill>
                <a:latin typeface="MetaNormal" panose="000004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13" name="Bildplatzhalter 12"/>
          <p:cNvSpPr>
            <a:spLocks noGrp="1"/>
          </p:cNvSpPr>
          <p:nvPr>
            <p:ph type="pic" sz="quarter" idx="11"/>
          </p:nvPr>
        </p:nvSpPr>
        <p:spPr>
          <a:xfrm>
            <a:off x="4813300" y="1285875"/>
            <a:ext cx="3921125" cy="5146675"/>
          </a:xfrm>
          <a:prstGeom prst="rect">
            <a:avLst/>
          </a:prstGeom>
        </p:spPr>
        <p:txBody>
          <a:bodyPr vert="horz"/>
          <a:lstStyle>
            <a:lvl1pPr marL="0" indent="0">
              <a:buNone/>
              <a:defRPr sz="1600">
                <a:latin typeface="MetaNormal" panose="00000400000000000000" pitchFamily="2" charset="0"/>
              </a:defRPr>
            </a:lvl1pPr>
          </a:lstStyle>
          <a:p>
            <a:r>
              <a:rPr lang="de-DE" smtClean="0"/>
              <a:t>Bild durch Klicken auf Symbol hinzufügen</a:t>
            </a:r>
            <a:endParaRPr lang="de-DE" dirty="0"/>
          </a:p>
        </p:txBody>
      </p:sp>
      <p:sp>
        <p:nvSpPr>
          <p:cNvPr id="7" name="Foliennummernplatzhalter 1"/>
          <p:cNvSpPr>
            <a:spLocks noGrp="1"/>
          </p:cNvSpPr>
          <p:nvPr>
            <p:ph type="sldNum" sz="quarter" idx="12"/>
          </p:nvPr>
        </p:nvSpPr>
        <p:spPr>
          <a:xfrm>
            <a:off x="6886575" y="6558449"/>
            <a:ext cx="2133600" cy="365125"/>
          </a:xfrm>
        </p:spPr>
        <p:txBody>
          <a:bodyPr/>
          <a:lstStyle/>
          <a:p>
            <a:fld id="{4D625B7D-F40F-48DA-B3F7-DCD8D64DA1F5}" type="slidenum">
              <a:rPr lang="de-CH" smtClean="0"/>
              <a:pPr/>
              <a:t>‹Nr.›</a:t>
            </a:fld>
            <a:endParaRPr lang="de-CH"/>
          </a:p>
        </p:txBody>
      </p:sp>
    </p:spTree>
    <p:extLst>
      <p:ext uri="{BB962C8B-B14F-4D97-AF65-F5344CB8AC3E}">
        <p14:creationId xmlns:p14="http://schemas.microsoft.com/office/powerpoint/2010/main" val="181988073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a:off x="400050" y="4748124"/>
            <a:ext cx="8334375" cy="722313"/>
          </a:xfrm>
          <a:prstGeom prst="rect">
            <a:avLst/>
          </a:prstGeom>
        </p:spPr>
        <p:txBody>
          <a:bodyPr vert="horz" lIns="0" tIns="0" rIns="0" bIns="0"/>
          <a:lstStyle>
            <a:lvl1pPr marL="0" indent="0" algn="ctr">
              <a:lnSpc>
                <a:spcPts val="2000"/>
              </a:lnSpc>
              <a:spcBef>
                <a:spcPts val="0"/>
              </a:spcBef>
              <a:buNone/>
              <a:defRPr sz="1500">
                <a:latin typeface="MetaNormal" panose="00000400000000000000" pitchFamily="2" charset="0"/>
                <a:cs typeface="MetaNormal" panose="00000400000000000000" pitchFamily="2" charset="0"/>
              </a:defRPr>
            </a:lvl1pPr>
          </a:lstStyle>
          <a:p>
            <a:pPr lvl="0"/>
            <a:r>
              <a:rPr lang="de-CH" dirty="0" smtClean="0"/>
              <a:t>Autorenzeile</a:t>
            </a:r>
            <a:endParaRPr lang="de-DE" dirty="0"/>
          </a:p>
        </p:txBody>
      </p:sp>
      <p:sp>
        <p:nvSpPr>
          <p:cNvPr id="5" name="Textplatzhalter 5"/>
          <p:cNvSpPr>
            <a:spLocks noGrp="1"/>
          </p:cNvSpPr>
          <p:nvPr>
            <p:ph type="body" sz="quarter" idx="12" hasCustomPrompt="1"/>
          </p:nvPr>
        </p:nvSpPr>
        <p:spPr>
          <a:xfrm>
            <a:off x="400050" y="1285874"/>
            <a:ext cx="8334375" cy="3462249"/>
          </a:xfrm>
          <a:prstGeom prst="rect">
            <a:avLst/>
          </a:prstGeom>
        </p:spPr>
        <p:txBody>
          <a:bodyPr vert="horz" lIns="0" tIns="0" rIns="0" bIns="0" anchor="ctr"/>
          <a:lstStyle>
            <a:lvl1pPr marL="0" indent="0" algn="ctr">
              <a:lnSpc>
                <a:spcPct val="100000"/>
              </a:lnSpc>
              <a:spcBef>
                <a:spcPts val="0"/>
              </a:spcBef>
              <a:buNone/>
              <a:defRPr sz="3800" i="1">
                <a:latin typeface="MetaNormal" panose="00000400000000000000" pitchFamily="2" charset="0"/>
                <a:cs typeface="MetaNormal" panose="00000400000000000000" pitchFamily="2" charset="0"/>
              </a:defRPr>
            </a:lvl1pPr>
          </a:lstStyle>
          <a:p>
            <a:pPr lvl="0"/>
            <a:r>
              <a:rPr lang="de-CH" dirty="0" smtClean="0"/>
              <a:t>«Zitatplatzhalter»</a:t>
            </a:r>
            <a:endParaRPr lang="de-DE" dirty="0"/>
          </a:p>
        </p:txBody>
      </p:sp>
      <p:sp>
        <p:nvSpPr>
          <p:cNvPr id="7" name="Foliennummernplatzhalter 1"/>
          <p:cNvSpPr>
            <a:spLocks noGrp="1"/>
          </p:cNvSpPr>
          <p:nvPr>
            <p:ph type="sldNum" sz="quarter" idx="13"/>
          </p:nvPr>
        </p:nvSpPr>
        <p:spPr>
          <a:xfrm>
            <a:off x="6886575" y="6558449"/>
            <a:ext cx="2133600" cy="365125"/>
          </a:xfrm>
        </p:spPr>
        <p:txBody>
          <a:bodyPr/>
          <a:lstStyle/>
          <a:p>
            <a:fld id="{4D625B7D-F40F-48DA-B3F7-DCD8D64DA1F5}" type="slidenum">
              <a:rPr lang="de-CH" smtClean="0"/>
              <a:pPr/>
              <a:t>‹Nr.›</a:t>
            </a:fld>
            <a:endParaRPr lang="de-CH"/>
          </a:p>
        </p:txBody>
      </p:sp>
    </p:spTree>
    <p:extLst>
      <p:ext uri="{BB962C8B-B14F-4D97-AF65-F5344CB8AC3E}">
        <p14:creationId xmlns:p14="http://schemas.microsoft.com/office/powerpoint/2010/main" val="241143562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mehrere Bilder">
    <p:spTree>
      <p:nvGrpSpPr>
        <p:cNvPr id="1" name=""/>
        <p:cNvGrpSpPr/>
        <p:nvPr/>
      </p:nvGrpSpPr>
      <p:grpSpPr>
        <a:xfrm>
          <a:off x="0" y="0"/>
          <a:ext cx="0" cy="0"/>
          <a:chOff x="0" y="0"/>
          <a:chExt cx="0" cy="0"/>
        </a:xfrm>
      </p:grpSpPr>
      <p:sp>
        <p:nvSpPr>
          <p:cNvPr id="3" name="Bildplatzhalter 11"/>
          <p:cNvSpPr>
            <a:spLocks noGrp="1"/>
          </p:cNvSpPr>
          <p:nvPr>
            <p:ph type="pic" sz="quarter" idx="10"/>
          </p:nvPr>
        </p:nvSpPr>
        <p:spPr>
          <a:xfrm>
            <a:off x="407988" y="1285876"/>
            <a:ext cx="2641600" cy="2133600"/>
          </a:xfrm>
          <a:prstGeom prst="rect">
            <a:avLst/>
          </a:prstGeom>
          <a:ln w="3175" cmpd="sng">
            <a:solidFill>
              <a:schemeClr val="bg1">
                <a:lumMod val="65000"/>
              </a:schemeClr>
            </a:solidFill>
          </a:ln>
        </p:spPr>
        <p:txBody>
          <a:bodyPr vert="horz"/>
          <a:lstStyle>
            <a:lvl1pPr marL="0" indent="0">
              <a:buNone/>
              <a:defRPr sz="1500">
                <a:latin typeface="MetaNormal" panose="00000400000000000000" pitchFamily="2" charset="0"/>
              </a:defRPr>
            </a:lvl1pPr>
          </a:lstStyle>
          <a:p>
            <a:r>
              <a:rPr lang="de-DE" smtClean="0"/>
              <a:t>Bild durch Klicken auf Symbol hinzufügen</a:t>
            </a:r>
            <a:endParaRPr lang="de-DE" dirty="0"/>
          </a:p>
        </p:txBody>
      </p:sp>
      <p:sp>
        <p:nvSpPr>
          <p:cNvPr id="5" name="Bildplatzhalter 11"/>
          <p:cNvSpPr>
            <a:spLocks noGrp="1"/>
          </p:cNvSpPr>
          <p:nvPr>
            <p:ph type="pic" sz="quarter" idx="12"/>
          </p:nvPr>
        </p:nvSpPr>
        <p:spPr>
          <a:xfrm>
            <a:off x="6092825" y="1285875"/>
            <a:ext cx="2641600" cy="2133600"/>
          </a:xfrm>
          <a:prstGeom prst="rect">
            <a:avLst/>
          </a:prstGeom>
          <a:ln w="3175" cmpd="sng">
            <a:solidFill>
              <a:schemeClr val="bg1">
                <a:lumMod val="65000"/>
              </a:schemeClr>
            </a:solidFill>
          </a:ln>
        </p:spPr>
        <p:txBody>
          <a:bodyPr vert="horz"/>
          <a:lstStyle>
            <a:lvl1pPr marL="0" indent="0">
              <a:buNone/>
              <a:defRPr sz="1500">
                <a:latin typeface="MetaNormal" panose="00000400000000000000" pitchFamily="2" charset="0"/>
              </a:defRPr>
            </a:lvl1pPr>
          </a:lstStyle>
          <a:p>
            <a:r>
              <a:rPr lang="de-DE" smtClean="0"/>
              <a:t>Bild durch Klicken auf Symbol hinzufügen</a:t>
            </a:r>
            <a:endParaRPr lang="de-DE" dirty="0"/>
          </a:p>
        </p:txBody>
      </p:sp>
      <p:sp>
        <p:nvSpPr>
          <p:cNvPr id="6" name="Bildplatzhalter 11"/>
          <p:cNvSpPr>
            <a:spLocks noGrp="1"/>
          </p:cNvSpPr>
          <p:nvPr>
            <p:ph type="pic" sz="quarter" idx="13"/>
          </p:nvPr>
        </p:nvSpPr>
        <p:spPr>
          <a:xfrm>
            <a:off x="3254066" y="1285875"/>
            <a:ext cx="2641600" cy="2133600"/>
          </a:xfrm>
          <a:prstGeom prst="rect">
            <a:avLst/>
          </a:prstGeom>
          <a:ln w="3175" cmpd="sng">
            <a:solidFill>
              <a:schemeClr val="bg1">
                <a:lumMod val="65000"/>
              </a:schemeClr>
            </a:solidFill>
          </a:ln>
        </p:spPr>
        <p:txBody>
          <a:bodyPr vert="horz"/>
          <a:lstStyle>
            <a:lvl1pPr marL="0" indent="0">
              <a:buNone/>
              <a:defRPr sz="1500">
                <a:latin typeface="MetaNormal" panose="00000400000000000000" pitchFamily="2" charset="0"/>
              </a:defRPr>
            </a:lvl1pPr>
          </a:lstStyle>
          <a:p>
            <a:r>
              <a:rPr lang="de-DE" smtClean="0"/>
              <a:t>Bild durch Klicken auf Symbol hinzufügen</a:t>
            </a:r>
            <a:endParaRPr lang="de-DE" dirty="0"/>
          </a:p>
        </p:txBody>
      </p:sp>
      <p:sp>
        <p:nvSpPr>
          <p:cNvPr id="7" name="Bildplatzhalter 11"/>
          <p:cNvSpPr>
            <a:spLocks noGrp="1"/>
          </p:cNvSpPr>
          <p:nvPr>
            <p:ph type="pic" sz="quarter" idx="14"/>
          </p:nvPr>
        </p:nvSpPr>
        <p:spPr>
          <a:xfrm>
            <a:off x="407988" y="3925325"/>
            <a:ext cx="2641600" cy="2133600"/>
          </a:xfrm>
          <a:prstGeom prst="rect">
            <a:avLst/>
          </a:prstGeom>
          <a:ln w="3175" cmpd="sng">
            <a:solidFill>
              <a:schemeClr val="bg1">
                <a:lumMod val="65000"/>
              </a:schemeClr>
            </a:solidFill>
          </a:ln>
        </p:spPr>
        <p:txBody>
          <a:bodyPr vert="horz"/>
          <a:lstStyle>
            <a:lvl1pPr marL="0" indent="0">
              <a:buNone/>
              <a:defRPr sz="1500">
                <a:latin typeface="MetaNormal" panose="00000400000000000000" pitchFamily="2" charset="0"/>
              </a:defRPr>
            </a:lvl1pPr>
          </a:lstStyle>
          <a:p>
            <a:r>
              <a:rPr lang="de-DE" smtClean="0"/>
              <a:t>Bild durch Klicken auf Symbol hinzufügen</a:t>
            </a:r>
            <a:endParaRPr lang="de-DE" dirty="0"/>
          </a:p>
        </p:txBody>
      </p:sp>
      <p:sp>
        <p:nvSpPr>
          <p:cNvPr id="8" name="Bildplatzhalter 11"/>
          <p:cNvSpPr>
            <a:spLocks noGrp="1"/>
          </p:cNvSpPr>
          <p:nvPr>
            <p:ph type="pic" sz="quarter" idx="15"/>
          </p:nvPr>
        </p:nvSpPr>
        <p:spPr>
          <a:xfrm>
            <a:off x="6092825" y="3925324"/>
            <a:ext cx="2641600" cy="2133600"/>
          </a:xfrm>
          <a:prstGeom prst="rect">
            <a:avLst/>
          </a:prstGeom>
          <a:ln w="3175" cmpd="sng">
            <a:solidFill>
              <a:schemeClr val="bg1">
                <a:lumMod val="65000"/>
              </a:schemeClr>
            </a:solidFill>
          </a:ln>
        </p:spPr>
        <p:txBody>
          <a:bodyPr vert="horz"/>
          <a:lstStyle>
            <a:lvl1pPr marL="0" indent="0">
              <a:buNone/>
              <a:defRPr sz="1500">
                <a:latin typeface="MetaNormal" panose="00000400000000000000" pitchFamily="2" charset="0"/>
              </a:defRPr>
            </a:lvl1pPr>
          </a:lstStyle>
          <a:p>
            <a:r>
              <a:rPr lang="de-DE" smtClean="0"/>
              <a:t>Bild durch Klicken auf Symbol hinzufügen</a:t>
            </a:r>
            <a:endParaRPr lang="de-DE" dirty="0"/>
          </a:p>
        </p:txBody>
      </p:sp>
      <p:sp>
        <p:nvSpPr>
          <p:cNvPr id="9" name="Bildplatzhalter 11"/>
          <p:cNvSpPr>
            <a:spLocks noGrp="1"/>
          </p:cNvSpPr>
          <p:nvPr>
            <p:ph type="pic" sz="quarter" idx="16"/>
          </p:nvPr>
        </p:nvSpPr>
        <p:spPr>
          <a:xfrm>
            <a:off x="3254066" y="3925324"/>
            <a:ext cx="2641600" cy="2133600"/>
          </a:xfrm>
          <a:prstGeom prst="rect">
            <a:avLst/>
          </a:prstGeom>
          <a:ln w="3175" cmpd="sng">
            <a:solidFill>
              <a:schemeClr val="bg1">
                <a:lumMod val="65000"/>
              </a:schemeClr>
            </a:solidFill>
          </a:ln>
        </p:spPr>
        <p:txBody>
          <a:bodyPr vert="horz"/>
          <a:lstStyle>
            <a:lvl1pPr marL="0" indent="0">
              <a:buNone/>
              <a:defRPr sz="1500">
                <a:latin typeface="MetaNormal" panose="00000400000000000000" pitchFamily="2" charset="0"/>
              </a:defRPr>
            </a:lvl1pPr>
          </a:lstStyle>
          <a:p>
            <a:r>
              <a:rPr lang="de-DE" smtClean="0"/>
              <a:t>Bild durch Klicken auf Symbol hinzufügen</a:t>
            </a:r>
            <a:endParaRPr lang="de-DE" dirty="0"/>
          </a:p>
        </p:txBody>
      </p:sp>
      <p:sp>
        <p:nvSpPr>
          <p:cNvPr id="11" name="Textplatzhalter 10"/>
          <p:cNvSpPr>
            <a:spLocks noGrp="1"/>
          </p:cNvSpPr>
          <p:nvPr>
            <p:ph type="body" sz="quarter" idx="17" hasCustomPrompt="1"/>
          </p:nvPr>
        </p:nvSpPr>
        <p:spPr>
          <a:xfrm>
            <a:off x="407988" y="3428688"/>
            <a:ext cx="2641600" cy="290512"/>
          </a:xfrm>
          <a:prstGeom prst="rect">
            <a:avLst/>
          </a:prstGeom>
        </p:spPr>
        <p:txBody>
          <a:bodyPr vert="horz" lIns="0" tIns="0" rIns="0" bIns="0"/>
          <a:lstStyle>
            <a:lvl1pPr marL="0" indent="0">
              <a:lnSpc>
                <a:spcPts val="2000"/>
              </a:lnSpc>
              <a:spcBef>
                <a:spcPts val="0"/>
              </a:spcBef>
              <a:buFont typeface="Arial"/>
              <a:buNone/>
              <a:defRPr sz="1500">
                <a:latin typeface="MetaNormal" panose="00000400000000000000" pitchFamily="2" charset="0"/>
                <a:cs typeface="MetaNormal" panose="00000400000000000000" pitchFamily="2" charset="0"/>
              </a:defRPr>
            </a:lvl1pPr>
          </a:lstStyle>
          <a:p>
            <a:pPr lvl="0"/>
            <a:r>
              <a:rPr lang="de-CH" dirty="0" smtClean="0"/>
              <a:t>Legende</a:t>
            </a:r>
            <a:endParaRPr lang="de-DE" dirty="0"/>
          </a:p>
        </p:txBody>
      </p:sp>
      <p:sp>
        <p:nvSpPr>
          <p:cNvPr id="12" name="Textplatzhalter 10"/>
          <p:cNvSpPr>
            <a:spLocks noGrp="1"/>
          </p:cNvSpPr>
          <p:nvPr>
            <p:ph type="body" sz="quarter" idx="18" hasCustomPrompt="1"/>
          </p:nvPr>
        </p:nvSpPr>
        <p:spPr>
          <a:xfrm>
            <a:off x="3254066" y="3428688"/>
            <a:ext cx="2641600" cy="290512"/>
          </a:xfrm>
          <a:prstGeom prst="rect">
            <a:avLst/>
          </a:prstGeom>
        </p:spPr>
        <p:txBody>
          <a:bodyPr vert="horz" lIns="0" tIns="0" rIns="0" bIns="0"/>
          <a:lstStyle>
            <a:lvl1pPr marL="0" indent="0">
              <a:lnSpc>
                <a:spcPts val="2000"/>
              </a:lnSpc>
              <a:spcBef>
                <a:spcPts val="0"/>
              </a:spcBef>
              <a:buFont typeface="Arial"/>
              <a:buNone/>
              <a:defRPr sz="1500">
                <a:latin typeface="MetaNormal" panose="00000400000000000000" pitchFamily="2" charset="0"/>
                <a:cs typeface="MetaNormal" panose="00000400000000000000" pitchFamily="2" charset="0"/>
              </a:defRPr>
            </a:lvl1pPr>
          </a:lstStyle>
          <a:p>
            <a:pPr lvl="0"/>
            <a:r>
              <a:rPr lang="de-CH" dirty="0" smtClean="0"/>
              <a:t>Legende</a:t>
            </a:r>
            <a:endParaRPr lang="de-DE" dirty="0"/>
          </a:p>
        </p:txBody>
      </p:sp>
      <p:sp>
        <p:nvSpPr>
          <p:cNvPr id="13" name="Textplatzhalter 10"/>
          <p:cNvSpPr>
            <a:spLocks noGrp="1"/>
          </p:cNvSpPr>
          <p:nvPr>
            <p:ph type="body" sz="quarter" idx="19" hasCustomPrompt="1"/>
          </p:nvPr>
        </p:nvSpPr>
        <p:spPr>
          <a:xfrm>
            <a:off x="6092825" y="3428688"/>
            <a:ext cx="2641600" cy="290512"/>
          </a:xfrm>
          <a:prstGeom prst="rect">
            <a:avLst/>
          </a:prstGeom>
        </p:spPr>
        <p:txBody>
          <a:bodyPr vert="horz" lIns="0" tIns="0" rIns="0" bIns="0"/>
          <a:lstStyle>
            <a:lvl1pPr marL="0" indent="0">
              <a:lnSpc>
                <a:spcPts val="2000"/>
              </a:lnSpc>
              <a:spcBef>
                <a:spcPts val="0"/>
              </a:spcBef>
              <a:buFont typeface="Arial"/>
              <a:buNone/>
              <a:defRPr sz="1500">
                <a:latin typeface="MetaNormal" panose="00000400000000000000" pitchFamily="2" charset="0"/>
                <a:cs typeface="MetaNormal" panose="00000400000000000000" pitchFamily="2" charset="0"/>
              </a:defRPr>
            </a:lvl1pPr>
          </a:lstStyle>
          <a:p>
            <a:pPr lvl="0"/>
            <a:r>
              <a:rPr lang="de-CH" dirty="0" smtClean="0"/>
              <a:t>Legende</a:t>
            </a:r>
            <a:endParaRPr lang="de-DE" dirty="0"/>
          </a:p>
        </p:txBody>
      </p:sp>
      <p:sp>
        <p:nvSpPr>
          <p:cNvPr id="14" name="Textplatzhalter 10"/>
          <p:cNvSpPr>
            <a:spLocks noGrp="1"/>
          </p:cNvSpPr>
          <p:nvPr>
            <p:ph type="body" sz="quarter" idx="20" hasCustomPrompt="1"/>
          </p:nvPr>
        </p:nvSpPr>
        <p:spPr>
          <a:xfrm>
            <a:off x="407988" y="6058925"/>
            <a:ext cx="2640012" cy="290512"/>
          </a:xfrm>
          <a:prstGeom prst="rect">
            <a:avLst/>
          </a:prstGeom>
        </p:spPr>
        <p:txBody>
          <a:bodyPr vert="horz" lIns="0" tIns="0" rIns="0" bIns="0"/>
          <a:lstStyle>
            <a:lvl1pPr marL="0" indent="0">
              <a:lnSpc>
                <a:spcPts val="2000"/>
              </a:lnSpc>
              <a:spcBef>
                <a:spcPts val="0"/>
              </a:spcBef>
              <a:buFont typeface="Arial"/>
              <a:buNone/>
              <a:defRPr sz="1500">
                <a:latin typeface="MetaNormal" panose="00000400000000000000" pitchFamily="2" charset="0"/>
                <a:cs typeface="MetaNormal" panose="00000400000000000000" pitchFamily="2" charset="0"/>
              </a:defRPr>
            </a:lvl1pPr>
          </a:lstStyle>
          <a:p>
            <a:pPr lvl="0"/>
            <a:r>
              <a:rPr lang="de-CH" dirty="0" smtClean="0"/>
              <a:t>Legende</a:t>
            </a:r>
            <a:endParaRPr lang="de-DE" dirty="0"/>
          </a:p>
        </p:txBody>
      </p:sp>
      <p:sp>
        <p:nvSpPr>
          <p:cNvPr id="15" name="Textplatzhalter 10"/>
          <p:cNvSpPr>
            <a:spLocks noGrp="1"/>
          </p:cNvSpPr>
          <p:nvPr>
            <p:ph type="body" sz="quarter" idx="21" hasCustomPrompt="1"/>
          </p:nvPr>
        </p:nvSpPr>
        <p:spPr>
          <a:xfrm>
            <a:off x="3254066" y="6058925"/>
            <a:ext cx="2641600" cy="290512"/>
          </a:xfrm>
          <a:prstGeom prst="rect">
            <a:avLst/>
          </a:prstGeom>
        </p:spPr>
        <p:txBody>
          <a:bodyPr vert="horz" lIns="0" tIns="0" rIns="0" bIns="0"/>
          <a:lstStyle>
            <a:lvl1pPr marL="0" indent="0">
              <a:lnSpc>
                <a:spcPts val="2000"/>
              </a:lnSpc>
              <a:spcBef>
                <a:spcPts val="0"/>
              </a:spcBef>
              <a:buFont typeface="Arial"/>
              <a:buNone/>
              <a:defRPr sz="1500">
                <a:latin typeface="MetaNormal" panose="00000400000000000000" pitchFamily="2" charset="0"/>
                <a:cs typeface="MetaNormal" panose="00000400000000000000" pitchFamily="2" charset="0"/>
              </a:defRPr>
            </a:lvl1pPr>
          </a:lstStyle>
          <a:p>
            <a:pPr lvl="0"/>
            <a:r>
              <a:rPr lang="de-CH" dirty="0" smtClean="0"/>
              <a:t>Legende</a:t>
            </a:r>
            <a:endParaRPr lang="de-DE" dirty="0"/>
          </a:p>
        </p:txBody>
      </p:sp>
      <p:sp>
        <p:nvSpPr>
          <p:cNvPr id="16" name="Textplatzhalter 10"/>
          <p:cNvSpPr>
            <a:spLocks noGrp="1"/>
          </p:cNvSpPr>
          <p:nvPr>
            <p:ph type="body" sz="quarter" idx="22" hasCustomPrompt="1"/>
          </p:nvPr>
        </p:nvSpPr>
        <p:spPr>
          <a:xfrm>
            <a:off x="6092825" y="6058925"/>
            <a:ext cx="2636026" cy="290512"/>
          </a:xfrm>
          <a:prstGeom prst="rect">
            <a:avLst/>
          </a:prstGeom>
        </p:spPr>
        <p:txBody>
          <a:bodyPr vert="horz" lIns="0" tIns="0" rIns="0" bIns="0"/>
          <a:lstStyle>
            <a:lvl1pPr marL="0" indent="0">
              <a:lnSpc>
                <a:spcPts val="2000"/>
              </a:lnSpc>
              <a:spcBef>
                <a:spcPts val="0"/>
              </a:spcBef>
              <a:buFont typeface="Arial"/>
              <a:buNone/>
              <a:defRPr sz="1500">
                <a:latin typeface="MetaNormal" panose="00000400000000000000" pitchFamily="2" charset="0"/>
                <a:cs typeface="MetaNormal" panose="00000400000000000000" pitchFamily="2" charset="0"/>
              </a:defRPr>
            </a:lvl1pPr>
          </a:lstStyle>
          <a:p>
            <a:pPr lvl="0"/>
            <a:r>
              <a:rPr lang="de-CH" dirty="0" smtClean="0"/>
              <a:t>Legende</a:t>
            </a:r>
            <a:endParaRPr lang="de-DE" dirty="0"/>
          </a:p>
        </p:txBody>
      </p:sp>
      <p:sp>
        <p:nvSpPr>
          <p:cNvPr id="18" name="Untertitel 2"/>
          <p:cNvSpPr>
            <a:spLocks noGrp="1"/>
          </p:cNvSpPr>
          <p:nvPr>
            <p:ph type="subTitle" idx="11" hasCustomPrompt="1"/>
          </p:nvPr>
        </p:nvSpPr>
        <p:spPr>
          <a:xfrm>
            <a:off x="3189373" y="99318"/>
            <a:ext cx="5539478" cy="341664"/>
          </a:xfrm>
          <a:prstGeom prst="rect">
            <a:avLst/>
          </a:prstGeom>
        </p:spPr>
        <p:txBody>
          <a:bodyPr lIns="0" tIns="0" rIns="0" bIns="0"/>
          <a:lstStyle>
            <a:lvl1pPr marL="0" indent="0" algn="r">
              <a:lnSpc>
                <a:spcPts val="2800"/>
              </a:lnSpc>
              <a:spcBef>
                <a:spcPts val="0"/>
              </a:spcBef>
              <a:buNone/>
              <a:defRPr sz="2200" cap="all" spc="50">
                <a:solidFill>
                  <a:schemeClr val="tx1"/>
                </a:solidFill>
                <a:latin typeface="MetaBold" panose="00000400000000000000" pitchFamily="2" charset="0"/>
                <a:cs typeface="MetaBold" panose="000004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TITEL </a:t>
            </a:r>
            <a:r>
              <a:rPr lang="de-DE" dirty="0" err="1" smtClean="0"/>
              <a:t>Bold</a:t>
            </a:r>
            <a:endParaRPr lang="de-DE" dirty="0"/>
          </a:p>
        </p:txBody>
      </p:sp>
      <p:sp>
        <p:nvSpPr>
          <p:cNvPr id="17" name="Titel 1"/>
          <p:cNvSpPr>
            <a:spLocks noGrp="1"/>
          </p:cNvSpPr>
          <p:nvPr>
            <p:ph type="ctrTitle" hasCustomPrompt="1"/>
          </p:nvPr>
        </p:nvSpPr>
        <p:spPr>
          <a:xfrm>
            <a:off x="3189373" y="489600"/>
            <a:ext cx="5539478" cy="341664"/>
          </a:xfrm>
          <a:prstGeom prst="rect">
            <a:avLst/>
          </a:prstGeom>
        </p:spPr>
        <p:txBody>
          <a:bodyPr lIns="0" tIns="0" rIns="0" bIns="0"/>
          <a:lstStyle>
            <a:lvl1pPr algn="r">
              <a:lnSpc>
                <a:spcPct val="100000"/>
              </a:lnSpc>
              <a:defRPr sz="2200" b="0" cap="all" spc="50">
                <a:latin typeface="MetaNormal" panose="00000400000000000000" pitchFamily="2" charset="0"/>
              </a:defRPr>
            </a:lvl1pPr>
          </a:lstStyle>
          <a:p>
            <a:r>
              <a:rPr lang="de-DE" dirty="0" smtClean="0"/>
              <a:t>TITEL Normal, optional</a:t>
            </a:r>
            <a:endParaRPr lang="de-DE" dirty="0"/>
          </a:p>
        </p:txBody>
      </p:sp>
      <p:sp>
        <p:nvSpPr>
          <p:cNvPr id="20" name="Foliennummernplatzhalter 1"/>
          <p:cNvSpPr>
            <a:spLocks noGrp="1"/>
          </p:cNvSpPr>
          <p:nvPr>
            <p:ph type="sldNum" sz="quarter" idx="23"/>
          </p:nvPr>
        </p:nvSpPr>
        <p:spPr>
          <a:xfrm>
            <a:off x="6886575" y="6558449"/>
            <a:ext cx="2133600" cy="365125"/>
          </a:xfrm>
        </p:spPr>
        <p:txBody>
          <a:bodyPr/>
          <a:lstStyle/>
          <a:p>
            <a:fld id="{4D625B7D-F40F-48DA-B3F7-DCD8D64DA1F5}" type="slidenum">
              <a:rPr lang="de-CH" smtClean="0"/>
              <a:pPr/>
              <a:t>‹Nr.›</a:t>
            </a:fld>
            <a:endParaRPr lang="de-CH"/>
          </a:p>
        </p:txBody>
      </p:sp>
    </p:spTree>
    <p:extLst>
      <p:ext uri="{BB962C8B-B14F-4D97-AF65-F5344CB8AC3E}">
        <p14:creationId xmlns:p14="http://schemas.microsoft.com/office/powerpoint/2010/main" val="74747053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hteck 2"/>
          <p:cNvSpPr/>
          <p:nvPr/>
        </p:nvSpPr>
        <p:spPr>
          <a:xfrm>
            <a:off x="214042" y="6818799"/>
            <a:ext cx="203199" cy="50799"/>
          </a:xfrm>
          <a:prstGeom prst="rect">
            <a:avLst/>
          </a:prstGeom>
          <a:solidFill>
            <a:srgbClr val="B4B6B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de-DE" dirty="0" smtClean="0"/>
              <a:t> </a:t>
            </a:r>
            <a:endParaRPr lang="de-DE" dirty="0"/>
          </a:p>
        </p:txBody>
      </p:sp>
      <p:sp>
        <p:nvSpPr>
          <p:cNvPr id="4" name="Rechteck 3"/>
          <p:cNvSpPr/>
          <p:nvPr/>
        </p:nvSpPr>
        <p:spPr>
          <a:xfrm>
            <a:off x="8737602" y="6818799"/>
            <a:ext cx="203199" cy="50799"/>
          </a:xfrm>
          <a:prstGeom prst="rect">
            <a:avLst/>
          </a:prstGeom>
          <a:solidFill>
            <a:srgbClr val="B4B6B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de-DE" dirty="0" smtClean="0"/>
              <a:t> </a:t>
            </a:r>
            <a:endParaRPr lang="de-DE" dirty="0"/>
          </a:p>
        </p:txBody>
      </p:sp>
      <p:sp>
        <p:nvSpPr>
          <p:cNvPr id="5" name="Rechteck 4"/>
          <p:cNvSpPr/>
          <p:nvPr/>
        </p:nvSpPr>
        <p:spPr>
          <a:xfrm>
            <a:off x="417241" y="6818799"/>
            <a:ext cx="8320361" cy="50799"/>
          </a:xfrm>
          <a:prstGeom prst="rect">
            <a:avLst/>
          </a:prstGeom>
          <a:solidFill>
            <a:srgbClr val="0080B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de-DE" dirty="0" smtClean="0">
                <a:solidFill>
                  <a:schemeClr val="accent1"/>
                </a:solidFill>
              </a:rPr>
              <a:t> </a:t>
            </a:r>
            <a:endParaRPr lang="de-DE" dirty="0">
              <a:solidFill>
                <a:schemeClr val="accent1"/>
              </a:solidFill>
            </a:endParaRPr>
          </a:p>
        </p:txBody>
      </p:sp>
      <p:sp>
        <p:nvSpPr>
          <p:cNvPr id="6" name="Foliennummernplatzhalter 5"/>
          <p:cNvSpPr>
            <a:spLocks noGrp="1"/>
          </p:cNvSpPr>
          <p:nvPr>
            <p:ph type="sldNum" sz="quarter" idx="4"/>
          </p:nvPr>
        </p:nvSpPr>
        <p:spPr>
          <a:xfrm>
            <a:off x="7010400" y="6453674"/>
            <a:ext cx="2133600" cy="365125"/>
          </a:xfrm>
          <a:prstGeom prst="rect">
            <a:avLst/>
          </a:prstGeom>
        </p:spPr>
        <p:txBody>
          <a:bodyPr vert="horz" lIns="91440" tIns="45720" rIns="91440" bIns="45720" rtlCol="0" anchor="ctr"/>
          <a:lstStyle>
            <a:lvl1pPr algn="r">
              <a:defRPr sz="1000">
                <a:solidFill>
                  <a:schemeClr val="tx1"/>
                </a:solidFill>
                <a:latin typeface="Meta-Normal" pitchFamily="50" charset="0"/>
              </a:defRPr>
            </a:lvl1pPr>
          </a:lstStyle>
          <a:p>
            <a:fld id="{4D625B7D-F40F-48DA-B3F7-DCD8D64DA1F5}" type="slidenum">
              <a:rPr lang="de-CH" smtClean="0"/>
              <a:pPr/>
              <a:t>‹Nr.›</a:t>
            </a:fld>
            <a:endParaRPr lang="de-CH"/>
          </a:p>
        </p:txBody>
      </p:sp>
      <p:pic>
        <p:nvPicPr>
          <p:cNvPr id="9" name="Grafik 1"/>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87375" y="3175"/>
            <a:ext cx="92075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7321713"/>
      </p:ext>
    </p:extLst>
  </p:cSld>
  <p:clrMap bg1="lt1" tx1="dk1" bg2="lt2" tx2="dk2" accent1="accent1" accent2="accent2" accent3="accent3" accent4="accent4" accent5="accent5" accent6="accent6" hlink="hlink" folHlink="folHlink"/>
  <p:sldLayoutIdLst>
    <p:sldLayoutId id="2147483658" r:id="rId1"/>
    <p:sldLayoutId id="2147483653" r:id="rId2"/>
    <p:sldLayoutId id="2147483649" r:id="rId3"/>
    <p:sldLayoutId id="2147483654" r:id="rId4"/>
    <p:sldLayoutId id="2147483650" r:id="rId5"/>
    <p:sldLayoutId id="2147483656" r:id="rId6"/>
    <p:sldLayoutId id="2147483652" r:id="rId7"/>
    <p:sldLayoutId id="2147483660" r:id="rId8"/>
    <p:sldLayoutId id="2147483657" r:id="rId9"/>
    <p:sldLayoutId id="2147483659" r:id="rId10"/>
    <p:sldLayoutId id="2147483662" r:id="rId11"/>
    <p:sldLayoutId id="2147483663" r:id="rId12"/>
  </p:sldLayoutIdLst>
  <p:timing>
    <p:tnLst>
      <p:par>
        <p:cTn id="1" dur="indefinite" restart="never" nodeType="tmRoot"/>
      </p:par>
    </p:tnLst>
  </p:timing>
  <p:hf hdr="0" ftr="0" dt="0"/>
  <p:txStyles>
    <p:titleStyle>
      <a:lvl1pPr algn="l" defTabSz="457200" rtl="0" eaLnBrk="1" latinLnBrk="0" hangingPunct="1">
        <a:lnSpc>
          <a:spcPts val="5000"/>
        </a:lnSpc>
        <a:spcBef>
          <a:spcPct val="0"/>
        </a:spcBef>
        <a:buNone/>
        <a:defRPr sz="4200" kern="1200" baseline="0">
          <a:solidFill>
            <a:schemeClr val="tx1"/>
          </a:solidFill>
          <a:latin typeface="MetaPro-Bold"/>
          <a:ea typeface="+mj-ea"/>
          <a:cs typeface="MetaPro-Bold"/>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CH"/>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3DA5A-1B12-4727-9CDA-FEB7E985A17B}" type="datetimeFigureOut">
              <a:rPr lang="de-CH" smtClean="0"/>
              <a:t>08.04.2015</a:t>
            </a:fld>
            <a:endParaRPr lang="de-CH"/>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4047BA-535E-4D89-92F8-B8DFDD6A65CC}" type="slidenum">
              <a:rPr lang="de-CH" smtClean="0"/>
              <a:t>‹Nr.›</a:t>
            </a:fld>
            <a:endParaRPr lang="de-CH"/>
          </a:p>
        </p:txBody>
      </p:sp>
    </p:spTree>
    <p:extLst>
      <p:ext uri="{BB962C8B-B14F-4D97-AF65-F5344CB8AC3E}">
        <p14:creationId xmlns:p14="http://schemas.microsoft.com/office/powerpoint/2010/main" val="386207472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2.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hyperlink" Target="http://www.llv.li/" TargetMode="External"/><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8.tmp"/></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1.tmp"/></Relationships>
</file>

<file path=ppt/slides/_rels/slide19.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54.jpeg"/><Relationship Id="rId4" Type="http://schemas.openxmlformats.org/officeDocument/2006/relationships/image" Target="../media/image53.jpe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wmf"/></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0.tmp"/><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9.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png"/><Relationship Id="rId7" Type="http://schemas.openxmlformats.org/officeDocument/2006/relationships/image" Target="../media/image77.jp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9.tmp"/><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4.xml"/><Relationship Id="rId1" Type="http://schemas.openxmlformats.org/officeDocument/2006/relationships/slideLayout" Target="../slideLayouts/slideLayout11.xml"/><Relationship Id="rId4" Type="http://schemas.openxmlformats.org/officeDocument/2006/relationships/image" Target="../media/image96.png"/></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7.xml"/><Relationship Id="rId1" Type="http://schemas.openxmlformats.org/officeDocument/2006/relationships/slideLayout" Target="../slideLayouts/slideLayout12.xml"/><Relationship Id="rId4" Type="http://schemas.openxmlformats.org/officeDocument/2006/relationships/image" Target="../media/image100.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7.xml"/><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8.xml"/><Relationship Id="rId1" Type="http://schemas.openxmlformats.org/officeDocument/2006/relationships/slideLayout" Target="../slideLayouts/slideLayout12.xml"/><Relationship Id="rId4"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988" y="1348729"/>
            <a:ext cx="8424450" cy="3129452"/>
          </a:xfrm>
        </p:spPr>
        <p:txBody>
          <a:bodyPr/>
          <a:lstStyle/>
          <a:p>
            <a:pPr>
              <a:tabLst>
                <a:tab pos="2424113" algn="l"/>
              </a:tabLst>
            </a:pPr>
            <a:r>
              <a:rPr lang="de-CH" dirty="0" smtClean="0"/>
              <a:t>Neue Brandschutzvorschriften 2015</a:t>
            </a:r>
            <a:endParaRPr lang="de-CH" dirty="0"/>
          </a:p>
        </p:txBody>
      </p:sp>
      <p:sp>
        <p:nvSpPr>
          <p:cNvPr id="3" name="Untertitel 2"/>
          <p:cNvSpPr>
            <a:spLocks noGrp="1"/>
          </p:cNvSpPr>
          <p:nvPr>
            <p:ph type="subTitle" idx="11"/>
          </p:nvPr>
        </p:nvSpPr>
        <p:spPr/>
        <p:txBody>
          <a:bodyPr/>
          <a:lstStyle/>
          <a:p>
            <a:r>
              <a:rPr lang="de-CH" cap="none" dirty="0" smtClean="0"/>
              <a:t>Die wichtigsten Änderungen / Personen- und Sachwertschutz als Daueraufgabe</a:t>
            </a:r>
            <a:endParaRPr lang="de-CH" dirty="0">
              <a:solidFill>
                <a:prstClr val="black">
                  <a:tint val="75000"/>
                </a:prstClr>
              </a:solidFill>
            </a:endParaRPr>
          </a:p>
          <a:p>
            <a:endParaRPr lang="de-CH" cap="none" dirty="0"/>
          </a:p>
          <a:p>
            <a:r>
              <a:rPr lang="de-CH" sz="2400" cap="none" dirty="0" smtClean="0"/>
              <a:t>15. April 2015 – Auditorium Maximum, Universität FL</a:t>
            </a:r>
            <a:endParaRPr lang="de-CH" sz="2400" cap="none" dirty="0"/>
          </a:p>
        </p:txBody>
      </p:sp>
    </p:spTree>
    <p:extLst>
      <p:ext uri="{BB962C8B-B14F-4D97-AF65-F5344CB8AC3E}">
        <p14:creationId xmlns:p14="http://schemas.microsoft.com/office/powerpoint/2010/main" val="29858564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b="1" dirty="0" smtClean="0"/>
              <a:t>Brandschutznorm und –</a:t>
            </a:r>
            <a:r>
              <a:rPr lang="de-CH" b="1" dirty="0" err="1" smtClean="0"/>
              <a:t>richtlinien</a:t>
            </a:r>
            <a:r>
              <a:rPr lang="de-CH" b="1" dirty="0" smtClean="0"/>
              <a:t> 2015</a:t>
            </a:r>
            <a:endParaRPr lang="de-CH" b="1" dirty="0"/>
          </a:p>
        </p:txBody>
      </p:sp>
      <p:sp>
        <p:nvSpPr>
          <p:cNvPr id="3" name="Textplatzhalter 2"/>
          <p:cNvSpPr>
            <a:spLocks noGrp="1"/>
          </p:cNvSpPr>
          <p:nvPr>
            <p:ph type="body" idx="10"/>
          </p:nvPr>
        </p:nvSpPr>
        <p:spPr>
          <a:xfrm>
            <a:off x="407988" y="1204003"/>
            <a:ext cx="8736012" cy="5333322"/>
          </a:xfrm>
        </p:spPr>
        <p:txBody>
          <a:bodyPr/>
          <a:lstStyle/>
          <a:p>
            <a:pPr>
              <a:lnSpc>
                <a:spcPct val="100000"/>
              </a:lnSpc>
            </a:pPr>
            <a:r>
              <a:rPr lang="de-CH" sz="1600" dirty="0" smtClean="0">
                <a:latin typeface="Meta Normal" pitchFamily="50" charset="0"/>
              </a:rPr>
              <a:t>1-15 		Brandschutznorm</a:t>
            </a:r>
            <a:endParaRPr lang="de-CH" sz="1600" dirty="0">
              <a:solidFill>
                <a:schemeClr val="tx1">
                  <a:lumMod val="95000"/>
                  <a:lumOff val="5000"/>
                </a:schemeClr>
              </a:solidFill>
              <a:latin typeface="Meta Normal" pitchFamily="50" charset="0"/>
            </a:endParaRPr>
          </a:p>
          <a:p>
            <a:pPr>
              <a:lnSpc>
                <a:spcPct val="100000"/>
              </a:lnSpc>
            </a:pPr>
            <a:endParaRPr lang="de-CH" sz="1600" dirty="0" smtClean="0">
              <a:latin typeface="Meta Normal" pitchFamily="50" charset="0"/>
            </a:endParaRPr>
          </a:p>
          <a:p>
            <a:pPr>
              <a:lnSpc>
                <a:spcPct val="100000"/>
              </a:lnSpc>
            </a:pPr>
            <a:r>
              <a:rPr lang="de-CH" sz="1900" b="1" dirty="0" smtClean="0">
                <a:latin typeface="Meta Normal" pitchFamily="50" charset="0"/>
              </a:rPr>
              <a:t>10-15 	Begriffe </a:t>
            </a:r>
            <a:r>
              <a:rPr lang="de-CH" sz="1900" b="1" dirty="0">
                <a:latin typeface="Meta Normal" pitchFamily="50" charset="0"/>
              </a:rPr>
              <a:t>und </a:t>
            </a:r>
            <a:r>
              <a:rPr lang="de-CH" sz="1900" b="1" dirty="0" smtClean="0">
                <a:latin typeface="Meta Normal" pitchFamily="50" charset="0"/>
              </a:rPr>
              <a:t>Definitionen </a:t>
            </a:r>
            <a:r>
              <a:rPr lang="de-CH" sz="1900" b="1" dirty="0" smtClean="0">
                <a:solidFill>
                  <a:srgbClr val="FF0000"/>
                </a:solidFill>
                <a:latin typeface="Meta Normal" pitchFamily="50" charset="0"/>
              </a:rPr>
              <a:t>(neu)</a:t>
            </a:r>
            <a:endParaRPr lang="de-CH" sz="1900" b="1" dirty="0">
              <a:solidFill>
                <a:srgbClr val="FF0000"/>
              </a:solidFill>
              <a:latin typeface="Meta Normal" pitchFamily="50" charset="0"/>
            </a:endParaRPr>
          </a:p>
          <a:p>
            <a:pPr>
              <a:lnSpc>
                <a:spcPct val="100000"/>
              </a:lnSpc>
            </a:pPr>
            <a:r>
              <a:rPr lang="de-CH" sz="1900" b="1" dirty="0">
                <a:latin typeface="Meta Normal" pitchFamily="50" charset="0"/>
              </a:rPr>
              <a:t>11-15 </a:t>
            </a:r>
            <a:r>
              <a:rPr lang="de-CH" sz="1900" dirty="0" smtClean="0">
                <a:latin typeface="Meta Normal" pitchFamily="50" charset="0"/>
              </a:rPr>
              <a:t>	</a:t>
            </a:r>
            <a:r>
              <a:rPr lang="de-CH" sz="1900" b="1" dirty="0" smtClean="0">
                <a:latin typeface="Meta Normal" pitchFamily="50" charset="0"/>
              </a:rPr>
              <a:t>Qualitätssicherung </a:t>
            </a:r>
            <a:r>
              <a:rPr lang="de-CH" sz="1900" b="1" dirty="0">
                <a:latin typeface="Meta Normal" pitchFamily="50" charset="0"/>
              </a:rPr>
              <a:t>im Brandschutz </a:t>
            </a:r>
            <a:r>
              <a:rPr lang="de-CH" sz="1900" b="1" dirty="0" smtClean="0">
                <a:solidFill>
                  <a:srgbClr val="FF0000"/>
                </a:solidFill>
                <a:latin typeface="Meta Normal" pitchFamily="50" charset="0"/>
              </a:rPr>
              <a:t>(neu)</a:t>
            </a:r>
            <a:endParaRPr lang="de-CH" sz="1900" b="1" dirty="0">
              <a:solidFill>
                <a:srgbClr val="FF0000"/>
              </a:solidFill>
              <a:latin typeface="Meta Normal" pitchFamily="50" charset="0"/>
            </a:endParaRPr>
          </a:p>
          <a:p>
            <a:pPr>
              <a:lnSpc>
                <a:spcPct val="100000"/>
              </a:lnSpc>
            </a:pPr>
            <a:r>
              <a:rPr lang="de-CH" sz="1600" dirty="0">
                <a:latin typeface="Meta Normal" pitchFamily="50" charset="0"/>
              </a:rPr>
              <a:t>12-15 </a:t>
            </a:r>
            <a:r>
              <a:rPr lang="de-CH" sz="1600" dirty="0" smtClean="0">
                <a:latin typeface="Meta Normal" pitchFamily="50" charset="0"/>
              </a:rPr>
              <a:t>	Brandverhütung </a:t>
            </a:r>
            <a:r>
              <a:rPr lang="de-CH" sz="1600" dirty="0">
                <a:latin typeface="Meta Normal" pitchFamily="50" charset="0"/>
              </a:rPr>
              <a:t>und organisatorischer Brandschutz </a:t>
            </a:r>
          </a:p>
          <a:p>
            <a:pPr>
              <a:lnSpc>
                <a:spcPct val="100000"/>
              </a:lnSpc>
            </a:pPr>
            <a:r>
              <a:rPr lang="de-CH" sz="1600" dirty="0">
                <a:latin typeface="Meta Normal" pitchFamily="50" charset="0"/>
              </a:rPr>
              <a:t>13-15 </a:t>
            </a:r>
            <a:r>
              <a:rPr lang="de-CH" sz="1600" dirty="0" smtClean="0">
                <a:latin typeface="Meta Normal" pitchFamily="50" charset="0"/>
              </a:rPr>
              <a:t>	Baustoffe </a:t>
            </a:r>
            <a:r>
              <a:rPr lang="de-CH" sz="1600" dirty="0">
                <a:latin typeface="Meta Normal" pitchFamily="50" charset="0"/>
              </a:rPr>
              <a:t>und Bauteile </a:t>
            </a:r>
          </a:p>
          <a:p>
            <a:pPr>
              <a:lnSpc>
                <a:spcPct val="100000"/>
              </a:lnSpc>
            </a:pPr>
            <a:r>
              <a:rPr lang="de-CH" sz="1600" dirty="0">
                <a:latin typeface="Meta Normal" pitchFamily="50" charset="0"/>
              </a:rPr>
              <a:t>14-15 </a:t>
            </a:r>
            <a:r>
              <a:rPr lang="de-CH" sz="1600" dirty="0" smtClean="0">
                <a:latin typeface="Meta Normal" pitchFamily="50" charset="0"/>
              </a:rPr>
              <a:t>	Verwendung </a:t>
            </a:r>
            <a:r>
              <a:rPr lang="de-CH" sz="1600" dirty="0">
                <a:latin typeface="Meta Normal" pitchFamily="50" charset="0"/>
              </a:rPr>
              <a:t>von Baustoffen </a:t>
            </a:r>
          </a:p>
          <a:p>
            <a:pPr>
              <a:lnSpc>
                <a:spcPct val="100000"/>
              </a:lnSpc>
            </a:pPr>
            <a:r>
              <a:rPr lang="de-CH" sz="1600" dirty="0">
                <a:latin typeface="Meta Normal" pitchFamily="50" charset="0"/>
              </a:rPr>
              <a:t>15-15 </a:t>
            </a:r>
            <a:r>
              <a:rPr lang="de-CH" sz="1600" dirty="0" smtClean="0">
                <a:latin typeface="Meta Normal" pitchFamily="50" charset="0"/>
              </a:rPr>
              <a:t>	Brandschutzabstände </a:t>
            </a:r>
            <a:r>
              <a:rPr lang="de-CH" sz="1600" dirty="0">
                <a:latin typeface="Meta Normal" pitchFamily="50" charset="0"/>
              </a:rPr>
              <a:t>Tragwerke Brandabschnitte </a:t>
            </a:r>
          </a:p>
          <a:p>
            <a:pPr>
              <a:lnSpc>
                <a:spcPct val="100000"/>
              </a:lnSpc>
            </a:pPr>
            <a:r>
              <a:rPr lang="de-CH" sz="1600" dirty="0">
                <a:latin typeface="Meta Normal" pitchFamily="50" charset="0"/>
              </a:rPr>
              <a:t>16-15 </a:t>
            </a:r>
            <a:r>
              <a:rPr lang="de-CH" sz="1600" dirty="0" smtClean="0">
                <a:latin typeface="Meta Normal" pitchFamily="50" charset="0"/>
              </a:rPr>
              <a:t>	Flucht- </a:t>
            </a:r>
            <a:r>
              <a:rPr lang="de-CH" sz="1600" dirty="0">
                <a:latin typeface="Meta Normal" pitchFamily="50" charset="0"/>
              </a:rPr>
              <a:t>und Rettungswege </a:t>
            </a:r>
          </a:p>
          <a:p>
            <a:pPr>
              <a:lnSpc>
                <a:spcPct val="100000"/>
              </a:lnSpc>
            </a:pPr>
            <a:r>
              <a:rPr lang="de-CH" sz="1600" dirty="0">
                <a:latin typeface="Meta Normal" pitchFamily="50" charset="0"/>
              </a:rPr>
              <a:t>17-15 </a:t>
            </a:r>
            <a:r>
              <a:rPr lang="de-CH" sz="1600" dirty="0" smtClean="0">
                <a:latin typeface="Meta Normal" pitchFamily="50" charset="0"/>
              </a:rPr>
              <a:t>	Kennzeichnung </a:t>
            </a:r>
            <a:r>
              <a:rPr lang="de-CH" sz="1600" dirty="0">
                <a:latin typeface="Meta Normal" pitchFamily="50" charset="0"/>
              </a:rPr>
              <a:t>von Fluchtwegen Sicherheitsbeleuchtung </a:t>
            </a:r>
            <a:r>
              <a:rPr lang="de-CH" sz="1600" dirty="0" smtClean="0">
                <a:latin typeface="Meta Normal" pitchFamily="50" charset="0"/>
              </a:rPr>
              <a:t>Sicher-</a:t>
            </a:r>
          </a:p>
          <a:p>
            <a:pPr>
              <a:lnSpc>
                <a:spcPct val="100000"/>
              </a:lnSpc>
            </a:pPr>
            <a:r>
              <a:rPr lang="de-CH" sz="1600" dirty="0">
                <a:latin typeface="Meta Normal" pitchFamily="50" charset="0"/>
              </a:rPr>
              <a:t> </a:t>
            </a:r>
            <a:r>
              <a:rPr lang="de-CH" sz="1600" dirty="0" smtClean="0">
                <a:latin typeface="Meta Normal" pitchFamily="50" charset="0"/>
              </a:rPr>
              <a:t>      </a:t>
            </a:r>
            <a:r>
              <a:rPr lang="de-CH" sz="1600" dirty="0" err="1" smtClean="0">
                <a:latin typeface="Meta Normal" pitchFamily="50" charset="0"/>
              </a:rPr>
              <a:t>heitsstromversorgung</a:t>
            </a:r>
            <a:r>
              <a:rPr lang="de-CH" sz="1600" dirty="0" smtClean="0">
                <a:latin typeface="Meta Normal" pitchFamily="50" charset="0"/>
              </a:rPr>
              <a:t> </a:t>
            </a:r>
            <a:endParaRPr lang="de-CH" sz="1600" dirty="0">
              <a:latin typeface="Meta Normal" pitchFamily="50" charset="0"/>
            </a:endParaRPr>
          </a:p>
          <a:p>
            <a:pPr>
              <a:lnSpc>
                <a:spcPct val="100000"/>
              </a:lnSpc>
            </a:pPr>
            <a:r>
              <a:rPr lang="de-CH" sz="1600" dirty="0">
                <a:latin typeface="Meta Normal" pitchFamily="50" charset="0"/>
              </a:rPr>
              <a:t>18-15 </a:t>
            </a:r>
            <a:r>
              <a:rPr lang="de-CH" sz="1600" dirty="0" smtClean="0">
                <a:latin typeface="Meta Normal" pitchFamily="50" charset="0"/>
              </a:rPr>
              <a:t>	Löscheinrichtungen </a:t>
            </a:r>
            <a:endParaRPr lang="de-CH" sz="1600" dirty="0">
              <a:latin typeface="Meta Normal" pitchFamily="50" charset="0"/>
            </a:endParaRPr>
          </a:p>
          <a:p>
            <a:pPr>
              <a:lnSpc>
                <a:spcPct val="100000"/>
              </a:lnSpc>
            </a:pPr>
            <a:r>
              <a:rPr lang="de-CH" sz="1600" dirty="0">
                <a:latin typeface="Meta Normal" pitchFamily="50" charset="0"/>
              </a:rPr>
              <a:t>19-15 </a:t>
            </a:r>
            <a:r>
              <a:rPr lang="de-CH" sz="1600" dirty="0" smtClean="0">
                <a:latin typeface="Meta Normal" pitchFamily="50" charset="0"/>
              </a:rPr>
              <a:t>	Sprinkleranlagen </a:t>
            </a:r>
            <a:endParaRPr lang="de-CH" sz="1600" dirty="0">
              <a:latin typeface="Meta Normal" pitchFamily="50" charset="0"/>
            </a:endParaRPr>
          </a:p>
          <a:p>
            <a:pPr>
              <a:lnSpc>
                <a:spcPct val="100000"/>
              </a:lnSpc>
            </a:pPr>
            <a:r>
              <a:rPr lang="de-CH" sz="1600" dirty="0">
                <a:latin typeface="Meta Normal" pitchFamily="50" charset="0"/>
              </a:rPr>
              <a:t>20-15 </a:t>
            </a:r>
            <a:r>
              <a:rPr lang="de-CH" sz="1600" dirty="0" smtClean="0">
                <a:latin typeface="Meta Normal" pitchFamily="50" charset="0"/>
              </a:rPr>
              <a:t>	Brandmeldeanlagen </a:t>
            </a:r>
            <a:endParaRPr lang="de-CH" sz="1600" dirty="0">
              <a:latin typeface="Meta Normal" pitchFamily="50" charset="0"/>
            </a:endParaRPr>
          </a:p>
          <a:p>
            <a:pPr>
              <a:lnSpc>
                <a:spcPct val="100000"/>
              </a:lnSpc>
            </a:pPr>
            <a:r>
              <a:rPr lang="de-CH" sz="1600" dirty="0">
                <a:latin typeface="Meta Normal" pitchFamily="50" charset="0"/>
              </a:rPr>
              <a:t>21-15 </a:t>
            </a:r>
            <a:r>
              <a:rPr lang="de-CH" sz="1600" dirty="0" smtClean="0">
                <a:latin typeface="Meta Normal" pitchFamily="50" charset="0"/>
              </a:rPr>
              <a:t>	Rauch- </a:t>
            </a:r>
            <a:r>
              <a:rPr lang="de-CH" sz="1600" dirty="0">
                <a:latin typeface="Meta Normal" pitchFamily="50" charset="0"/>
              </a:rPr>
              <a:t>und Wärmeabzugsanlagen </a:t>
            </a:r>
          </a:p>
          <a:p>
            <a:pPr>
              <a:lnSpc>
                <a:spcPct val="100000"/>
              </a:lnSpc>
            </a:pPr>
            <a:r>
              <a:rPr lang="de-CH" sz="1600" dirty="0">
                <a:latin typeface="Meta Normal" pitchFamily="50" charset="0"/>
              </a:rPr>
              <a:t>22-15 </a:t>
            </a:r>
            <a:r>
              <a:rPr lang="de-CH" sz="1600" dirty="0" smtClean="0">
                <a:latin typeface="Meta Normal" pitchFamily="50" charset="0"/>
              </a:rPr>
              <a:t>	Blitzschutzsysteme </a:t>
            </a:r>
            <a:endParaRPr lang="de-CH" sz="1600" dirty="0">
              <a:latin typeface="Meta Normal" pitchFamily="50" charset="0"/>
            </a:endParaRPr>
          </a:p>
          <a:p>
            <a:pPr>
              <a:lnSpc>
                <a:spcPct val="100000"/>
              </a:lnSpc>
            </a:pPr>
            <a:r>
              <a:rPr lang="de-CH" sz="1600" dirty="0">
                <a:latin typeface="Meta Normal" pitchFamily="50" charset="0"/>
              </a:rPr>
              <a:t>23-15 </a:t>
            </a:r>
            <a:r>
              <a:rPr lang="de-CH" sz="1600" dirty="0" smtClean="0">
                <a:latin typeface="Meta Normal" pitchFamily="50" charset="0"/>
              </a:rPr>
              <a:t>	Beförderungsanlagen </a:t>
            </a:r>
            <a:endParaRPr lang="de-CH" sz="1600" dirty="0">
              <a:latin typeface="Meta Normal" pitchFamily="50" charset="0"/>
            </a:endParaRPr>
          </a:p>
          <a:p>
            <a:pPr>
              <a:lnSpc>
                <a:spcPct val="100000"/>
              </a:lnSpc>
            </a:pPr>
            <a:r>
              <a:rPr lang="de-CH" sz="1600" dirty="0">
                <a:latin typeface="Meta Normal" pitchFamily="50" charset="0"/>
              </a:rPr>
              <a:t>24-15 </a:t>
            </a:r>
            <a:r>
              <a:rPr lang="de-CH" sz="1600" dirty="0" smtClean="0">
                <a:latin typeface="Meta Normal" pitchFamily="50" charset="0"/>
              </a:rPr>
              <a:t>	Wärmetechnische </a:t>
            </a:r>
            <a:r>
              <a:rPr lang="de-CH" sz="1600" dirty="0">
                <a:latin typeface="Meta Normal" pitchFamily="50" charset="0"/>
              </a:rPr>
              <a:t>Anlagen </a:t>
            </a:r>
          </a:p>
          <a:p>
            <a:pPr>
              <a:lnSpc>
                <a:spcPct val="100000"/>
              </a:lnSpc>
            </a:pPr>
            <a:r>
              <a:rPr lang="de-CH" sz="1600" dirty="0">
                <a:latin typeface="Meta Normal" pitchFamily="50" charset="0"/>
              </a:rPr>
              <a:t>25-15 </a:t>
            </a:r>
            <a:r>
              <a:rPr lang="de-CH" sz="1600" dirty="0" smtClean="0">
                <a:latin typeface="Meta Normal" pitchFamily="50" charset="0"/>
              </a:rPr>
              <a:t>	Lufttechnische </a:t>
            </a:r>
            <a:r>
              <a:rPr lang="de-CH" sz="1600" dirty="0">
                <a:latin typeface="Meta Normal" pitchFamily="50" charset="0"/>
              </a:rPr>
              <a:t>Anlagen </a:t>
            </a:r>
          </a:p>
          <a:p>
            <a:pPr>
              <a:lnSpc>
                <a:spcPct val="100000"/>
              </a:lnSpc>
            </a:pPr>
            <a:r>
              <a:rPr lang="de-CH" sz="1600" dirty="0">
                <a:latin typeface="Meta Normal" pitchFamily="50" charset="0"/>
              </a:rPr>
              <a:t>26-15 </a:t>
            </a:r>
            <a:r>
              <a:rPr lang="de-CH" sz="1600" dirty="0" smtClean="0">
                <a:latin typeface="Meta Normal" pitchFamily="50" charset="0"/>
              </a:rPr>
              <a:t>	Gefährliche </a:t>
            </a:r>
            <a:r>
              <a:rPr lang="de-CH" sz="1600" dirty="0">
                <a:latin typeface="Meta Normal" pitchFamily="50" charset="0"/>
              </a:rPr>
              <a:t>Stoffe </a:t>
            </a:r>
          </a:p>
          <a:p>
            <a:pPr>
              <a:lnSpc>
                <a:spcPct val="100000"/>
              </a:lnSpc>
            </a:pPr>
            <a:r>
              <a:rPr lang="de-CH" sz="1900" b="1" dirty="0">
                <a:latin typeface="Meta Normal" pitchFamily="50" charset="0"/>
              </a:rPr>
              <a:t>27-15 </a:t>
            </a:r>
            <a:r>
              <a:rPr lang="de-CH" sz="1900" b="1" dirty="0" smtClean="0">
                <a:latin typeface="Meta Normal" pitchFamily="50" charset="0"/>
              </a:rPr>
              <a:t>	Nachweisverfahren </a:t>
            </a:r>
            <a:r>
              <a:rPr lang="de-CH" sz="1900" b="1" dirty="0">
                <a:latin typeface="Meta Normal" pitchFamily="50" charset="0"/>
              </a:rPr>
              <a:t>im Brandschutz </a:t>
            </a:r>
            <a:r>
              <a:rPr lang="de-CH" sz="1900" b="1" dirty="0" smtClean="0">
                <a:solidFill>
                  <a:srgbClr val="FF0000"/>
                </a:solidFill>
                <a:latin typeface="Meta Normal" pitchFamily="50" charset="0"/>
              </a:rPr>
              <a:t>(neu)</a:t>
            </a:r>
            <a:endParaRPr lang="de-CH" sz="1900" b="1" dirty="0">
              <a:solidFill>
                <a:srgbClr val="FF0000"/>
              </a:solidFill>
              <a:latin typeface="Meta Normal" pitchFamily="50" charset="0"/>
            </a:endParaRPr>
          </a:p>
          <a:p>
            <a:pPr>
              <a:lnSpc>
                <a:spcPct val="100000"/>
              </a:lnSpc>
            </a:pPr>
            <a:r>
              <a:rPr lang="de-CH" sz="1600" dirty="0">
                <a:latin typeface="Meta Normal" pitchFamily="50" charset="0"/>
              </a:rPr>
              <a:t>28-15 </a:t>
            </a:r>
            <a:r>
              <a:rPr lang="de-CH" sz="1600" dirty="0" smtClean="0">
                <a:latin typeface="Meta Normal" pitchFamily="50" charset="0"/>
              </a:rPr>
              <a:t>	Anerkennungsverfahren </a:t>
            </a:r>
            <a:endParaRPr lang="de-CH" sz="1600" dirty="0">
              <a:latin typeface="Meta Normal" pitchFamily="50" charset="0"/>
            </a:endParaRPr>
          </a:p>
          <a:p>
            <a:pPr>
              <a:lnSpc>
                <a:spcPct val="100000"/>
              </a:lnSpc>
            </a:pPr>
            <a:endParaRPr lang="de-CH" sz="1600" dirty="0" smtClean="0">
              <a:latin typeface="Meta Normal" pitchFamily="50" charset="0"/>
            </a:endParaRPr>
          </a:p>
          <a:p>
            <a:pPr>
              <a:lnSpc>
                <a:spcPct val="100000"/>
              </a:lnSpc>
            </a:pPr>
            <a:endParaRPr lang="de-CH" sz="1600" dirty="0"/>
          </a:p>
          <a:p>
            <a:pPr>
              <a:lnSpc>
                <a:spcPct val="100000"/>
              </a:lnSpc>
            </a:pPr>
            <a:endParaRPr lang="de-CH" sz="1600" dirty="0"/>
          </a:p>
        </p:txBody>
      </p:sp>
      <p:sp>
        <p:nvSpPr>
          <p:cNvPr id="5" name="Foliennummernplatzhalter 4"/>
          <p:cNvSpPr>
            <a:spLocks noGrp="1"/>
          </p:cNvSpPr>
          <p:nvPr>
            <p:ph type="sldNum" sz="quarter" idx="11"/>
          </p:nvPr>
        </p:nvSpPr>
        <p:spPr/>
        <p:txBody>
          <a:bodyPr/>
          <a:lstStyle/>
          <a:p>
            <a:fld id="{4D625B7D-F40F-48DA-B3F7-DCD8D64DA1F5}" type="slidenum">
              <a:rPr lang="de-CH" smtClean="0"/>
              <a:pPr/>
              <a:t>10</a:t>
            </a:fld>
            <a:endParaRPr lang="de-CH"/>
          </a:p>
        </p:txBody>
      </p:sp>
    </p:spTree>
    <p:extLst>
      <p:ext uri="{BB962C8B-B14F-4D97-AF65-F5344CB8AC3E}">
        <p14:creationId xmlns:p14="http://schemas.microsoft.com/office/powerpoint/2010/main" val="395991141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49186" y="188640"/>
            <a:ext cx="6716892" cy="432048"/>
          </a:xfrm>
        </p:spPr>
        <p:txBody>
          <a:bodyPr/>
          <a:lstStyle/>
          <a:p>
            <a:r>
              <a:rPr lang="de-CH" sz="1800" b="1" dirty="0" smtClean="0"/>
              <a:t>Umsetzung in Abhängigkeit der Qualitätssicherungsstufe</a:t>
            </a:r>
            <a:endParaRPr lang="de-CH" sz="1800" b="1" dirty="0"/>
          </a:p>
        </p:txBody>
      </p:sp>
      <p:sp>
        <p:nvSpPr>
          <p:cNvPr id="3" name="Inhaltsplatzhalter 2"/>
          <p:cNvSpPr>
            <a:spLocks noGrp="1"/>
          </p:cNvSpPr>
          <p:nvPr>
            <p:ph idx="1"/>
          </p:nvPr>
        </p:nvSpPr>
        <p:spPr>
          <a:xfrm>
            <a:off x="878572" y="1052736"/>
            <a:ext cx="7487506" cy="5334416"/>
          </a:xfrm>
        </p:spPr>
        <p:txBody>
          <a:bodyPr>
            <a:normAutofit/>
          </a:bodyPr>
          <a:lstStyle/>
          <a:p>
            <a:pPr marL="0" indent="0">
              <a:buNone/>
            </a:pPr>
            <a:r>
              <a:rPr lang="de-CH" sz="1900" dirty="0" smtClean="0">
                <a:solidFill>
                  <a:srgbClr val="FF0000"/>
                </a:solidFill>
              </a:rPr>
              <a:t>Was ist zu tun?</a:t>
            </a:r>
          </a:p>
          <a:p>
            <a:pPr marL="0" indent="0">
              <a:buNone/>
            </a:pPr>
            <a:endParaRPr lang="de-CH" sz="1900" dirty="0" smtClean="0"/>
          </a:p>
          <a:p>
            <a:pPr marL="176213" lvl="1" indent="-176213">
              <a:buFont typeface="Arial" pitchFamily="34" charset="0"/>
              <a:buChar char="•"/>
              <a:defRPr/>
            </a:pPr>
            <a:r>
              <a:rPr lang="de-CH" sz="1900" dirty="0" smtClean="0"/>
              <a:t>Bestandaufnahme und Zustandsanalyse</a:t>
            </a:r>
          </a:p>
          <a:p>
            <a:pPr marL="176213" lvl="1" indent="-176213">
              <a:buFont typeface="Arial" pitchFamily="34" charset="0"/>
              <a:buChar char="•"/>
              <a:defRPr/>
            </a:pPr>
            <a:r>
              <a:rPr lang="de-CH" sz="1900" dirty="0" smtClean="0"/>
              <a:t>Objektspezifisches Brandschutzkonzept</a:t>
            </a:r>
          </a:p>
          <a:p>
            <a:pPr marL="176213" lvl="1" indent="-176213">
              <a:buFont typeface="Arial" pitchFamily="34" charset="0"/>
              <a:buChar char="•"/>
              <a:defRPr/>
            </a:pPr>
            <a:r>
              <a:rPr lang="de-CH" sz="1900" dirty="0" smtClean="0"/>
              <a:t>Brandschutzpläne</a:t>
            </a:r>
          </a:p>
          <a:p>
            <a:pPr marL="176213" lvl="1" indent="-176213">
              <a:buFont typeface="Arial" pitchFamily="34" charset="0"/>
              <a:buChar char="•"/>
              <a:defRPr/>
            </a:pPr>
            <a:r>
              <a:rPr lang="de-CH" sz="1900" dirty="0" smtClean="0"/>
              <a:t>Unabhängige Nachweise mit Ingenieurmethoden im Brandschutz</a:t>
            </a:r>
          </a:p>
          <a:p>
            <a:pPr marL="176213" lvl="1" indent="-176213">
              <a:buFont typeface="Arial" pitchFamily="34" charset="0"/>
              <a:buChar char="•"/>
            </a:pPr>
            <a:r>
              <a:rPr lang="de-CH" sz="1900" dirty="0" err="1" smtClean="0"/>
              <a:t>Entrauchungskonzept</a:t>
            </a:r>
            <a:r>
              <a:rPr lang="de-CH" sz="1900" dirty="0" smtClean="0"/>
              <a:t> MRWA mit Leistungsnachweis</a:t>
            </a:r>
          </a:p>
          <a:p>
            <a:pPr marL="176213" lvl="1" indent="-176213">
              <a:buFont typeface="Arial" pitchFamily="34" charset="0"/>
              <a:buChar char="•"/>
            </a:pPr>
            <a:r>
              <a:rPr lang="de-CH" sz="1900" dirty="0" smtClean="0"/>
              <a:t>SPA, BMA, Haustechnik, Gebäudesicherheit…</a:t>
            </a:r>
          </a:p>
          <a:p>
            <a:pPr marL="176213" lvl="1" indent="-176213">
              <a:buFont typeface="Arial" pitchFamily="34" charset="0"/>
              <a:buChar char="•"/>
            </a:pPr>
            <a:r>
              <a:rPr lang="de-CH" sz="1900" dirty="0" smtClean="0"/>
              <a:t>Brandfallsteuerungsmatrix</a:t>
            </a:r>
          </a:p>
          <a:p>
            <a:pPr marL="176213" lvl="1" indent="-176213">
              <a:buFont typeface="Arial" pitchFamily="34" charset="0"/>
              <a:buChar char="•"/>
            </a:pPr>
            <a:r>
              <a:rPr lang="de-CH" sz="1900" dirty="0" smtClean="0"/>
              <a:t>Integraler Test</a:t>
            </a:r>
          </a:p>
          <a:p>
            <a:pPr marL="176213" lvl="1" indent="-176213">
              <a:buFont typeface="Arial" pitchFamily="34" charset="0"/>
              <a:buChar char="•"/>
            </a:pPr>
            <a:r>
              <a:rPr lang="de-CH" sz="1900" dirty="0" smtClean="0"/>
              <a:t>Kontrolle Mieterausbaupläne</a:t>
            </a:r>
          </a:p>
          <a:p>
            <a:pPr marL="176213" lvl="1" indent="-176213">
              <a:buFont typeface="Arial" pitchFamily="34" charset="0"/>
              <a:buChar char="•"/>
            </a:pPr>
            <a:r>
              <a:rPr lang="de-CH" sz="1900" dirty="0" smtClean="0"/>
              <a:t>Überwachung der Bauausführung</a:t>
            </a:r>
          </a:p>
          <a:p>
            <a:pPr marL="176213" lvl="1" indent="-176213">
              <a:buFont typeface="Arial" pitchFamily="34" charset="0"/>
              <a:buChar char="•"/>
            </a:pPr>
            <a:r>
              <a:rPr lang="de-CH" sz="1900" dirty="0" smtClean="0"/>
              <a:t>Inbetriebnahme und Instruktion der Eigentümer- und Nutzerschaft</a:t>
            </a:r>
          </a:p>
          <a:p>
            <a:pPr marL="176213" lvl="1" indent="-176213">
              <a:buFont typeface="Arial" pitchFamily="34" charset="0"/>
              <a:buChar char="•"/>
            </a:pPr>
            <a:r>
              <a:rPr lang="de-CH" sz="1900" dirty="0" smtClean="0"/>
              <a:t>Revisionsunterlagen Brandschutz</a:t>
            </a:r>
          </a:p>
          <a:p>
            <a:pPr marL="176213" lvl="1" indent="-176213">
              <a:buFont typeface="Arial" pitchFamily="34" charset="0"/>
              <a:buChar char="•"/>
            </a:pPr>
            <a:r>
              <a:rPr lang="de-CH" sz="1900" dirty="0" smtClean="0"/>
              <a:t>Behördliche Abnahme</a:t>
            </a:r>
            <a:endParaRPr lang="de-CH" sz="2000" dirty="0" smtClean="0"/>
          </a:p>
          <a:p>
            <a:pPr marL="176213" lvl="1" indent="-176213">
              <a:buFont typeface="Arial" pitchFamily="34" charset="0"/>
              <a:buChar char="•"/>
            </a:pPr>
            <a:endParaRPr lang="de-CH" sz="1900" dirty="0" smtClean="0"/>
          </a:p>
          <a:p>
            <a:endParaRPr lang="de-CH" sz="1900" dirty="0"/>
          </a:p>
        </p:txBody>
      </p:sp>
      <p:sp>
        <p:nvSpPr>
          <p:cNvPr id="4" name="Foliennummernplatzhalter 3"/>
          <p:cNvSpPr>
            <a:spLocks noGrp="1"/>
          </p:cNvSpPr>
          <p:nvPr>
            <p:ph type="sldNum" sz="quarter" idx="12"/>
          </p:nvPr>
        </p:nvSpPr>
        <p:spPr/>
        <p:txBody>
          <a:bodyPr/>
          <a:lstStyle/>
          <a:p>
            <a:fld id="{535302CB-9945-4074-A751-93380961EE3F}" type="slidenum">
              <a:rPr lang="de-CH" smtClean="0">
                <a:latin typeface="+mn-lt"/>
              </a:rPr>
              <a:pPr/>
              <a:t>100</a:t>
            </a:fld>
            <a:endParaRPr lang="de-CH" dirty="0">
              <a:latin typeface="+mn-lt"/>
            </a:endParaRPr>
          </a:p>
        </p:txBody>
      </p:sp>
    </p:spTree>
    <p:extLst>
      <p:ext uri="{BB962C8B-B14F-4D97-AF65-F5344CB8AC3E}">
        <p14:creationId xmlns:p14="http://schemas.microsoft.com/office/powerpoint/2010/main" val="373261772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18606" y="213335"/>
            <a:ext cx="5317689" cy="432048"/>
          </a:xfrm>
        </p:spPr>
        <p:txBody>
          <a:bodyPr/>
          <a:lstStyle/>
          <a:p>
            <a:r>
              <a:rPr lang="de-CH" sz="2400" b="1" dirty="0" smtClean="0"/>
              <a:t>Abgrenzung</a:t>
            </a:r>
            <a:endParaRPr lang="de-CH" sz="2400" b="1" dirty="0"/>
          </a:p>
        </p:txBody>
      </p:sp>
      <p:sp>
        <p:nvSpPr>
          <p:cNvPr id="3" name="Inhaltsplatzhalter 2"/>
          <p:cNvSpPr>
            <a:spLocks noGrp="1"/>
          </p:cNvSpPr>
          <p:nvPr>
            <p:ph idx="1"/>
          </p:nvPr>
        </p:nvSpPr>
        <p:spPr/>
        <p:txBody>
          <a:bodyPr>
            <a:normAutofit/>
          </a:bodyPr>
          <a:lstStyle/>
          <a:p>
            <a:pPr>
              <a:buNone/>
            </a:pPr>
            <a:endParaRPr lang="de-CH" sz="1900" dirty="0" smtClean="0"/>
          </a:p>
          <a:p>
            <a:pPr>
              <a:buNone/>
            </a:pPr>
            <a:endParaRPr lang="de-CH" sz="1900" dirty="0" smtClean="0"/>
          </a:p>
          <a:p>
            <a:pPr>
              <a:buNone/>
            </a:pPr>
            <a:r>
              <a:rPr lang="de-CH" sz="1900" dirty="0" smtClean="0">
                <a:solidFill>
                  <a:srgbClr val="FF0000"/>
                </a:solidFill>
              </a:rPr>
              <a:t>Welche Abgrenzungen gibt es?</a:t>
            </a:r>
          </a:p>
          <a:p>
            <a:pPr>
              <a:buNone/>
            </a:pPr>
            <a:endParaRPr lang="de-CH" sz="1900" dirty="0" smtClean="0"/>
          </a:p>
          <a:p>
            <a:r>
              <a:rPr lang="de-CH" sz="1900" dirty="0" smtClean="0"/>
              <a:t>Qualitätssicherung einzelner Branchen</a:t>
            </a:r>
          </a:p>
          <a:p>
            <a:pPr>
              <a:buNone/>
            </a:pPr>
            <a:r>
              <a:rPr lang="de-CH" sz="1900" dirty="0" smtClean="0"/>
              <a:t>	</a:t>
            </a:r>
            <a:r>
              <a:rPr lang="de-CH" sz="1700" dirty="0" smtClean="0"/>
              <a:t>wird durch diese Brandschutzrichtlinie nicht ersetzt</a:t>
            </a:r>
          </a:p>
          <a:p>
            <a:pPr>
              <a:buNone/>
            </a:pPr>
            <a:r>
              <a:rPr lang="de-CH" sz="1700" dirty="0" smtClean="0"/>
              <a:t>	ist ins Gesamtkonzept zu integrieren</a:t>
            </a:r>
          </a:p>
          <a:p>
            <a:pPr>
              <a:buNone/>
            </a:pPr>
            <a:endParaRPr lang="de-CH" sz="1900" dirty="0" smtClean="0"/>
          </a:p>
          <a:p>
            <a:r>
              <a:rPr lang="de-CH" sz="1900" dirty="0" smtClean="0"/>
              <a:t>Zusätzliche Anforderungen einzelner Branchen</a:t>
            </a:r>
          </a:p>
          <a:p>
            <a:pPr>
              <a:buNone/>
            </a:pPr>
            <a:r>
              <a:rPr lang="de-CH" sz="1700" dirty="0" smtClean="0"/>
              <a:t>	sind in weiteren Brandschutzrichtlinien definiert</a:t>
            </a:r>
          </a:p>
          <a:p>
            <a:pPr>
              <a:buNone/>
            </a:pPr>
            <a:r>
              <a:rPr lang="de-CH" sz="1700" dirty="0" smtClean="0"/>
              <a:t>	werden durch diese Brandschutzrichtlinie nicht ersetzt</a:t>
            </a:r>
          </a:p>
          <a:p>
            <a:pPr>
              <a:buNone/>
            </a:pPr>
            <a:r>
              <a:rPr lang="de-CH" sz="1700" dirty="0" smtClean="0"/>
              <a:t>	sind ins Gesamtkonzept zu integrieren</a:t>
            </a:r>
            <a:endParaRPr lang="de-CH" sz="1900" dirty="0" smtClean="0"/>
          </a:p>
          <a:p>
            <a:pPr>
              <a:buNone/>
            </a:pPr>
            <a:r>
              <a:rPr lang="de-CH" sz="1900" dirty="0" smtClean="0"/>
              <a:t>	</a:t>
            </a:r>
          </a:p>
        </p:txBody>
      </p:sp>
      <p:sp>
        <p:nvSpPr>
          <p:cNvPr id="4" name="Foliennummernplatzhalter 3"/>
          <p:cNvSpPr>
            <a:spLocks noGrp="1"/>
          </p:cNvSpPr>
          <p:nvPr>
            <p:ph type="sldNum" sz="quarter" idx="12"/>
          </p:nvPr>
        </p:nvSpPr>
        <p:spPr/>
        <p:txBody>
          <a:bodyPr/>
          <a:lstStyle/>
          <a:p>
            <a:fld id="{535302CB-9945-4074-A751-93380961EE3F}" type="slidenum">
              <a:rPr lang="de-CH" smtClean="0">
                <a:latin typeface="+mn-lt"/>
              </a:rPr>
              <a:pPr/>
              <a:t>101</a:t>
            </a:fld>
            <a:endParaRPr lang="de-CH" dirty="0">
              <a:latin typeface="+mn-lt"/>
            </a:endParaRPr>
          </a:p>
        </p:txBody>
      </p:sp>
    </p:spTree>
    <p:extLst>
      <p:ext uri="{BB962C8B-B14F-4D97-AF65-F5344CB8AC3E}">
        <p14:creationId xmlns:p14="http://schemas.microsoft.com/office/powerpoint/2010/main" val="290027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41070" y="188640"/>
            <a:ext cx="5195225" cy="432048"/>
          </a:xfrm>
        </p:spPr>
        <p:txBody>
          <a:bodyPr/>
          <a:lstStyle/>
          <a:p>
            <a:r>
              <a:rPr lang="de-CH" sz="2400" b="1" dirty="0" smtClean="0"/>
              <a:t>Übergangsbestimmungen</a:t>
            </a:r>
            <a:endParaRPr lang="de-CH" sz="2400" b="1" dirty="0"/>
          </a:p>
        </p:txBody>
      </p:sp>
      <p:sp>
        <p:nvSpPr>
          <p:cNvPr id="3" name="Inhaltsplatzhalter 2"/>
          <p:cNvSpPr>
            <a:spLocks noGrp="1"/>
          </p:cNvSpPr>
          <p:nvPr>
            <p:ph idx="1"/>
          </p:nvPr>
        </p:nvSpPr>
        <p:spPr>
          <a:xfrm>
            <a:off x="899591" y="1052736"/>
            <a:ext cx="7493781" cy="5184576"/>
          </a:xfrm>
        </p:spPr>
        <p:txBody>
          <a:bodyPr>
            <a:normAutofit/>
          </a:bodyPr>
          <a:lstStyle/>
          <a:p>
            <a:pPr>
              <a:buNone/>
            </a:pPr>
            <a:r>
              <a:rPr lang="de-CH" sz="1900" dirty="0" smtClean="0"/>
              <a:t> </a:t>
            </a:r>
          </a:p>
          <a:p>
            <a:pPr>
              <a:buNone/>
            </a:pPr>
            <a:r>
              <a:rPr lang="de-CH" sz="1900" dirty="0" smtClean="0">
                <a:solidFill>
                  <a:srgbClr val="FF0000"/>
                </a:solidFill>
              </a:rPr>
              <a:t>Wie sehen die Übergangsbestimmungen aus?</a:t>
            </a:r>
          </a:p>
          <a:p>
            <a:pPr>
              <a:buNone/>
            </a:pPr>
            <a:endParaRPr lang="de-CH" sz="1900" dirty="0" smtClean="0"/>
          </a:p>
          <a:p>
            <a:pPr>
              <a:spcAft>
                <a:spcPts val="600"/>
              </a:spcAft>
              <a:buNone/>
            </a:pPr>
            <a:r>
              <a:rPr lang="de-CH" sz="1900" dirty="0" smtClean="0"/>
              <a:t>Keine</a:t>
            </a:r>
          </a:p>
          <a:p>
            <a:r>
              <a:rPr lang="de-CH" sz="1700" dirty="0" smtClean="0"/>
              <a:t>Qualitätssicherungspflicht</a:t>
            </a:r>
          </a:p>
          <a:p>
            <a:r>
              <a:rPr lang="de-CH" sz="1700" dirty="0" smtClean="0"/>
              <a:t>Dokumentationspflicht</a:t>
            </a:r>
          </a:p>
          <a:p>
            <a:r>
              <a:rPr lang="de-CH" sz="1700" dirty="0" smtClean="0"/>
              <a:t>Allgemeine Anforderungen</a:t>
            </a:r>
          </a:p>
          <a:p>
            <a:r>
              <a:rPr lang="de-CH" sz="1700" dirty="0" smtClean="0"/>
              <a:t>Allgemeine Umsetzung</a:t>
            </a:r>
          </a:p>
          <a:p>
            <a:r>
              <a:rPr lang="de-CH" sz="1700" dirty="0" smtClean="0"/>
              <a:t>Umsetzung in Abhängigkeit der Qualitätssicherungsstufe</a:t>
            </a:r>
          </a:p>
          <a:p>
            <a:pPr>
              <a:buNone/>
            </a:pPr>
            <a:endParaRPr lang="de-CH" sz="1900" dirty="0" smtClean="0"/>
          </a:p>
          <a:p>
            <a:pPr>
              <a:spcAft>
                <a:spcPts val="600"/>
              </a:spcAft>
              <a:buNone/>
            </a:pPr>
            <a:r>
              <a:rPr lang="de-CH" sz="1900" dirty="0" smtClean="0"/>
              <a:t>5 Jahre</a:t>
            </a:r>
          </a:p>
          <a:p>
            <a:r>
              <a:rPr lang="de-CH" sz="1700" dirty="0" smtClean="0"/>
              <a:t>Nachweis der Qualifikation des QS Verantwortlichen Brandschutz</a:t>
            </a:r>
          </a:p>
          <a:p>
            <a:pPr>
              <a:buNone/>
            </a:pPr>
            <a:endParaRPr lang="de-CH" sz="1900" dirty="0" smtClean="0"/>
          </a:p>
          <a:p>
            <a:pPr>
              <a:buNone/>
            </a:pPr>
            <a:endParaRPr lang="de-CH" sz="1900" dirty="0" smtClean="0"/>
          </a:p>
          <a:p>
            <a:endParaRPr lang="de-CH" sz="1900" dirty="0" smtClean="0"/>
          </a:p>
          <a:p>
            <a:endParaRPr lang="de-CH" sz="1900" dirty="0"/>
          </a:p>
        </p:txBody>
      </p:sp>
      <p:sp>
        <p:nvSpPr>
          <p:cNvPr id="4" name="Foliennummernplatzhalter 3"/>
          <p:cNvSpPr>
            <a:spLocks noGrp="1"/>
          </p:cNvSpPr>
          <p:nvPr>
            <p:ph type="sldNum" sz="quarter" idx="12"/>
          </p:nvPr>
        </p:nvSpPr>
        <p:spPr/>
        <p:txBody>
          <a:bodyPr/>
          <a:lstStyle/>
          <a:p>
            <a:fld id="{535302CB-9945-4074-A751-93380961EE3F}" type="slidenum">
              <a:rPr lang="de-CH" smtClean="0">
                <a:latin typeface="+mn-lt"/>
              </a:rPr>
              <a:pPr/>
              <a:t>102</a:t>
            </a:fld>
            <a:endParaRPr lang="de-CH" dirty="0">
              <a:latin typeface="+mn-lt"/>
            </a:endParaRPr>
          </a:p>
        </p:txBody>
      </p:sp>
    </p:spTree>
    <p:extLst>
      <p:ext uri="{BB962C8B-B14F-4D97-AF65-F5344CB8AC3E}">
        <p14:creationId xmlns:p14="http://schemas.microsoft.com/office/powerpoint/2010/main" val="123680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02278" y="188640"/>
            <a:ext cx="5334017" cy="432048"/>
          </a:xfrm>
        </p:spPr>
        <p:txBody>
          <a:bodyPr/>
          <a:lstStyle/>
          <a:p>
            <a:r>
              <a:rPr lang="de-CH" sz="2400" b="1" dirty="0" smtClean="0"/>
              <a:t>Zusammenfassung</a:t>
            </a:r>
            <a:endParaRPr lang="de-CH" sz="2400" b="1" dirty="0"/>
          </a:p>
        </p:txBody>
      </p:sp>
      <p:sp>
        <p:nvSpPr>
          <p:cNvPr id="3" name="Inhaltsplatzhalter 2"/>
          <p:cNvSpPr>
            <a:spLocks noGrp="1"/>
          </p:cNvSpPr>
          <p:nvPr>
            <p:ph idx="1"/>
          </p:nvPr>
        </p:nvSpPr>
        <p:spPr/>
        <p:txBody>
          <a:bodyPr>
            <a:normAutofit lnSpcReduction="10000"/>
          </a:bodyPr>
          <a:lstStyle/>
          <a:p>
            <a:endParaRPr lang="de-CH" sz="1900" dirty="0" smtClean="0"/>
          </a:p>
          <a:p>
            <a:endParaRPr lang="de-CH" sz="1900" dirty="0" smtClean="0"/>
          </a:p>
          <a:p>
            <a:pPr>
              <a:buNone/>
            </a:pPr>
            <a:endParaRPr lang="de-CH" sz="1900" dirty="0" smtClean="0"/>
          </a:p>
          <a:p>
            <a:r>
              <a:rPr lang="de-CH" sz="1900" dirty="0" smtClean="0"/>
              <a:t>QS Verantwortlicher Brandschutz </a:t>
            </a:r>
          </a:p>
          <a:p>
            <a:r>
              <a:rPr lang="de-CH" sz="1900" dirty="0" smtClean="0"/>
              <a:t>Übereinstimmungserklärung Brandschutz</a:t>
            </a:r>
          </a:p>
          <a:p>
            <a:r>
              <a:rPr lang="de-CH" sz="1900" dirty="0" smtClean="0"/>
              <a:t>Revisionsunterlagen Brandschutz</a:t>
            </a:r>
          </a:p>
          <a:p>
            <a:pPr>
              <a:buNone/>
            </a:pPr>
            <a:endParaRPr lang="de-CH" sz="1900" dirty="0" smtClean="0"/>
          </a:p>
          <a:p>
            <a:r>
              <a:rPr lang="de-CH" sz="1900" dirty="0" smtClean="0"/>
              <a:t>Einstufung über Nutzung und besondere Brandrisiken</a:t>
            </a:r>
          </a:p>
          <a:p>
            <a:r>
              <a:rPr lang="de-CH" sz="1900" dirty="0" smtClean="0"/>
              <a:t>QS Anforderungen </a:t>
            </a:r>
            <a:r>
              <a:rPr lang="de-CH" sz="2000" dirty="0" smtClean="0"/>
              <a:t>QSS 1 gering – QSS 4 hoch</a:t>
            </a:r>
            <a:endParaRPr lang="de-CH" sz="1900" dirty="0" smtClean="0"/>
          </a:p>
          <a:p>
            <a:endParaRPr lang="de-CH" sz="1900" dirty="0" smtClean="0"/>
          </a:p>
          <a:p>
            <a:r>
              <a:rPr lang="de-CH" sz="1900" dirty="0" smtClean="0"/>
              <a:t> QS Anforderungen und Umsetzung entsprechen dem Projekt</a:t>
            </a:r>
          </a:p>
          <a:p>
            <a:pPr>
              <a:buNone/>
            </a:pPr>
            <a:endParaRPr lang="de-CH" sz="1900" dirty="0" smtClean="0"/>
          </a:p>
          <a:p>
            <a:r>
              <a:rPr lang="de-CH" sz="1900" dirty="0" smtClean="0"/>
              <a:t> Praxistaugliche, gelebte Qualitätssicherung bringt für alle viel</a:t>
            </a:r>
          </a:p>
          <a:p>
            <a:endParaRPr lang="de-CH" sz="1900" dirty="0" smtClean="0"/>
          </a:p>
          <a:p>
            <a:r>
              <a:rPr lang="de-CH" sz="1900" dirty="0" smtClean="0"/>
              <a:t>Qualitätssicherung ist Teamwork</a:t>
            </a:r>
          </a:p>
        </p:txBody>
      </p:sp>
      <p:pic>
        <p:nvPicPr>
          <p:cNvPr id="4098" name="Picture 2" descr="http://herryconsultant.fr/wp-content/uploads/2012/06/PDCA.jpg"/>
          <p:cNvPicPr>
            <a:picLocks noChangeAspect="1" noChangeArrowheads="1"/>
          </p:cNvPicPr>
          <p:nvPr/>
        </p:nvPicPr>
        <p:blipFill>
          <a:blip r:embed="rId3" cstate="print"/>
          <a:srcRect/>
          <a:stretch>
            <a:fillRect/>
          </a:stretch>
        </p:blipFill>
        <p:spPr bwMode="auto">
          <a:xfrm>
            <a:off x="5963643" y="805171"/>
            <a:ext cx="3057525" cy="2390775"/>
          </a:xfrm>
          <a:prstGeom prst="rect">
            <a:avLst/>
          </a:prstGeom>
          <a:noFill/>
        </p:spPr>
      </p:pic>
      <p:sp>
        <p:nvSpPr>
          <p:cNvPr id="4" name="Foliennummernplatzhalter 3"/>
          <p:cNvSpPr>
            <a:spLocks noGrp="1"/>
          </p:cNvSpPr>
          <p:nvPr>
            <p:ph type="sldNum" sz="quarter" idx="12"/>
          </p:nvPr>
        </p:nvSpPr>
        <p:spPr/>
        <p:txBody>
          <a:bodyPr/>
          <a:lstStyle/>
          <a:p>
            <a:fld id="{535302CB-9945-4074-A751-93380961EE3F}" type="slidenum">
              <a:rPr lang="de-CH" smtClean="0">
                <a:latin typeface="+mn-lt"/>
              </a:rPr>
              <a:pPr/>
              <a:t>103</a:t>
            </a:fld>
            <a:endParaRPr lang="de-CH" dirty="0">
              <a:latin typeface="+mn-lt"/>
            </a:endParaRPr>
          </a:p>
        </p:txBody>
      </p:sp>
    </p:spTree>
    <p:extLst>
      <p:ext uri="{BB962C8B-B14F-4D97-AF65-F5344CB8AC3E}">
        <p14:creationId xmlns:p14="http://schemas.microsoft.com/office/powerpoint/2010/main" val="246166055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02278" y="82707"/>
            <a:ext cx="6653893" cy="619422"/>
          </a:xfrm>
        </p:spPr>
        <p:txBody>
          <a:bodyPr/>
          <a:lstStyle/>
          <a:p>
            <a:r>
              <a:rPr lang="de-CH" sz="2400" b="1" dirty="0" smtClean="0"/>
              <a:t>Weitere Erleichterungen (auszugsweise)</a:t>
            </a:r>
            <a:endParaRPr lang="de-CH" sz="2400" b="1" dirty="0"/>
          </a:p>
        </p:txBody>
      </p:sp>
      <p:sp>
        <p:nvSpPr>
          <p:cNvPr id="3" name="Inhaltsplatzhalter 2"/>
          <p:cNvSpPr>
            <a:spLocks noGrp="1"/>
          </p:cNvSpPr>
          <p:nvPr>
            <p:ph idx="1"/>
          </p:nvPr>
        </p:nvSpPr>
        <p:spPr>
          <a:xfrm>
            <a:off x="899592" y="906236"/>
            <a:ext cx="7344816" cy="5951764"/>
          </a:xfrm>
        </p:spPr>
        <p:txBody>
          <a:bodyPr>
            <a:normAutofit/>
          </a:bodyPr>
          <a:lstStyle/>
          <a:p>
            <a:pPr>
              <a:buFontTx/>
              <a:buChar char="-"/>
            </a:pPr>
            <a:r>
              <a:rPr lang="de-CH" sz="1600" dirty="0" smtClean="0"/>
              <a:t>Nichtbrennbarkeit der obersten Dachschicht nur bei Steildächern und Hochhäusern ab 30m Gebäudehöhe</a:t>
            </a:r>
          </a:p>
          <a:p>
            <a:pPr>
              <a:buFontTx/>
              <a:buChar char="-"/>
            </a:pPr>
            <a:endParaRPr lang="de-CH" sz="1600" dirty="0" smtClean="0"/>
          </a:p>
          <a:p>
            <a:pPr>
              <a:buFontTx/>
              <a:buChar char="-"/>
            </a:pPr>
            <a:r>
              <a:rPr lang="de-CH" sz="1600" dirty="0" smtClean="0"/>
              <a:t>Keine Entrauchungsöffnungen mehr für Aufzugsschächte (</a:t>
            </a:r>
            <a:r>
              <a:rPr lang="de-CH" sz="1600" u="sng" dirty="0" smtClean="0"/>
              <a:t>Achtung: </a:t>
            </a:r>
            <a:r>
              <a:rPr lang="de-CH" sz="1600" dirty="0" smtClean="0"/>
              <a:t>Entlüftungsöffnungen sind noch notwendig nach Absprache)</a:t>
            </a:r>
          </a:p>
          <a:p>
            <a:pPr>
              <a:buFontTx/>
              <a:buChar char="-"/>
            </a:pPr>
            <a:endParaRPr lang="de-CH" sz="1600" dirty="0"/>
          </a:p>
          <a:p>
            <a:pPr>
              <a:buFontTx/>
              <a:buChar char="-"/>
            </a:pPr>
            <a:r>
              <a:rPr lang="de-CH" sz="1600" dirty="0" smtClean="0"/>
              <a:t>RWA bei Industrie- und Gewerbebauten erst ab 2400m2 (oberirdisch)</a:t>
            </a:r>
          </a:p>
          <a:p>
            <a:pPr>
              <a:buFontTx/>
              <a:buChar char="-"/>
            </a:pPr>
            <a:endParaRPr lang="de-CH" sz="1600" dirty="0"/>
          </a:p>
          <a:p>
            <a:pPr>
              <a:buFontTx/>
              <a:buChar char="-"/>
            </a:pPr>
            <a:r>
              <a:rPr lang="de-CH" sz="1600" dirty="0" smtClean="0"/>
              <a:t>Erleichterungen bei Atrien und Bühnen</a:t>
            </a:r>
          </a:p>
          <a:p>
            <a:pPr>
              <a:buFontTx/>
              <a:buChar char="-"/>
            </a:pPr>
            <a:endParaRPr lang="de-CH" sz="1600" dirty="0"/>
          </a:p>
          <a:p>
            <a:pPr>
              <a:buFontTx/>
              <a:buChar char="-"/>
            </a:pPr>
            <a:r>
              <a:rPr lang="de-CH" sz="1600" dirty="0" smtClean="0"/>
              <a:t>Vorschriften für </a:t>
            </a:r>
            <a:r>
              <a:rPr lang="de-CH" sz="1600" dirty="0" err="1" smtClean="0"/>
              <a:t>Parkings</a:t>
            </a:r>
            <a:r>
              <a:rPr lang="de-CH" sz="1600" dirty="0" smtClean="0"/>
              <a:t> erst ab 600m2 (vorher: 150m2)</a:t>
            </a:r>
          </a:p>
          <a:p>
            <a:pPr>
              <a:buFontTx/>
              <a:buChar char="-"/>
            </a:pPr>
            <a:endParaRPr lang="de-CH" sz="1600" dirty="0"/>
          </a:p>
          <a:p>
            <a:pPr>
              <a:buFontTx/>
              <a:buChar char="-"/>
            </a:pPr>
            <a:r>
              <a:rPr lang="de-CH" sz="1600" dirty="0" smtClean="0"/>
              <a:t>Bei kondensierenden, raumluftunabhängigen Feuerungsaggregaten für flüssige und gasförmige Brennstoffe mit LAS, Klasse T080 – Abgasanlage frei ohne BS-Element ( EFH und </a:t>
            </a:r>
            <a:r>
              <a:rPr lang="de-CH" sz="1600" dirty="0" err="1" smtClean="0"/>
              <a:t>ger</a:t>
            </a:r>
            <a:r>
              <a:rPr lang="de-CH" sz="1600" dirty="0" smtClean="0"/>
              <a:t>. Abmessungen). Auch Bauart des Heizraumes ist frei</a:t>
            </a:r>
          </a:p>
          <a:p>
            <a:pPr>
              <a:buFontTx/>
              <a:buChar char="-"/>
            </a:pPr>
            <a:endParaRPr lang="de-CH" sz="1600" dirty="0"/>
          </a:p>
          <a:p>
            <a:pPr>
              <a:buFontTx/>
              <a:buChar char="-"/>
            </a:pPr>
            <a:r>
              <a:rPr lang="de-CH" sz="1600" dirty="0" smtClean="0"/>
              <a:t>Erhöhung der möglichen Brandabschnittsgrösse bei Industrie- und Gewerbebauten von 2400m2 auf 3600m2</a:t>
            </a:r>
          </a:p>
          <a:p>
            <a:pPr>
              <a:buFontTx/>
              <a:buChar char="-"/>
            </a:pPr>
            <a:endParaRPr lang="de-CH" sz="1600" dirty="0"/>
          </a:p>
          <a:p>
            <a:pPr>
              <a:buFontTx/>
              <a:buChar char="-"/>
            </a:pPr>
            <a:r>
              <a:rPr lang="de-CH" sz="1600" dirty="0" smtClean="0"/>
              <a:t>Kein Brandabschnitt mehr bei Garage-Wohnhaus oder Heizung –Wohnhaus (ausser Holzzentralheizung)</a:t>
            </a:r>
          </a:p>
          <a:p>
            <a:pPr>
              <a:buFontTx/>
              <a:buChar char="-"/>
            </a:pPr>
            <a:endParaRPr lang="de-CH" sz="1600" dirty="0"/>
          </a:p>
          <a:p>
            <a:pPr>
              <a:buFontTx/>
              <a:buChar char="-"/>
            </a:pPr>
            <a:endParaRPr lang="de-CH" sz="1600" dirty="0" smtClean="0"/>
          </a:p>
          <a:p>
            <a:pPr>
              <a:buFontTx/>
              <a:buChar char="-"/>
            </a:pPr>
            <a:endParaRPr lang="de-CH" sz="1600" dirty="0"/>
          </a:p>
          <a:p>
            <a:pPr>
              <a:buFontTx/>
              <a:buChar char="-"/>
            </a:pPr>
            <a:endParaRPr lang="de-CH" sz="1600" dirty="0" smtClean="0"/>
          </a:p>
          <a:p>
            <a:pPr>
              <a:buFontTx/>
              <a:buChar char="-"/>
            </a:pPr>
            <a:endParaRPr lang="de-CH" sz="1900" dirty="0"/>
          </a:p>
          <a:p>
            <a:pPr>
              <a:buFontTx/>
              <a:buChar char="-"/>
            </a:pPr>
            <a:endParaRPr lang="de-CH" sz="1900" dirty="0" smtClean="0"/>
          </a:p>
          <a:p>
            <a:pPr>
              <a:buFontTx/>
              <a:buChar char="-"/>
            </a:pPr>
            <a:endParaRPr lang="de-CH" sz="1900" dirty="0" smtClean="0"/>
          </a:p>
          <a:p>
            <a:pPr>
              <a:buFontTx/>
              <a:buChar char="-"/>
            </a:pPr>
            <a:endParaRPr lang="de-CH" sz="1900" dirty="0"/>
          </a:p>
          <a:p>
            <a:pPr>
              <a:buFontTx/>
              <a:buChar char="-"/>
            </a:pPr>
            <a:endParaRPr lang="de-CH" sz="1900" dirty="0" smtClean="0"/>
          </a:p>
        </p:txBody>
      </p:sp>
      <p:sp>
        <p:nvSpPr>
          <p:cNvPr id="4" name="Foliennummernplatzhalter 3"/>
          <p:cNvSpPr>
            <a:spLocks noGrp="1"/>
          </p:cNvSpPr>
          <p:nvPr>
            <p:ph type="sldNum" sz="quarter" idx="12"/>
          </p:nvPr>
        </p:nvSpPr>
        <p:spPr/>
        <p:txBody>
          <a:bodyPr/>
          <a:lstStyle/>
          <a:p>
            <a:fld id="{535302CB-9945-4074-A751-93380961EE3F}" type="slidenum">
              <a:rPr lang="de-CH" smtClean="0">
                <a:latin typeface="+mn-lt"/>
              </a:rPr>
              <a:pPr/>
              <a:t>104</a:t>
            </a:fld>
            <a:endParaRPr lang="de-CH" dirty="0">
              <a:latin typeface="+mn-lt"/>
            </a:endParaRPr>
          </a:p>
        </p:txBody>
      </p:sp>
    </p:spTree>
    <p:extLst>
      <p:ext uri="{BB962C8B-B14F-4D97-AF65-F5344CB8AC3E}">
        <p14:creationId xmlns:p14="http://schemas.microsoft.com/office/powerpoint/2010/main" val="3740540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de-CH" sz="1600" i="1" dirty="0"/>
              <a:t>(John Maynard Keynes, Ökonom und Mathematiker; * 5. Juni 1883, † 21. April 1946</a:t>
            </a:r>
            <a:r>
              <a:rPr lang="de-CH" sz="1600" dirty="0"/>
              <a:t>)</a:t>
            </a:r>
          </a:p>
          <a:p>
            <a:endParaRPr lang="de-CH" dirty="0"/>
          </a:p>
        </p:txBody>
      </p:sp>
      <p:sp>
        <p:nvSpPr>
          <p:cNvPr id="3" name="Textplatzhalter 2"/>
          <p:cNvSpPr>
            <a:spLocks noGrp="1"/>
          </p:cNvSpPr>
          <p:nvPr>
            <p:ph type="body" sz="quarter" idx="12"/>
          </p:nvPr>
        </p:nvSpPr>
        <p:spPr/>
        <p:txBody>
          <a:bodyPr/>
          <a:lstStyle/>
          <a:p>
            <a:r>
              <a:rPr lang="de-CH" sz="3600" b="1" dirty="0"/>
              <a:t>Die grösste Schwierigkeit der Welt besteht nicht darin, Leute zu bewegen, neue Ideen anzunehmen, sondern alte zu vergessen. </a:t>
            </a:r>
          </a:p>
          <a:p>
            <a:endParaRPr lang="de-CH" dirty="0"/>
          </a:p>
        </p:txBody>
      </p:sp>
      <p:sp>
        <p:nvSpPr>
          <p:cNvPr id="5" name="Foliennummernplatzhalter 4"/>
          <p:cNvSpPr>
            <a:spLocks noGrp="1"/>
          </p:cNvSpPr>
          <p:nvPr>
            <p:ph type="sldNum" sz="quarter" idx="13"/>
          </p:nvPr>
        </p:nvSpPr>
        <p:spPr>
          <a:xfrm>
            <a:off x="6886574" y="6558449"/>
            <a:ext cx="2257425" cy="185251"/>
          </a:xfrm>
        </p:spPr>
        <p:txBody>
          <a:bodyPr/>
          <a:lstStyle/>
          <a:p>
            <a:fld id="{4D625B7D-F40F-48DA-B3F7-DCD8D64DA1F5}" type="slidenum">
              <a:rPr lang="de-CH" smtClean="0">
                <a:latin typeface="+mn-lt"/>
              </a:rPr>
              <a:pPr/>
              <a:t>105</a:t>
            </a:fld>
            <a:endParaRPr lang="de-CH" dirty="0">
              <a:latin typeface="+mn-lt"/>
            </a:endParaRPr>
          </a:p>
        </p:txBody>
      </p:sp>
    </p:spTree>
    <p:extLst>
      <p:ext uri="{BB962C8B-B14F-4D97-AF65-F5344CB8AC3E}">
        <p14:creationId xmlns:p14="http://schemas.microsoft.com/office/powerpoint/2010/main" val="333024395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8245" y="2048311"/>
            <a:ext cx="8736012" cy="1568468"/>
          </a:xfrm>
        </p:spPr>
        <p:txBody>
          <a:bodyPr/>
          <a:lstStyle/>
          <a:p>
            <a:pPr algn="ctr"/>
            <a:r>
              <a:rPr lang="de-CH" sz="4400" dirty="0" smtClean="0"/>
              <a:t/>
            </a:r>
            <a:br>
              <a:rPr lang="de-CH" sz="4400" dirty="0" smtClean="0"/>
            </a:br>
            <a:r>
              <a:rPr lang="de-CH" sz="4400" dirty="0" smtClean="0"/>
              <a:t>Danke für die Aufmerksamkeit!</a:t>
            </a:r>
            <a:br>
              <a:rPr lang="de-CH" sz="4400" dirty="0" smtClean="0"/>
            </a:br>
            <a:r>
              <a:rPr lang="de-CH" sz="4400" dirty="0"/>
              <a:t/>
            </a:r>
            <a:br>
              <a:rPr lang="de-CH" sz="4400" dirty="0"/>
            </a:br>
            <a:r>
              <a:rPr lang="de-CH" sz="4400" dirty="0" smtClean="0"/>
              <a:t/>
            </a:r>
            <a:br>
              <a:rPr lang="de-CH" sz="4400" dirty="0" smtClean="0"/>
            </a:br>
            <a:r>
              <a:rPr lang="de-CH" sz="2000" dirty="0" smtClean="0"/>
              <a:t>Referat unter: </a:t>
            </a:r>
            <a:r>
              <a:rPr lang="de-CH" sz="2000" dirty="0" smtClean="0">
                <a:hlinkClick r:id="rId3"/>
              </a:rPr>
              <a:t>www.llv.li</a:t>
            </a:r>
            <a:r>
              <a:rPr lang="de-CH" sz="2000" dirty="0" smtClean="0"/>
              <a:t>  Amt für Bau und Infrastruktur</a:t>
            </a:r>
            <a:br>
              <a:rPr lang="de-CH" sz="2000" dirty="0" smtClean="0"/>
            </a:br>
            <a:r>
              <a:rPr lang="de-CH" sz="4400" dirty="0" smtClean="0"/>
              <a:t/>
            </a:r>
            <a:br>
              <a:rPr lang="de-CH" sz="4400" dirty="0" smtClean="0"/>
            </a:br>
            <a:r>
              <a:rPr lang="de-CH" sz="4400" dirty="0" smtClean="0"/>
              <a:t/>
            </a:r>
            <a:br>
              <a:rPr lang="de-CH" sz="4400" dirty="0" smtClean="0"/>
            </a:br>
            <a:r>
              <a:rPr lang="de-CH" dirty="0" smtClean="0"/>
              <a:t/>
            </a:r>
            <a:br>
              <a:rPr lang="de-CH" dirty="0" smtClean="0"/>
            </a:br>
            <a:r>
              <a:rPr lang="de-CH" sz="3600" dirty="0" smtClean="0"/>
              <a:t/>
            </a:r>
            <a:br>
              <a:rPr lang="de-CH" sz="3600" dirty="0" smtClean="0"/>
            </a:br>
            <a:r>
              <a:rPr lang="de-CH" sz="3600" dirty="0" smtClean="0"/>
              <a:t/>
            </a:r>
            <a:br>
              <a:rPr lang="de-CH" sz="3600" dirty="0" smtClean="0"/>
            </a:br>
            <a:r>
              <a:rPr lang="de-CH" sz="3600" dirty="0"/>
              <a:t/>
            </a:r>
            <a:br>
              <a:rPr lang="de-CH" sz="3600" dirty="0"/>
            </a:br>
            <a:r>
              <a:rPr lang="de-CH" sz="3600" dirty="0" smtClean="0"/>
              <a:t/>
            </a:r>
            <a:br>
              <a:rPr lang="de-CH" sz="3600" dirty="0" smtClean="0"/>
            </a:br>
            <a:endParaRPr lang="de-CH" sz="2800" dirty="0"/>
          </a:p>
        </p:txBody>
      </p:sp>
    </p:spTree>
    <p:extLst>
      <p:ext uri="{BB962C8B-B14F-4D97-AF65-F5344CB8AC3E}">
        <p14:creationId xmlns:p14="http://schemas.microsoft.com/office/powerpoint/2010/main" val="33577067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b="1" dirty="0" smtClean="0"/>
              <a:t>Brandschutzerläuterungen und </a:t>
            </a:r>
            <a:br>
              <a:rPr lang="de-CH" b="1" dirty="0" smtClean="0"/>
            </a:br>
            <a:r>
              <a:rPr lang="de-CH" b="1" dirty="0" smtClean="0"/>
              <a:t>–Arbeitshilfen 2015</a:t>
            </a:r>
            <a:endParaRPr lang="de-CH" b="1" dirty="0"/>
          </a:p>
        </p:txBody>
      </p:sp>
      <p:sp>
        <p:nvSpPr>
          <p:cNvPr id="3" name="Textplatzhalter 2"/>
          <p:cNvSpPr>
            <a:spLocks noGrp="1"/>
          </p:cNvSpPr>
          <p:nvPr>
            <p:ph type="body" idx="10"/>
          </p:nvPr>
        </p:nvSpPr>
        <p:spPr>
          <a:xfrm>
            <a:off x="407988" y="1204003"/>
            <a:ext cx="8326437" cy="5333322"/>
          </a:xfrm>
        </p:spPr>
        <p:txBody>
          <a:bodyPr/>
          <a:lstStyle/>
          <a:p>
            <a:pPr>
              <a:lnSpc>
                <a:spcPct val="100000"/>
              </a:lnSpc>
            </a:pPr>
            <a:r>
              <a:rPr lang="de-CH" sz="1900" b="1" dirty="0">
                <a:latin typeface="Meta Normal" pitchFamily="50" charset="0"/>
              </a:rPr>
              <a:t>100-15 </a:t>
            </a:r>
            <a:r>
              <a:rPr lang="de-CH" sz="1900" b="1" dirty="0" smtClean="0">
                <a:latin typeface="Meta Normal" pitchFamily="50" charset="0"/>
              </a:rPr>
              <a:t> Brandmauern</a:t>
            </a:r>
            <a:endParaRPr lang="de-CH" sz="1900" b="1" dirty="0">
              <a:latin typeface="Meta Normal" pitchFamily="50" charset="0"/>
            </a:endParaRPr>
          </a:p>
          <a:p>
            <a:pPr>
              <a:lnSpc>
                <a:spcPct val="100000"/>
              </a:lnSpc>
            </a:pPr>
            <a:r>
              <a:rPr lang="de-CH" sz="1600" dirty="0">
                <a:latin typeface="Meta Normal" pitchFamily="50" charset="0"/>
              </a:rPr>
              <a:t>101-15 </a:t>
            </a:r>
            <a:r>
              <a:rPr lang="de-CH" sz="1600" dirty="0" smtClean="0">
                <a:latin typeface="Meta Normal" pitchFamily="50" charset="0"/>
              </a:rPr>
              <a:t>	  Bauten </a:t>
            </a:r>
            <a:r>
              <a:rPr lang="de-CH" sz="1600" dirty="0">
                <a:latin typeface="Meta Normal" pitchFamily="50" charset="0"/>
              </a:rPr>
              <a:t>mit Atrien und Innenhöfen</a:t>
            </a:r>
          </a:p>
          <a:p>
            <a:pPr>
              <a:lnSpc>
                <a:spcPct val="100000"/>
              </a:lnSpc>
            </a:pPr>
            <a:r>
              <a:rPr lang="de-CH" sz="1600" dirty="0">
                <a:latin typeface="Meta Normal" pitchFamily="50" charset="0"/>
              </a:rPr>
              <a:t>102-15 </a:t>
            </a:r>
            <a:r>
              <a:rPr lang="de-CH" sz="1600" dirty="0" smtClean="0">
                <a:latin typeface="Meta Normal" pitchFamily="50" charset="0"/>
              </a:rPr>
              <a:t>	  Bauten </a:t>
            </a:r>
            <a:r>
              <a:rPr lang="de-CH" sz="1600" dirty="0">
                <a:latin typeface="Meta Normal" pitchFamily="50" charset="0"/>
              </a:rPr>
              <a:t>mit Doppelfassaden</a:t>
            </a:r>
          </a:p>
          <a:p>
            <a:pPr>
              <a:lnSpc>
                <a:spcPct val="100000"/>
              </a:lnSpc>
            </a:pPr>
            <a:r>
              <a:rPr lang="de-CH" sz="1600" dirty="0">
                <a:latin typeface="Meta Normal" pitchFamily="50" charset="0"/>
              </a:rPr>
              <a:t>103-15 </a:t>
            </a:r>
            <a:r>
              <a:rPr lang="de-CH" sz="1600" dirty="0" smtClean="0">
                <a:latin typeface="Meta Normal" pitchFamily="50" charset="0"/>
              </a:rPr>
              <a:t>	  </a:t>
            </a:r>
            <a:r>
              <a:rPr lang="de-CH" sz="1600" dirty="0" err="1" smtClean="0">
                <a:latin typeface="Meta Normal" pitchFamily="50" charset="0"/>
              </a:rPr>
              <a:t>Cheminées</a:t>
            </a:r>
            <a:endParaRPr lang="de-CH" sz="1600" dirty="0">
              <a:latin typeface="Meta Normal" pitchFamily="50" charset="0"/>
            </a:endParaRPr>
          </a:p>
          <a:p>
            <a:pPr>
              <a:lnSpc>
                <a:spcPct val="100000"/>
              </a:lnSpc>
            </a:pPr>
            <a:r>
              <a:rPr lang="de-CH" sz="1600" dirty="0">
                <a:latin typeface="Meta Normal" pitchFamily="50" charset="0"/>
              </a:rPr>
              <a:t>104-15 </a:t>
            </a:r>
            <a:r>
              <a:rPr lang="de-CH" sz="1600" dirty="0" smtClean="0">
                <a:latin typeface="Meta Normal" pitchFamily="50" charset="0"/>
              </a:rPr>
              <a:t>	  </a:t>
            </a:r>
            <a:r>
              <a:rPr lang="de-CH" sz="1600" dirty="0" err="1" smtClean="0">
                <a:latin typeface="Meta Normal" pitchFamily="50" charset="0"/>
              </a:rPr>
              <a:t>Spänefeuerungen</a:t>
            </a:r>
            <a:endParaRPr lang="de-CH" sz="1600" dirty="0">
              <a:latin typeface="Meta Normal" pitchFamily="50" charset="0"/>
            </a:endParaRPr>
          </a:p>
          <a:p>
            <a:pPr>
              <a:lnSpc>
                <a:spcPct val="100000"/>
              </a:lnSpc>
            </a:pPr>
            <a:r>
              <a:rPr lang="de-CH" sz="1600" dirty="0">
                <a:latin typeface="Meta Normal" pitchFamily="50" charset="0"/>
              </a:rPr>
              <a:t>105-15 </a:t>
            </a:r>
            <a:r>
              <a:rPr lang="de-CH" sz="1600" dirty="0" smtClean="0">
                <a:latin typeface="Meta Normal" pitchFamily="50" charset="0"/>
              </a:rPr>
              <a:t>	  Schnitzelfeuerungen</a:t>
            </a:r>
            <a:endParaRPr lang="de-CH" sz="1600" dirty="0">
              <a:latin typeface="Meta Normal" pitchFamily="50" charset="0"/>
            </a:endParaRPr>
          </a:p>
          <a:p>
            <a:pPr>
              <a:lnSpc>
                <a:spcPct val="100000"/>
              </a:lnSpc>
            </a:pPr>
            <a:r>
              <a:rPr lang="de-CH" sz="1600" dirty="0">
                <a:latin typeface="Meta Normal" pitchFamily="50" charset="0"/>
              </a:rPr>
              <a:t>106-15 </a:t>
            </a:r>
            <a:r>
              <a:rPr lang="de-CH" sz="1600" dirty="0" smtClean="0">
                <a:latin typeface="Meta Normal" pitchFamily="50" charset="0"/>
              </a:rPr>
              <a:t>	  </a:t>
            </a:r>
            <a:r>
              <a:rPr lang="de-CH" sz="1600" dirty="0" err="1" smtClean="0">
                <a:latin typeface="Meta Normal" pitchFamily="50" charset="0"/>
              </a:rPr>
              <a:t>Pelletsfeuerungen</a:t>
            </a:r>
            <a:endParaRPr lang="de-CH" sz="1600" dirty="0">
              <a:latin typeface="Meta Normal" pitchFamily="50" charset="0"/>
            </a:endParaRPr>
          </a:p>
          <a:p>
            <a:pPr>
              <a:lnSpc>
                <a:spcPct val="100000"/>
              </a:lnSpc>
            </a:pPr>
            <a:r>
              <a:rPr lang="de-CH" sz="1600" dirty="0">
                <a:latin typeface="Meta Normal" pitchFamily="50" charset="0"/>
              </a:rPr>
              <a:t>107-15 </a:t>
            </a:r>
            <a:r>
              <a:rPr lang="de-CH" sz="1600" dirty="0" smtClean="0">
                <a:latin typeface="Meta Normal" pitchFamily="50" charset="0"/>
              </a:rPr>
              <a:t>	  Temporäre </a:t>
            </a:r>
            <a:r>
              <a:rPr lang="de-CH" sz="1600" dirty="0">
                <a:latin typeface="Meta Normal" pitchFamily="50" charset="0"/>
              </a:rPr>
              <a:t>Aufstellung von Flüssiggasanlagen</a:t>
            </a:r>
          </a:p>
          <a:p>
            <a:pPr>
              <a:lnSpc>
                <a:spcPct val="100000"/>
              </a:lnSpc>
            </a:pPr>
            <a:r>
              <a:rPr lang="de-CH" sz="1600" dirty="0">
                <a:latin typeface="Meta Normal" pitchFamily="50" charset="0"/>
              </a:rPr>
              <a:t>108-15 </a:t>
            </a:r>
            <a:r>
              <a:rPr lang="de-CH" sz="1600" dirty="0" smtClean="0">
                <a:latin typeface="Meta Normal" pitchFamily="50" charset="0"/>
              </a:rPr>
              <a:t>	  Gewährleistung </a:t>
            </a:r>
            <a:r>
              <a:rPr lang="de-CH" sz="1600" dirty="0">
                <a:latin typeface="Meta Normal" pitchFamily="50" charset="0"/>
              </a:rPr>
              <a:t>der Betriebsbereitschaft </a:t>
            </a:r>
            <a:r>
              <a:rPr lang="de-CH" sz="1600" dirty="0" smtClean="0">
                <a:latin typeface="Meta Normal" pitchFamily="50" charset="0"/>
              </a:rPr>
              <a:t>von</a:t>
            </a:r>
          </a:p>
          <a:p>
            <a:pPr>
              <a:lnSpc>
                <a:spcPct val="100000"/>
              </a:lnSpc>
            </a:pPr>
            <a:r>
              <a:rPr lang="de-CH" sz="1600" dirty="0">
                <a:latin typeface="Meta Normal" pitchFamily="50" charset="0"/>
              </a:rPr>
              <a:t> </a:t>
            </a:r>
            <a:r>
              <a:rPr lang="de-CH" sz="1600" dirty="0" smtClean="0">
                <a:latin typeface="Meta Normal" pitchFamily="50" charset="0"/>
              </a:rPr>
              <a:t>         Brandfallsteuerungen BFS</a:t>
            </a:r>
          </a:p>
          <a:p>
            <a:pPr>
              <a:lnSpc>
                <a:spcPct val="100000"/>
              </a:lnSpc>
            </a:pPr>
            <a:endParaRPr lang="de-CH" sz="1600" dirty="0">
              <a:latin typeface="Meta Normal" pitchFamily="50" charset="0"/>
            </a:endParaRPr>
          </a:p>
          <a:p>
            <a:pPr>
              <a:lnSpc>
                <a:spcPct val="100000"/>
              </a:lnSpc>
            </a:pPr>
            <a:endParaRPr lang="de-CH" sz="1600" dirty="0"/>
          </a:p>
          <a:p>
            <a:pPr>
              <a:lnSpc>
                <a:spcPct val="100000"/>
              </a:lnSpc>
            </a:pPr>
            <a:r>
              <a:rPr lang="de-CH" sz="1900" b="1" dirty="0">
                <a:latin typeface="Meta Normal" pitchFamily="50" charset="0"/>
              </a:rPr>
              <a:t>1000-15 	</a:t>
            </a:r>
            <a:r>
              <a:rPr lang="de-CH" sz="1900" b="1" dirty="0" smtClean="0">
                <a:latin typeface="Meta Normal" pitchFamily="50" charset="0"/>
              </a:rPr>
              <a:t>Gebäude </a:t>
            </a:r>
            <a:r>
              <a:rPr lang="de-CH" sz="1900" b="1" dirty="0">
                <a:latin typeface="Meta Normal" pitchFamily="50" charset="0"/>
              </a:rPr>
              <a:t>mit geringen </a:t>
            </a:r>
            <a:r>
              <a:rPr lang="de-CH" sz="1900" b="1" dirty="0" smtClean="0">
                <a:latin typeface="Meta Normal" pitchFamily="50" charset="0"/>
              </a:rPr>
              <a:t>Abmessungen </a:t>
            </a:r>
            <a:r>
              <a:rPr lang="de-CH" sz="1900" b="1" dirty="0" smtClean="0">
                <a:solidFill>
                  <a:srgbClr val="FF0000"/>
                </a:solidFill>
                <a:latin typeface="Meta Normal" pitchFamily="50" charset="0"/>
              </a:rPr>
              <a:t>(neu)</a:t>
            </a:r>
          </a:p>
          <a:p>
            <a:pPr>
              <a:lnSpc>
                <a:spcPct val="100000"/>
              </a:lnSpc>
            </a:pPr>
            <a:r>
              <a:rPr lang="de-CH" sz="1900" b="1" dirty="0" smtClean="0">
                <a:latin typeface="Meta Normal" pitchFamily="50" charset="0"/>
              </a:rPr>
              <a:t>1001-15  Wohnbauten </a:t>
            </a:r>
            <a:r>
              <a:rPr lang="de-CH" sz="1900" b="1" dirty="0" smtClean="0">
                <a:solidFill>
                  <a:srgbClr val="FF0000"/>
                </a:solidFill>
                <a:latin typeface="Meta Normal" pitchFamily="50" charset="0"/>
              </a:rPr>
              <a:t>(neu)</a:t>
            </a:r>
            <a:endParaRPr lang="de-CH" sz="1900" b="1" dirty="0">
              <a:solidFill>
                <a:srgbClr val="FF0000"/>
              </a:solidFill>
              <a:latin typeface="Meta Normal" pitchFamily="50" charset="0"/>
            </a:endParaRPr>
          </a:p>
          <a:p>
            <a:pPr>
              <a:lnSpc>
                <a:spcPct val="100000"/>
              </a:lnSpc>
            </a:pPr>
            <a:r>
              <a:rPr lang="de-CH" sz="1900" b="1" dirty="0" smtClean="0">
                <a:latin typeface="Meta Normal" pitchFamily="50" charset="0"/>
              </a:rPr>
              <a:t>1002-15 </a:t>
            </a:r>
            <a:r>
              <a:rPr lang="de-CH" sz="1900" b="1" dirty="0">
                <a:latin typeface="Meta Normal" pitchFamily="50" charset="0"/>
              </a:rPr>
              <a:t>	</a:t>
            </a:r>
            <a:r>
              <a:rPr lang="de-CH" sz="1900" b="1" dirty="0" smtClean="0">
                <a:latin typeface="Meta Normal" pitchFamily="50" charset="0"/>
              </a:rPr>
              <a:t>Schulbauten </a:t>
            </a:r>
            <a:r>
              <a:rPr lang="de-CH" sz="1900" b="1" dirty="0" smtClean="0">
                <a:solidFill>
                  <a:srgbClr val="FF0000"/>
                </a:solidFill>
                <a:latin typeface="Meta Normal" pitchFamily="50" charset="0"/>
              </a:rPr>
              <a:t>(neu)</a:t>
            </a:r>
            <a:endParaRPr lang="de-CH" sz="1900" b="1" dirty="0">
              <a:solidFill>
                <a:srgbClr val="FF0000"/>
              </a:solidFill>
              <a:latin typeface="Meta Normal" pitchFamily="50" charset="0"/>
            </a:endParaRPr>
          </a:p>
        </p:txBody>
      </p:sp>
      <p:sp>
        <p:nvSpPr>
          <p:cNvPr id="5" name="Foliennummernplatzhalter 4"/>
          <p:cNvSpPr>
            <a:spLocks noGrp="1"/>
          </p:cNvSpPr>
          <p:nvPr>
            <p:ph type="sldNum" sz="quarter" idx="11"/>
          </p:nvPr>
        </p:nvSpPr>
        <p:spPr/>
        <p:txBody>
          <a:bodyPr/>
          <a:lstStyle/>
          <a:p>
            <a:fld id="{4D625B7D-F40F-48DA-B3F7-DCD8D64DA1F5}" type="slidenum">
              <a:rPr lang="de-CH" smtClean="0"/>
              <a:pPr/>
              <a:t>11</a:t>
            </a:fld>
            <a:endParaRPr lang="de-CH"/>
          </a:p>
        </p:txBody>
      </p:sp>
    </p:spTree>
    <p:extLst>
      <p:ext uri="{BB962C8B-B14F-4D97-AF65-F5344CB8AC3E}">
        <p14:creationId xmlns:p14="http://schemas.microsoft.com/office/powerpoint/2010/main" val="23182839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b="1" dirty="0" smtClean="0"/>
              <a:t>Definition nach Brandschutznorm Art. 13</a:t>
            </a:r>
            <a:endParaRPr lang="de-CH" b="1" dirty="0"/>
          </a:p>
        </p:txBody>
      </p:sp>
      <p:sp>
        <p:nvSpPr>
          <p:cNvPr id="3" name="Textplatzhalter 2"/>
          <p:cNvSpPr>
            <a:spLocks noGrp="1"/>
          </p:cNvSpPr>
          <p:nvPr>
            <p:ph type="body" idx="10"/>
          </p:nvPr>
        </p:nvSpPr>
        <p:spPr/>
        <p:txBody>
          <a:bodyPr/>
          <a:lstStyle/>
          <a:p>
            <a:r>
              <a:rPr lang="de-CH" b="1" dirty="0" smtClean="0">
                <a:latin typeface="Meta Normal" pitchFamily="50" charset="0"/>
              </a:rPr>
              <a:t>Nutzungen</a:t>
            </a:r>
            <a:r>
              <a:rPr lang="de-CH" dirty="0" smtClean="0">
                <a:latin typeface="Meta Normal" pitchFamily="50" charset="0"/>
              </a:rPr>
              <a:t>:</a:t>
            </a:r>
          </a:p>
          <a:p>
            <a:endParaRPr lang="de-CH" dirty="0"/>
          </a:p>
          <a:p>
            <a:pPr marL="457200" indent="-457200">
              <a:buFont typeface="+mj-lt"/>
              <a:buAutoNum type="alphaLcParenR"/>
            </a:pPr>
            <a:r>
              <a:rPr lang="de-CH" dirty="0" smtClean="0"/>
              <a:t>Beherbergungsbetriebe</a:t>
            </a:r>
            <a:r>
              <a:rPr lang="de-CH" dirty="0"/>
              <a:t>: </a:t>
            </a:r>
          </a:p>
          <a:p>
            <a:pPr lvl="1"/>
            <a:r>
              <a:rPr lang="de-CH" sz="2400" dirty="0">
                <a:solidFill>
                  <a:schemeClr val="tx1"/>
                </a:solidFill>
                <a:latin typeface="MetaNormal" panose="00000400000000000000" pitchFamily="2" charset="0"/>
              </a:rPr>
              <a:t>[a] Krankenhäuser, Heime (</a:t>
            </a:r>
            <a:r>
              <a:rPr lang="de-CH" sz="2400" dirty="0">
                <a:solidFill>
                  <a:srgbClr val="FF0000"/>
                </a:solidFill>
                <a:latin typeface="MetaNormal" panose="00000400000000000000" pitchFamily="2" charset="0"/>
              </a:rPr>
              <a:t>20</a:t>
            </a:r>
            <a:r>
              <a:rPr lang="de-CH" sz="2400" dirty="0">
                <a:solidFill>
                  <a:schemeClr val="tx1"/>
                </a:solidFill>
                <a:latin typeface="MetaNormal" panose="00000400000000000000" pitchFamily="2" charset="0"/>
              </a:rPr>
              <a:t> oder mehr Personen, auf fremde Hilfe angewiesen); </a:t>
            </a:r>
          </a:p>
          <a:p>
            <a:pPr lvl="1"/>
            <a:r>
              <a:rPr lang="de-CH" sz="2400" dirty="0">
                <a:solidFill>
                  <a:schemeClr val="tx1"/>
                </a:solidFill>
                <a:latin typeface="MetaNormal" panose="00000400000000000000" pitchFamily="2" charset="0"/>
              </a:rPr>
              <a:t>[b] Hotels, Pensionen und Ferienheime, (</a:t>
            </a:r>
            <a:r>
              <a:rPr lang="de-CH" sz="2400" dirty="0">
                <a:solidFill>
                  <a:srgbClr val="FF0000"/>
                </a:solidFill>
                <a:latin typeface="MetaNormal" panose="00000400000000000000" pitchFamily="2" charset="0"/>
              </a:rPr>
              <a:t>20</a:t>
            </a:r>
            <a:r>
              <a:rPr lang="de-CH" sz="2400" dirty="0">
                <a:solidFill>
                  <a:schemeClr val="tx1"/>
                </a:solidFill>
                <a:latin typeface="MetaNormal" panose="00000400000000000000" pitchFamily="2" charset="0"/>
              </a:rPr>
              <a:t> oder mehr Personen, nicht auf fremde Hilfe angewiesen); </a:t>
            </a:r>
            <a:endParaRPr lang="de-CH" sz="2400" dirty="0" smtClean="0">
              <a:solidFill>
                <a:schemeClr val="tx1"/>
              </a:solidFill>
              <a:latin typeface="MetaNormal" panose="00000400000000000000" pitchFamily="2" charset="0"/>
            </a:endParaRPr>
          </a:p>
          <a:p>
            <a:pPr lvl="1"/>
            <a:r>
              <a:rPr lang="de-CH" sz="2400" dirty="0" smtClean="0">
                <a:solidFill>
                  <a:srgbClr val="FF0000"/>
                </a:solidFill>
                <a:latin typeface="MetaNormal" panose="00000400000000000000" pitchFamily="2" charset="0"/>
              </a:rPr>
              <a:t>neu:</a:t>
            </a:r>
            <a:endParaRPr lang="de-CH" sz="2400" dirty="0">
              <a:solidFill>
                <a:srgbClr val="FF0000"/>
              </a:solidFill>
              <a:latin typeface="MetaNormal" panose="00000400000000000000" pitchFamily="2" charset="0"/>
            </a:endParaRPr>
          </a:p>
          <a:p>
            <a:pPr lvl="1"/>
            <a:r>
              <a:rPr lang="de-CH" sz="2400" dirty="0">
                <a:solidFill>
                  <a:schemeClr val="tx1"/>
                </a:solidFill>
                <a:latin typeface="MetaNormal" panose="00000400000000000000" pitchFamily="2" charset="0"/>
              </a:rPr>
              <a:t>[c] abgelegene Beherbergungsbetriebe (</a:t>
            </a:r>
            <a:r>
              <a:rPr lang="de-CH" sz="2400" dirty="0">
                <a:solidFill>
                  <a:srgbClr val="FF0000"/>
                </a:solidFill>
                <a:latin typeface="MetaNormal" panose="00000400000000000000" pitchFamily="2" charset="0"/>
              </a:rPr>
              <a:t>20</a:t>
            </a:r>
            <a:r>
              <a:rPr lang="de-CH" sz="2400" dirty="0">
                <a:solidFill>
                  <a:schemeClr val="tx1"/>
                </a:solidFill>
                <a:latin typeface="MetaNormal" panose="00000400000000000000" pitchFamily="2" charset="0"/>
              </a:rPr>
              <a:t> oder mehr berggängige Personen); </a:t>
            </a:r>
            <a:r>
              <a:rPr lang="de-CH" sz="2400" dirty="0" smtClean="0">
                <a:solidFill>
                  <a:schemeClr val="tx1"/>
                </a:solidFill>
                <a:latin typeface="MetaNormal" panose="00000400000000000000" pitchFamily="2" charset="0"/>
              </a:rPr>
              <a:t/>
            </a:r>
            <a:br>
              <a:rPr lang="de-CH" sz="2400" dirty="0" smtClean="0">
                <a:solidFill>
                  <a:schemeClr val="tx1"/>
                </a:solidFill>
                <a:latin typeface="MetaNormal" panose="00000400000000000000" pitchFamily="2" charset="0"/>
              </a:rPr>
            </a:br>
            <a:endParaRPr lang="de-CH" sz="2400" dirty="0">
              <a:solidFill>
                <a:schemeClr val="tx1"/>
              </a:solidFill>
              <a:latin typeface="MetaNormal" panose="00000400000000000000" pitchFamily="2" charset="0"/>
            </a:endParaRPr>
          </a:p>
          <a:p>
            <a:pPr marL="457200" indent="-457200">
              <a:buFont typeface="+mj-lt"/>
              <a:buAutoNum type="alphaLcParenR"/>
            </a:pPr>
            <a:r>
              <a:rPr lang="de-CH" dirty="0" smtClean="0"/>
              <a:t>Verkaufsgeschäfte </a:t>
            </a:r>
            <a:r>
              <a:rPr lang="de-CH" dirty="0" smtClean="0">
                <a:solidFill>
                  <a:srgbClr val="FF0000"/>
                </a:solidFill>
              </a:rPr>
              <a:t>(&gt; </a:t>
            </a:r>
            <a:r>
              <a:rPr lang="de-CH" dirty="0">
                <a:solidFill>
                  <a:srgbClr val="FF0000"/>
                </a:solidFill>
              </a:rPr>
              <a:t>1‘200 </a:t>
            </a:r>
            <a:r>
              <a:rPr lang="de-CH" dirty="0" smtClean="0">
                <a:solidFill>
                  <a:srgbClr val="FF0000"/>
                </a:solidFill>
              </a:rPr>
              <a:t>m</a:t>
            </a:r>
            <a:r>
              <a:rPr lang="de-CH" baseline="30000" dirty="0" smtClean="0">
                <a:solidFill>
                  <a:srgbClr val="FF0000"/>
                </a:solidFill>
              </a:rPr>
              <a:t>2</a:t>
            </a:r>
            <a:r>
              <a:rPr lang="de-CH" dirty="0" smtClean="0"/>
              <a:t>); </a:t>
            </a:r>
            <a:endParaRPr lang="de-CH" dirty="0"/>
          </a:p>
        </p:txBody>
      </p:sp>
      <p:sp>
        <p:nvSpPr>
          <p:cNvPr id="5" name="Foliennummernplatzhalter 4"/>
          <p:cNvSpPr>
            <a:spLocks noGrp="1"/>
          </p:cNvSpPr>
          <p:nvPr>
            <p:ph type="sldNum" sz="quarter" idx="11"/>
          </p:nvPr>
        </p:nvSpPr>
        <p:spPr/>
        <p:txBody>
          <a:bodyPr/>
          <a:lstStyle/>
          <a:p>
            <a:fld id="{4D625B7D-F40F-48DA-B3F7-DCD8D64DA1F5}" type="slidenum">
              <a:rPr lang="de-CH" smtClean="0"/>
              <a:pPr/>
              <a:t>12</a:t>
            </a:fld>
            <a:endParaRPr lang="de-CH"/>
          </a:p>
        </p:txBody>
      </p:sp>
    </p:spTree>
    <p:extLst>
      <p:ext uri="{BB962C8B-B14F-4D97-AF65-F5344CB8AC3E}">
        <p14:creationId xmlns:p14="http://schemas.microsoft.com/office/powerpoint/2010/main" val="184164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b="1" dirty="0" smtClean="0"/>
              <a:t>Definition nach Brandschutznorm Art. 13</a:t>
            </a:r>
            <a:endParaRPr lang="de-CH" b="1" dirty="0"/>
          </a:p>
        </p:txBody>
      </p:sp>
      <p:sp>
        <p:nvSpPr>
          <p:cNvPr id="3" name="Textplatzhalter 2"/>
          <p:cNvSpPr>
            <a:spLocks noGrp="1"/>
          </p:cNvSpPr>
          <p:nvPr>
            <p:ph type="body" idx="10"/>
          </p:nvPr>
        </p:nvSpPr>
        <p:spPr/>
        <p:txBody>
          <a:bodyPr/>
          <a:lstStyle/>
          <a:p>
            <a:r>
              <a:rPr lang="de-CH" b="1" dirty="0" smtClean="0">
                <a:latin typeface="Meta Normal" pitchFamily="50" charset="0"/>
              </a:rPr>
              <a:t>Nutzungen</a:t>
            </a:r>
            <a:r>
              <a:rPr lang="de-CH" dirty="0" smtClean="0">
                <a:latin typeface="Meta Normal" pitchFamily="50" charset="0"/>
              </a:rPr>
              <a:t>:</a:t>
            </a:r>
          </a:p>
          <a:p>
            <a:endParaRPr lang="de-CH" dirty="0"/>
          </a:p>
          <a:p>
            <a:pPr marL="457200" indent="-457200">
              <a:buFont typeface="+mj-lt"/>
              <a:buAutoNum type="alphaLcParenR" startAt="3"/>
            </a:pPr>
            <a:r>
              <a:rPr lang="de-CH" dirty="0" smtClean="0"/>
              <a:t>Räume </a:t>
            </a:r>
            <a:r>
              <a:rPr lang="de-CH" dirty="0"/>
              <a:t>mit grosser </a:t>
            </a:r>
            <a:r>
              <a:rPr lang="de-CH" dirty="0" smtClean="0"/>
              <a:t>Personenbelegung</a:t>
            </a:r>
            <a:r>
              <a:rPr lang="de-CH" dirty="0"/>
              <a:t> </a:t>
            </a:r>
            <a:r>
              <a:rPr lang="de-CH" dirty="0" smtClean="0">
                <a:solidFill>
                  <a:srgbClr val="FF0000"/>
                </a:solidFill>
              </a:rPr>
              <a:t>(&gt; 300 Personen)</a:t>
            </a:r>
            <a:r>
              <a:rPr lang="de-CH" dirty="0" smtClean="0"/>
              <a:t>: Mehrzweck-</a:t>
            </a:r>
            <a:r>
              <a:rPr lang="de-CH" dirty="0"/>
              <a:t>, Sport- und Ausstellungshallen, Säle, Theater, Kinos, Restaurants und ähnliche Versammlungsstätten sowie </a:t>
            </a:r>
            <a:r>
              <a:rPr lang="de-CH" dirty="0" smtClean="0"/>
              <a:t>Verkaufsräume (&lt; </a:t>
            </a:r>
            <a:r>
              <a:rPr lang="de-CH" dirty="0"/>
              <a:t>1‘200 </a:t>
            </a:r>
            <a:r>
              <a:rPr lang="de-CH" dirty="0" smtClean="0"/>
              <a:t>m</a:t>
            </a:r>
            <a:r>
              <a:rPr lang="de-CH" baseline="30000" dirty="0" smtClean="0"/>
              <a:t>2</a:t>
            </a:r>
            <a:r>
              <a:rPr lang="de-CH" dirty="0" smtClean="0"/>
              <a:t>); </a:t>
            </a:r>
            <a:br>
              <a:rPr lang="de-CH" dirty="0" smtClean="0"/>
            </a:br>
            <a:endParaRPr lang="de-CH" dirty="0"/>
          </a:p>
          <a:p>
            <a:pPr marL="457200" indent="-457200">
              <a:buFont typeface="+mj-lt"/>
              <a:buAutoNum type="alphaLcParenR" startAt="3"/>
            </a:pPr>
            <a:r>
              <a:rPr lang="de-CH" dirty="0" err="1" smtClean="0"/>
              <a:t>Parking</a:t>
            </a:r>
            <a:r>
              <a:rPr lang="de-CH" dirty="0" smtClean="0"/>
              <a:t> </a:t>
            </a:r>
            <a:r>
              <a:rPr lang="de-CH" dirty="0" smtClean="0">
                <a:solidFill>
                  <a:srgbClr val="FF0000"/>
                </a:solidFill>
              </a:rPr>
              <a:t>(&gt; 600 m</a:t>
            </a:r>
            <a:r>
              <a:rPr lang="de-CH" baseline="30000" dirty="0">
                <a:solidFill>
                  <a:srgbClr val="FF0000"/>
                </a:solidFill>
              </a:rPr>
              <a:t>2</a:t>
            </a:r>
            <a:r>
              <a:rPr lang="de-CH" dirty="0" smtClean="0">
                <a:solidFill>
                  <a:srgbClr val="FF0000"/>
                </a:solidFill>
              </a:rPr>
              <a:t>); </a:t>
            </a:r>
            <a:r>
              <a:rPr lang="de-CH" dirty="0" smtClean="0"/>
              <a:t/>
            </a:r>
            <a:br>
              <a:rPr lang="de-CH" dirty="0" smtClean="0"/>
            </a:br>
            <a:endParaRPr lang="de-CH" dirty="0"/>
          </a:p>
          <a:p>
            <a:endParaRPr lang="de-CH" dirty="0"/>
          </a:p>
          <a:p>
            <a:r>
              <a:rPr lang="de-CH" dirty="0" smtClean="0"/>
              <a:t>Fahrnisbauten</a:t>
            </a:r>
            <a:r>
              <a:rPr lang="de-CH" dirty="0"/>
              <a:t>: provisorische Bauten </a:t>
            </a:r>
            <a:r>
              <a:rPr lang="de-CH" dirty="0" smtClean="0"/>
              <a:t>(Nutzung </a:t>
            </a:r>
            <a:r>
              <a:rPr lang="de-CH" dirty="0"/>
              <a:t>für </a:t>
            </a:r>
            <a:r>
              <a:rPr lang="de-CH" dirty="0" smtClean="0"/>
              <a:t>begrenzte </a:t>
            </a:r>
            <a:r>
              <a:rPr lang="de-CH" dirty="0"/>
              <a:t>Zeit </a:t>
            </a:r>
            <a:r>
              <a:rPr lang="de-CH" dirty="0" smtClean="0"/>
              <a:t>wie z</a:t>
            </a:r>
            <a:r>
              <a:rPr lang="de-CH" dirty="0"/>
              <a:t>. B. Baracken, Container, Zelte, Hütten, Buden). </a:t>
            </a:r>
          </a:p>
          <a:p>
            <a:r>
              <a:rPr lang="de-CH" dirty="0"/>
              <a:t>	</a:t>
            </a:r>
          </a:p>
        </p:txBody>
      </p:sp>
      <p:sp>
        <p:nvSpPr>
          <p:cNvPr id="5" name="Foliennummernplatzhalter 4"/>
          <p:cNvSpPr>
            <a:spLocks noGrp="1"/>
          </p:cNvSpPr>
          <p:nvPr>
            <p:ph type="sldNum" sz="quarter" idx="11"/>
          </p:nvPr>
        </p:nvSpPr>
        <p:spPr/>
        <p:txBody>
          <a:bodyPr/>
          <a:lstStyle/>
          <a:p>
            <a:fld id="{4D625B7D-F40F-48DA-B3F7-DCD8D64DA1F5}" type="slidenum">
              <a:rPr lang="de-CH" smtClean="0"/>
              <a:pPr/>
              <a:t>13</a:t>
            </a:fld>
            <a:endParaRPr lang="de-CH"/>
          </a:p>
        </p:txBody>
      </p:sp>
    </p:spTree>
    <p:extLst>
      <p:ext uri="{BB962C8B-B14F-4D97-AF65-F5344CB8AC3E}">
        <p14:creationId xmlns:p14="http://schemas.microsoft.com/office/powerpoint/2010/main" val="24482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b="1" dirty="0" smtClean="0"/>
              <a:t>Flucht- und Rettungswege</a:t>
            </a:r>
            <a:endParaRPr lang="de-CH" b="1" dirty="0"/>
          </a:p>
        </p:txBody>
      </p:sp>
      <p:pic>
        <p:nvPicPr>
          <p:cNvPr id="5" name="Grafik 4" descr="Bildschirmausschnit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6665" y="923924"/>
            <a:ext cx="4053930" cy="5471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Foliennummernplatzhalter 3"/>
          <p:cNvSpPr>
            <a:spLocks noGrp="1"/>
          </p:cNvSpPr>
          <p:nvPr>
            <p:ph type="sldNum" sz="quarter" idx="11"/>
          </p:nvPr>
        </p:nvSpPr>
        <p:spPr/>
        <p:txBody>
          <a:bodyPr/>
          <a:lstStyle/>
          <a:p>
            <a:fld id="{4D625B7D-F40F-48DA-B3F7-DCD8D64DA1F5}" type="slidenum">
              <a:rPr lang="de-CH" smtClean="0"/>
              <a:pPr/>
              <a:t>14</a:t>
            </a:fld>
            <a:endParaRPr lang="de-CH"/>
          </a:p>
        </p:txBody>
      </p:sp>
    </p:spTree>
    <p:extLst>
      <p:ext uri="{BB962C8B-B14F-4D97-AF65-F5344CB8AC3E}">
        <p14:creationId xmlns:p14="http://schemas.microsoft.com/office/powerpoint/2010/main" val="42622883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b="1" dirty="0" smtClean="0"/>
              <a:t>Einstieg / Fluchtzeiten</a:t>
            </a:r>
            <a:endParaRPr lang="de-CH" b="1"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3695" t="38263" r="29499" b="49304"/>
          <a:stretch/>
        </p:blipFill>
        <p:spPr bwMode="auto">
          <a:xfrm>
            <a:off x="4788024" y="2132856"/>
            <a:ext cx="972692" cy="122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4086" t="50867" r="27746" b="37606"/>
          <a:stretch/>
        </p:blipFill>
        <p:spPr bwMode="auto">
          <a:xfrm>
            <a:off x="7236296" y="2073877"/>
            <a:ext cx="1340232" cy="1303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Tabelle 6"/>
          <p:cNvGraphicFramePr>
            <a:graphicFrameLocks noGrp="1"/>
          </p:cNvGraphicFramePr>
          <p:nvPr>
            <p:extLst>
              <p:ext uri="{D42A27DB-BD31-4B8C-83A1-F6EECF244321}">
                <p14:modId xmlns:p14="http://schemas.microsoft.com/office/powerpoint/2010/main" val="1241269565"/>
              </p:ext>
            </p:extLst>
          </p:nvPr>
        </p:nvGraphicFramePr>
        <p:xfrm>
          <a:off x="395535" y="2188121"/>
          <a:ext cx="8496945" cy="4334898"/>
        </p:xfrm>
        <a:graphic>
          <a:graphicData uri="http://schemas.openxmlformats.org/drawingml/2006/table">
            <a:tbl>
              <a:tblPr firstRow="1" bandRow="1">
                <a:tableStyleId>{2D5ABB26-0587-4C30-8999-92F81FD0307C}</a:tableStyleId>
              </a:tblPr>
              <a:tblGrid>
                <a:gridCol w="3528393"/>
                <a:gridCol w="2520280"/>
                <a:gridCol w="2448272"/>
              </a:tblGrid>
              <a:tr h="1444966">
                <a:tc>
                  <a:txBody>
                    <a:bodyPr/>
                    <a:lstStyle/>
                    <a:p>
                      <a:endParaRPr lang="de-CH"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CH" sz="1800" b="1" dirty="0" smtClean="0"/>
                        <a:t>laufen</a:t>
                      </a:r>
                    </a:p>
                    <a:p>
                      <a:r>
                        <a:rPr lang="de-CH" sz="1800" b="1" dirty="0" smtClean="0"/>
                        <a:t>5 km/h</a:t>
                      </a:r>
                      <a:endParaRPr lang="de-CH" sz="1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CH" sz="1800" b="1" dirty="0" smtClean="0"/>
                        <a:t>rennen</a:t>
                      </a:r>
                    </a:p>
                    <a:p>
                      <a:r>
                        <a:rPr lang="de-CH" sz="1800" b="1" dirty="0" smtClean="0"/>
                        <a:t>10 km/h</a:t>
                      </a:r>
                      <a:endParaRPr lang="de-CH" sz="1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444966">
                <a:tc>
                  <a:txBody>
                    <a:bodyPr/>
                    <a:lstStyle/>
                    <a:p>
                      <a:r>
                        <a:rPr lang="de-CH" sz="2800" b="1" baseline="0" dirty="0" smtClean="0">
                          <a:solidFill>
                            <a:srgbClr val="00B050"/>
                          </a:solidFill>
                        </a:rPr>
                        <a:t>     </a:t>
                      </a:r>
                      <a:r>
                        <a:rPr lang="de-CH" sz="2800" b="1" dirty="0" smtClean="0">
                          <a:solidFill>
                            <a:srgbClr val="00B050"/>
                          </a:solidFill>
                        </a:rPr>
                        <a:t>20 m</a:t>
                      </a:r>
                      <a:endParaRPr lang="de-CH" sz="2800" b="1" dirty="0">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CH" sz="2000" b="1" dirty="0" smtClean="0"/>
                    </a:p>
                    <a:p>
                      <a:r>
                        <a:rPr lang="de-CH" sz="2000" b="1" dirty="0" smtClean="0"/>
                        <a:t>14.4</a:t>
                      </a:r>
                      <a:r>
                        <a:rPr lang="de-CH" sz="2000" b="1" baseline="0" dirty="0" smtClean="0"/>
                        <a:t> </a:t>
                      </a:r>
                      <a:r>
                        <a:rPr lang="de-CH" sz="2000" b="1" dirty="0" smtClean="0"/>
                        <a:t>Sekunden</a:t>
                      </a:r>
                      <a:endParaRPr lang="de-CH" sz="20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CH" sz="2000" b="1" dirty="0" smtClean="0"/>
                    </a:p>
                    <a:p>
                      <a:r>
                        <a:rPr lang="de-CH" sz="2000" b="1" dirty="0" smtClean="0"/>
                        <a:t>7.2 Sekunden</a:t>
                      </a:r>
                      <a:endParaRPr lang="de-CH" sz="20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444966">
                <a:tc>
                  <a:txBody>
                    <a:bodyPr/>
                    <a:lstStyle/>
                    <a:p>
                      <a:r>
                        <a:rPr lang="de-CH" sz="2800" b="1" dirty="0" smtClean="0">
                          <a:solidFill>
                            <a:srgbClr val="00B050"/>
                          </a:solidFill>
                        </a:rPr>
                        <a:t>     35 m</a:t>
                      </a:r>
                      <a:endParaRPr lang="de-CH" sz="2800" b="1" dirty="0">
                        <a:solidFill>
                          <a:srgbClr val="00B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CH" sz="2000" b="1" dirty="0" smtClean="0"/>
                    </a:p>
                    <a:p>
                      <a:r>
                        <a:rPr lang="de-CH" sz="2000" b="1" dirty="0" smtClean="0"/>
                        <a:t>25.2 Sekunden</a:t>
                      </a:r>
                      <a:endParaRPr lang="de-CH" sz="20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CH" sz="2000" b="1" dirty="0" smtClean="0"/>
                    </a:p>
                    <a:p>
                      <a:r>
                        <a:rPr lang="de-CH" sz="2000" b="1" dirty="0" smtClean="0"/>
                        <a:t>12.6 Sekunden</a:t>
                      </a:r>
                      <a:endParaRPr lang="de-CH" sz="20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8" name="Inhaltsplatzhalter 2"/>
          <p:cNvSpPr txBox="1">
            <a:spLocks/>
          </p:cNvSpPr>
          <p:nvPr/>
        </p:nvSpPr>
        <p:spPr>
          <a:xfrm>
            <a:off x="467544" y="1266824"/>
            <a:ext cx="8424936" cy="4970487"/>
          </a:xfrm>
          <a:prstGeom prst="rect">
            <a:avLst/>
          </a:prstGeom>
        </p:spPr>
        <p:txBody>
          <a:bodyPr lIns="0" tIns="0" rIns="0" bIns="0">
            <a:normAutofit/>
          </a:bodyPr>
          <a:lstStyle>
            <a:lvl1pPr marL="0" indent="0" algn="l" defTabSz="457200" rtl="0" eaLnBrk="1" latinLnBrk="0" hangingPunct="1">
              <a:spcBef>
                <a:spcPct val="20000"/>
              </a:spcBef>
              <a:buFont typeface="Arial"/>
              <a:buNone/>
              <a:defRPr sz="2400" kern="1200" cap="none" spc="50" baseline="0">
                <a:solidFill>
                  <a:schemeClr val="tx1"/>
                </a:solidFill>
                <a:latin typeface="MetaBold" panose="00000400000000000000" pitchFamily="2" charset="0"/>
                <a:ea typeface="+mn-ea"/>
                <a:cs typeface="MetaBold" panose="00000400000000000000" pitchFamily="2"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de-CH" b="1" dirty="0" smtClean="0">
                <a:latin typeface="Meta Normal" pitchFamily="50" charset="0"/>
              </a:rPr>
              <a:t>Benötigte Fluchtzeit bei unterschiedlicher Geschwindigkeit</a:t>
            </a:r>
            <a:endParaRPr lang="de-CH" b="1" dirty="0">
              <a:latin typeface="Meta Normal" pitchFamily="50" charset="0"/>
            </a:endParaRPr>
          </a:p>
        </p:txBody>
      </p:sp>
      <p:cxnSp>
        <p:nvCxnSpPr>
          <p:cNvPr id="9" name="Gerade Verbindung mit Pfeil 8"/>
          <p:cNvCxnSpPr/>
          <p:nvPr/>
        </p:nvCxnSpPr>
        <p:spPr>
          <a:xfrm>
            <a:off x="467543" y="5517232"/>
            <a:ext cx="3096344" cy="0"/>
          </a:xfrm>
          <a:prstGeom prst="straightConnector1">
            <a:avLst/>
          </a:prstGeom>
          <a:ln w="571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a:off x="467543" y="4077072"/>
            <a:ext cx="2232248" cy="0"/>
          </a:xfrm>
          <a:prstGeom prst="straightConnector1">
            <a:avLst/>
          </a:prstGeom>
          <a:ln w="571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Foliennummernplatzhalter 3"/>
          <p:cNvSpPr>
            <a:spLocks noGrp="1"/>
          </p:cNvSpPr>
          <p:nvPr>
            <p:ph type="sldNum" sz="quarter" idx="11"/>
          </p:nvPr>
        </p:nvSpPr>
        <p:spPr/>
        <p:txBody>
          <a:bodyPr/>
          <a:lstStyle/>
          <a:p>
            <a:fld id="{4D625B7D-F40F-48DA-B3F7-DCD8D64DA1F5}" type="slidenum">
              <a:rPr lang="de-CH" smtClean="0"/>
              <a:pPr/>
              <a:t>15</a:t>
            </a:fld>
            <a:endParaRPr lang="de-CH"/>
          </a:p>
        </p:txBody>
      </p:sp>
    </p:spTree>
    <p:extLst>
      <p:ext uri="{BB962C8B-B14F-4D97-AF65-F5344CB8AC3E}">
        <p14:creationId xmlns:p14="http://schemas.microsoft.com/office/powerpoint/2010/main" val="15734332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b="1" dirty="0" smtClean="0">
                <a:solidFill>
                  <a:srgbClr val="FF0000"/>
                </a:solidFill>
              </a:rPr>
              <a:t>BSV2015</a:t>
            </a:r>
            <a:r>
              <a:rPr lang="de-CH" b="1" dirty="0" smtClean="0"/>
              <a:t>: Fluchtweglänge im Raum</a:t>
            </a:r>
            <a:endParaRPr lang="de-CH" b="1" dirty="0"/>
          </a:p>
        </p:txBody>
      </p:sp>
      <p:pic>
        <p:nvPicPr>
          <p:cNvPr id="5" name="Grafik 4" descr="Bildschirmausschnit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00" y="1447382"/>
            <a:ext cx="3672408" cy="2115626"/>
          </a:xfrm>
          <a:prstGeom prst="rect">
            <a:avLst/>
          </a:prstGeom>
        </p:spPr>
      </p:pic>
      <p:sp>
        <p:nvSpPr>
          <p:cNvPr id="6" name="Rechteck 5"/>
          <p:cNvSpPr/>
          <p:nvPr/>
        </p:nvSpPr>
        <p:spPr>
          <a:xfrm>
            <a:off x="4730874" y="3649216"/>
            <a:ext cx="3941204" cy="2862322"/>
          </a:xfrm>
          <a:prstGeom prst="rect">
            <a:avLst/>
          </a:prstGeom>
        </p:spPr>
        <p:txBody>
          <a:bodyPr wrap="square">
            <a:spAutoFit/>
          </a:bodyPr>
          <a:lstStyle/>
          <a:p>
            <a:r>
              <a:rPr lang="de-CH" dirty="0">
                <a:latin typeface="Meta Normal" pitchFamily="50" charset="0"/>
              </a:rPr>
              <a:t>Ausnahme:</a:t>
            </a:r>
          </a:p>
          <a:p>
            <a:r>
              <a:rPr lang="de-CH" dirty="0">
                <a:solidFill>
                  <a:srgbClr val="FF0000"/>
                </a:solidFill>
                <a:latin typeface="Meta Normal" pitchFamily="50" charset="0"/>
              </a:rPr>
              <a:t>Nutzungsbezogen gelten </a:t>
            </a:r>
            <a:r>
              <a:rPr lang="de-CH" b="1" dirty="0">
                <a:solidFill>
                  <a:srgbClr val="FF0000"/>
                </a:solidFill>
                <a:latin typeface="Meta Normal" pitchFamily="50" charset="0"/>
              </a:rPr>
              <a:t>20 m</a:t>
            </a:r>
            <a:r>
              <a:rPr lang="de-CH" dirty="0">
                <a:solidFill>
                  <a:srgbClr val="FF0000"/>
                </a:solidFill>
                <a:latin typeface="Meta Normal" pitchFamily="50" charset="0"/>
              </a:rPr>
              <a:t> nur noch bei:</a:t>
            </a:r>
          </a:p>
          <a:p>
            <a:pPr marL="285750" indent="-285750">
              <a:buFont typeface="Arial" panose="020B0604020202020204" pitchFamily="34" charset="0"/>
              <a:buChar char="•"/>
            </a:pPr>
            <a:r>
              <a:rPr lang="de-CH" b="1" dirty="0">
                <a:latin typeface="Meta Normal" pitchFamily="50" charset="0"/>
              </a:rPr>
              <a:t>Kindertagesstätten</a:t>
            </a:r>
          </a:p>
          <a:p>
            <a:pPr marL="285750" indent="-285750">
              <a:buFont typeface="Arial" panose="020B0604020202020204" pitchFamily="34" charset="0"/>
              <a:buChar char="•"/>
            </a:pPr>
            <a:r>
              <a:rPr lang="de-CH" b="1" dirty="0">
                <a:latin typeface="Meta Normal" pitchFamily="50" charset="0"/>
              </a:rPr>
              <a:t>Verkehrswegen in Verkaufs-geschäften </a:t>
            </a:r>
            <a:r>
              <a:rPr lang="de-CH" dirty="0">
                <a:latin typeface="Meta Normal" pitchFamily="50" charset="0"/>
              </a:rPr>
              <a:t>bei Räumen mit nur einem in die Fluchtstrasse mündenden Fluchtweg.</a:t>
            </a:r>
          </a:p>
          <a:p>
            <a:pPr marL="285750" indent="-285750">
              <a:buFont typeface="Arial" panose="020B0604020202020204" pitchFamily="34" charset="0"/>
              <a:buChar char="•"/>
            </a:pPr>
            <a:r>
              <a:rPr lang="de-CH" b="1" dirty="0">
                <a:latin typeface="Meta Normal" pitchFamily="50" charset="0"/>
              </a:rPr>
              <a:t>Beherbergung [a]  </a:t>
            </a:r>
            <a:r>
              <a:rPr lang="de-CH" dirty="0">
                <a:latin typeface="Meta Normal" pitchFamily="50" charset="0"/>
              </a:rPr>
              <a:t>bei  Wohngruppen</a:t>
            </a:r>
          </a:p>
        </p:txBody>
      </p:sp>
      <p:grpSp>
        <p:nvGrpSpPr>
          <p:cNvPr id="7" name="Gruppieren 6"/>
          <p:cNvGrpSpPr/>
          <p:nvPr/>
        </p:nvGrpSpPr>
        <p:grpSpPr>
          <a:xfrm>
            <a:off x="431170" y="3818756"/>
            <a:ext cx="4148932" cy="2314550"/>
            <a:chOff x="4283968" y="1700808"/>
            <a:chExt cx="4458323" cy="2551093"/>
          </a:xfrm>
        </p:grpSpPr>
        <p:pic>
          <p:nvPicPr>
            <p:cNvPr id="8" name="Grafik 7" descr="Bildschirmausschnit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968" y="1700808"/>
              <a:ext cx="4458323" cy="2276793"/>
            </a:xfrm>
            <a:prstGeom prst="rect">
              <a:avLst/>
            </a:prstGeom>
          </p:spPr>
        </p:pic>
        <p:sp>
          <p:nvSpPr>
            <p:cNvPr id="9" name="Rechteck 8"/>
            <p:cNvSpPr/>
            <p:nvPr/>
          </p:nvSpPr>
          <p:spPr>
            <a:xfrm>
              <a:off x="4283968" y="3429000"/>
              <a:ext cx="576064" cy="548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0" name="Rechteck 9"/>
            <p:cNvSpPr/>
            <p:nvPr/>
          </p:nvSpPr>
          <p:spPr>
            <a:xfrm>
              <a:off x="8124663" y="3429000"/>
              <a:ext cx="576064" cy="548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1" name="Rechteck 10"/>
            <p:cNvSpPr/>
            <p:nvPr/>
          </p:nvSpPr>
          <p:spPr>
            <a:xfrm>
              <a:off x="8089318" y="3484194"/>
              <a:ext cx="576064" cy="548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2" name="Rechteck 11"/>
            <p:cNvSpPr/>
            <p:nvPr/>
          </p:nvSpPr>
          <p:spPr>
            <a:xfrm>
              <a:off x="4576691" y="3703300"/>
              <a:ext cx="576064" cy="548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sp>
        <p:nvSpPr>
          <p:cNvPr id="13" name="Rechteck 12"/>
          <p:cNvSpPr/>
          <p:nvPr/>
        </p:nvSpPr>
        <p:spPr>
          <a:xfrm>
            <a:off x="4716723" y="1763266"/>
            <a:ext cx="4160006" cy="1200329"/>
          </a:xfrm>
          <a:prstGeom prst="rect">
            <a:avLst/>
          </a:prstGeom>
        </p:spPr>
        <p:txBody>
          <a:bodyPr wrap="square">
            <a:spAutoFit/>
          </a:bodyPr>
          <a:lstStyle/>
          <a:p>
            <a:r>
              <a:rPr lang="de-CH" dirty="0" smtClean="0">
                <a:latin typeface="Meta Normal" pitchFamily="50" charset="0"/>
              </a:rPr>
              <a:t>Fluchtweglänge Raum: </a:t>
            </a:r>
            <a:br>
              <a:rPr lang="de-CH" dirty="0" smtClean="0">
                <a:latin typeface="Meta Normal" pitchFamily="50" charset="0"/>
              </a:rPr>
            </a:br>
            <a:r>
              <a:rPr lang="de-CH" b="1" dirty="0">
                <a:solidFill>
                  <a:srgbClr val="FF0000"/>
                </a:solidFill>
                <a:latin typeface="Meta Normal" pitchFamily="50" charset="0"/>
              </a:rPr>
              <a:t>maximal 35 m unabhängig der Anzahl </a:t>
            </a:r>
            <a:r>
              <a:rPr lang="de-CH" b="1" dirty="0" smtClean="0">
                <a:solidFill>
                  <a:srgbClr val="FF0000"/>
                </a:solidFill>
                <a:latin typeface="Meta Normal" pitchFamily="50" charset="0"/>
              </a:rPr>
              <a:t>Ausgänge</a:t>
            </a:r>
            <a:endParaRPr lang="de-CH" b="1" dirty="0">
              <a:latin typeface="Meta Normal" pitchFamily="50" charset="0"/>
            </a:endParaRPr>
          </a:p>
          <a:p>
            <a:r>
              <a:rPr lang="de-CH" dirty="0" smtClean="0"/>
              <a:t>	</a:t>
            </a:r>
            <a:endParaRPr lang="de-CH" dirty="0"/>
          </a:p>
        </p:txBody>
      </p:sp>
      <p:grpSp>
        <p:nvGrpSpPr>
          <p:cNvPr id="14" name="Gruppieren 13"/>
          <p:cNvGrpSpPr/>
          <p:nvPr/>
        </p:nvGrpSpPr>
        <p:grpSpPr>
          <a:xfrm rot="19867460">
            <a:off x="1219486" y="2227014"/>
            <a:ext cx="414045" cy="418351"/>
            <a:chOff x="1331640" y="2276872"/>
            <a:chExt cx="4680520" cy="2626906"/>
          </a:xfrm>
        </p:grpSpPr>
        <p:cxnSp>
          <p:nvCxnSpPr>
            <p:cNvPr id="15" name="Gerade Verbindung 14"/>
            <p:cNvCxnSpPr/>
            <p:nvPr/>
          </p:nvCxnSpPr>
          <p:spPr>
            <a:xfrm>
              <a:off x="1331640" y="2276872"/>
              <a:ext cx="4680520" cy="2626906"/>
            </a:xfrm>
            <a:prstGeom prst="line">
              <a:avLst/>
            </a:prstGeom>
            <a:ln w="762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flipH="1">
              <a:off x="1331640" y="2276872"/>
              <a:ext cx="4680520" cy="2626906"/>
            </a:xfrm>
            <a:prstGeom prst="line">
              <a:avLst/>
            </a:prstGeom>
            <a:ln w="762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17" name="Gruppieren 16"/>
          <p:cNvGrpSpPr/>
          <p:nvPr/>
        </p:nvGrpSpPr>
        <p:grpSpPr>
          <a:xfrm rot="19867460">
            <a:off x="2804780" y="2243574"/>
            <a:ext cx="414045" cy="418351"/>
            <a:chOff x="1331640" y="2276872"/>
            <a:chExt cx="4680520" cy="2626906"/>
          </a:xfrm>
        </p:grpSpPr>
        <p:cxnSp>
          <p:nvCxnSpPr>
            <p:cNvPr id="18" name="Gerade Verbindung 17"/>
            <p:cNvCxnSpPr/>
            <p:nvPr/>
          </p:nvCxnSpPr>
          <p:spPr>
            <a:xfrm>
              <a:off x="1331640" y="2276872"/>
              <a:ext cx="4680520" cy="2626906"/>
            </a:xfrm>
            <a:prstGeom prst="line">
              <a:avLst/>
            </a:prstGeom>
            <a:ln w="762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flipH="1">
              <a:off x="1331640" y="2276872"/>
              <a:ext cx="4680520" cy="2626906"/>
            </a:xfrm>
            <a:prstGeom prst="line">
              <a:avLst/>
            </a:prstGeom>
            <a:ln w="762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grpSp>
      <p:sp>
        <p:nvSpPr>
          <p:cNvPr id="4" name="Foliennummernplatzhalter 3"/>
          <p:cNvSpPr>
            <a:spLocks noGrp="1"/>
          </p:cNvSpPr>
          <p:nvPr>
            <p:ph type="sldNum" sz="quarter" idx="11"/>
          </p:nvPr>
        </p:nvSpPr>
        <p:spPr/>
        <p:txBody>
          <a:bodyPr/>
          <a:lstStyle/>
          <a:p>
            <a:fld id="{4D625B7D-F40F-48DA-B3F7-DCD8D64DA1F5}" type="slidenum">
              <a:rPr lang="de-CH" smtClean="0"/>
              <a:pPr/>
              <a:t>16</a:t>
            </a:fld>
            <a:endParaRPr lang="de-CH"/>
          </a:p>
        </p:txBody>
      </p:sp>
    </p:spTree>
    <p:extLst>
      <p:ext uri="{BB962C8B-B14F-4D97-AF65-F5344CB8AC3E}">
        <p14:creationId xmlns:p14="http://schemas.microsoft.com/office/powerpoint/2010/main" val="300690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b="1" dirty="0" smtClean="0"/>
              <a:t>Fluchtweglänge in der Nutzungseinheit</a:t>
            </a:r>
            <a:endParaRPr lang="de-CH" b="1" dirty="0"/>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41" t="3254" r="2432" b="5161"/>
          <a:stretch/>
        </p:blipFill>
        <p:spPr bwMode="auto">
          <a:xfrm>
            <a:off x="1618531" y="1060349"/>
            <a:ext cx="6264696" cy="5402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371475" y="4869507"/>
            <a:ext cx="5943599" cy="1569660"/>
          </a:xfrm>
          <a:prstGeom prst="rect">
            <a:avLst/>
          </a:prstGeom>
          <a:noFill/>
        </p:spPr>
        <p:txBody>
          <a:bodyPr wrap="square" rtlCol="0">
            <a:spAutoFit/>
          </a:bodyPr>
          <a:lstStyle/>
          <a:p>
            <a:r>
              <a:rPr lang="de-CH" sz="2400" dirty="0" smtClean="0">
                <a:latin typeface="Meta Normal" pitchFamily="50" charset="0"/>
              </a:rPr>
              <a:t>Im Wohnbereich dürfen Fluchtwege über </a:t>
            </a:r>
            <a:r>
              <a:rPr lang="de-CH" sz="2400" b="1" dirty="0" smtClean="0">
                <a:latin typeface="Meta Normal" pitchFamily="50" charset="0"/>
              </a:rPr>
              <a:t>mehrere</a:t>
            </a:r>
            <a:r>
              <a:rPr lang="de-CH" sz="2400" dirty="0" smtClean="0">
                <a:latin typeface="Meta Normal" pitchFamily="50" charset="0"/>
              </a:rPr>
              <a:t> Räume in der Nutzungseinheit führen.</a:t>
            </a:r>
            <a:br>
              <a:rPr lang="de-CH" sz="2400" dirty="0" smtClean="0">
                <a:latin typeface="Meta Normal" pitchFamily="50" charset="0"/>
              </a:rPr>
            </a:br>
            <a:r>
              <a:rPr lang="de-CH" sz="2400" dirty="0" smtClean="0">
                <a:latin typeface="Meta Normal" pitchFamily="50" charset="0"/>
              </a:rPr>
              <a:t>(BSV2003  max. 20m / BSV2015 max. 35m)</a:t>
            </a:r>
            <a:endParaRPr lang="de-CH" sz="2400" dirty="0">
              <a:latin typeface="Meta Normal" pitchFamily="50" charset="0"/>
            </a:endParaRPr>
          </a:p>
        </p:txBody>
      </p:sp>
      <p:grpSp>
        <p:nvGrpSpPr>
          <p:cNvPr id="8" name="Gruppieren 7"/>
          <p:cNvGrpSpPr/>
          <p:nvPr/>
        </p:nvGrpSpPr>
        <p:grpSpPr>
          <a:xfrm>
            <a:off x="3562747" y="1420391"/>
            <a:ext cx="1014016" cy="2837284"/>
            <a:chOff x="3419872" y="1772816"/>
            <a:chExt cx="1014016" cy="2837284"/>
          </a:xfrm>
        </p:grpSpPr>
        <p:cxnSp>
          <p:nvCxnSpPr>
            <p:cNvPr id="9" name="Gerade Verbindung 8"/>
            <p:cNvCxnSpPr/>
            <p:nvPr/>
          </p:nvCxnSpPr>
          <p:spPr>
            <a:xfrm>
              <a:off x="3419872" y="1772816"/>
              <a:ext cx="507603" cy="65923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Gewinkelte Verbindung 9"/>
            <p:cNvCxnSpPr/>
            <p:nvPr/>
          </p:nvCxnSpPr>
          <p:spPr>
            <a:xfrm rot="16200000" flipH="1">
              <a:off x="3779912" y="2564904"/>
              <a:ext cx="792088" cy="504056"/>
            </a:xfrm>
            <a:prstGeom prst="bentConnector3">
              <a:avLst>
                <a:gd name="adj1" fmla="val 37975"/>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flipH="1">
              <a:off x="3671902" y="3198019"/>
              <a:ext cx="761986" cy="1023069"/>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Gerade Verbindung 11"/>
            <p:cNvCxnSpPr/>
            <p:nvPr/>
          </p:nvCxnSpPr>
          <p:spPr>
            <a:xfrm>
              <a:off x="3690938" y="4198144"/>
              <a:ext cx="528637" cy="411956"/>
            </a:xfrm>
            <a:prstGeom prst="line">
              <a:avLst/>
            </a:prstGeom>
            <a:ln w="5715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3" name="Gruppieren 12"/>
          <p:cNvGrpSpPr/>
          <p:nvPr/>
        </p:nvGrpSpPr>
        <p:grpSpPr>
          <a:xfrm>
            <a:off x="4350544" y="1420391"/>
            <a:ext cx="854790" cy="936104"/>
            <a:chOff x="4207669" y="1772816"/>
            <a:chExt cx="854790" cy="936104"/>
          </a:xfrm>
        </p:grpSpPr>
        <p:cxnSp>
          <p:nvCxnSpPr>
            <p:cNvPr id="14" name="Gerade Verbindung 13"/>
            <p:cNvCxnSpPr/>
            <p:nvPr/>
          </p:nvCxnSpPr>
          <p:spPr>
            <a:xfrm flipH="1">
              <a:off x="4207669" y="1772816"/>
              <a:ext cx="854790" cy="60129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a:off x="4219575" y="2348880"/>
              <a:ext cx="0" cy="36004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6" name="Gruppieren 15"/>
          <p:cNvGrpSpPr/>
          <p:nvPr/>
        </p:nvGrpSpPr>
        <p:grpSpPr>
          <a:xfrm>
            <a:off x="4576763" y="2140471"/>
            <a:ext cx="2946424" cy="720080"/>
            <a:chOff x="4433888" y="2492896"/>
            <a:chExt cx="2946424" cy="720080"/>
          </a:xfrm>
        </p:grpSpPr>
        <p:cxnSp>
          <p:nvCxnSpPr>
            <p:cNvPr id="17" name="Gerade Verbindung 16"/>
            <p:cNvCxnSpPr/>
            <p:nvPr/>
          </p:nvCxnSpPr>
          <p:spPr>
            <a:xfrm flipH="1">
              <a:off x="6372200" y="2492896"/>
              <a:ext cx="1008112" cy="70512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flipH="1">
              <a:off x="4433888" y="3190875"/>
              <a:ext cx="1957387" cy="22101"/>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9" name="Gruppieren 18"/>
          <p:cNvGrpSpPr/>
          <p:nvPr/>
        </p:nvGrpSpPr>
        <p:grpSpPr>
          <a:xfrm>
            <a:off x="6443067" y="4084687"/>
            <a:ext cx="1080120" cy="2160240"/>
            <a:chOff x="6300192" y="4437112"/>
            <a:chExt cx="1080120" cy="2160240"/>
          </a:xfrm>
        </p:grpSpPr>
        <p:cxnSp>
          <p:nvCxnSpPr>
            <p:cNvPr id="20" name="Gerade Verbindung 19"/>
            <p:cNvCxnSpPr/>
            <p:nvPr/>
          </p:nvCxnSpPr>
          <p:spPr>
            <a:xfrm flipH="1" flipV="1">
              <a:off x="6512719" y="5429250"/>
              <a:ext cx="867593" cy="116810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flipV="1">
              <a:off x="6515100" y="4581128"/>
              <a:ext cx="1116" cy="86241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H="1" flipV="1">
              <a:off x="6300192" y="4437112"/>
              <a:ext cx="226814" cy="170607"/>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4" name="Foliennummernplatzhalter 3"/>
          <p:cNvSpPr>
            <a:spLocks noGrp="1"/>
          </p:cNvSpPr>
          <p:nvPr>
            <p:ph type="sldNum" sz="quarter" idx="11"/>
          </p:nvPr>
        </p:nvSpPr>
        <p:spPr/>
        <p:txBody>
          <a:bodyPr/>
          <a:lstStyle/>
          <a:p>
            <a:fld id="{4D625B7D-F40F-48DA-B3F7-DCD8D64DA1F5}" type="slidenum">
              <a:rPr lang="de-CH" smtClean="0"/>
              <a:pPr/>
              <a:t>17</a:t>
            </a:fld>
            <a:endParaRPr lang="de-CH"/>
          </a:p>
        </p:txBody>
      </p:sp>
    </p:spTree>
    <p:extLst>
      <p:ext uri="{BB962C8B-B14F-4D97-AF65-F5344CB8AC3E}">
        <p14:creationId xmlns:p14="http://schemas.microsoft.com/office/powerpoint/2010/main" val="192781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b="1" dirty="0" smtClean="0"/>
              <a:t>Beherbergungsbetrieb [a] </a:t>
            </a:r>
          </a:p>
          <a:p>
            <a:r>
              <a:rPr lang="de-CH" b="1" dirty="0" smtClean="0"/>
              <a:t>(Krankenhaus, Alters- und Pflegeheim)</a:t>
            </a:r>
            <a:endParaRPr lang="de-CH" b="1" dirty="0"/>
          </a:p>
        </p:txBody>
      </p:sp>
      <p:sp>
        <p:nvSpPr>
          <p:cNvPr id="3" name="Textplatzhalter 2"/>
          <p:cNvSpPr>
            <a:spLocks noGrp="1"/>
          </p:cNvSpPr>
          <p:nvPr>
            <p:ph type="body" idx="10"/>
          </p:nvPr>
        </p:nvSpPr>
        <p:spPr>
          <a:xfrm>
            <a:off x="407988" y="1204003"/>
            <a:ext cx="8736012" cy="4490316"/>
          </a:xfrm>
        </p:spPr>
        <p:txBody>
          <a:bodyPr/>
          <a:lstStyle/>
          <a:p>
            <a:r>
              <a:rPr lang="de-CH" b="1" dirty="0">
                <a:latin typeface="Meta Normal" pitchFamily="50" charset="0"/>
              </a:rPr>
              <a:t>3 oder mehr Geschosse oder mehr als 900 m</a:t>
            </a:r>
            <a:r>
              <a:rPr lang="de-CH" b="1" baseline="30000" dirty="0">
                <a:latin typeface="Meta Normal" pitchFamily="50" charset="0"/>
              </a:rPr>
              <a:t>2</a:t>
            </a:r>
            <a:r>
              <a:rPr lang="de-CH" b="1" dirty="0">
                <a:latin typeface="Meta Normal" pitchFamily="50" charset="0"/>
              </a:rPr>
              <a:t> </a:t>
            </a:r>
            <a:endParaRPr lang="de-CH" b="1" dirty="0" smtClean="0">
              <a:latin typeface="Meta Normal" pitchFamily="50" charset="0"/>
            </a:endParaRPr>
          </a:p>
          <a:p>
            <a:r>
              <a:rPr lang="de-CH" b="1" dirty="0" smtClean="0">
                <a:latin typeface="Meta Normal" pitchFamily="50" charset="0"/>
              </a:rPr>
              <a:t>Geschossfläche</a:t>
            </a:r>
            <a:endParaRPr lang="de-CH" sz="3600" dirty="0">
              <a:latin typeface="Meta Normal" pitchFamily="50" charset="0"/>
            </a:endParaRPr>
          </a:p>
          <a:p>
            <a:endParaRPr lang="de-CH" dirty="0"/>
          </a:p>
        </p:txBody>
      </p:sp>
      <p:pic>
        <p:nvPicPr>
          <p:cNvPr id="4" name="Grafik 3" descr="3.6.1_1.png"/>
          <p:cNvPicPr/>
          <p:nvPr/>
        </p:nvPicPr>
        <p:blipFill>
          <a:blip r:embed="rId3" cstate="print"/>
          <a:stretch>
            <a:fillRect/>
          </a:stretch>
        </p:blipFill>
        <p:spPr>
          <a:xfrm>
            <a:off x="4499992" y="2573509"/>
            <a:ext cx="4076714" cy="2124950"/>
          </a:xfrm>
          <a:prstGeom prst="rect">
            <a:avLst/>
          </a:prstGeom>
        </p:spPr>
      </p:pic>
      <p:sp>
        <p:nvSpPr>
          <p:cNvPr id="5" name="Rechteck 4"/>
          <p:cNvSpPr/>
          <p:nvPr/>
        </p:nvSpPr>
        <p:spPr>
          <a:xfrm>
            <a:off x="4499992" y="4771628"/>
            <a:ext cx="4616177" cy="1477328"/>
          </a:xfrm>
          <a:prstGeom prst="rect">
            <a:avLst/>
          </a:prstGeom>
        </p:spPr>
        <p:txBody>
          <a:bodyPr wrap="square">
            <a:spAutoFit/>
          </a:bodyPr>
          <a:lstStyle/>
          <a:p>
            <a:r>
              <a:rPr lang="de-CH" dirty="0">
                <a:latin typeface="Meta Normal" pitchFamily="50" charset="0"/>
                <a:cs typeface="Arial" panose="020B0604020202020204" pitchFamily="34" charset="0"/>
              </a:rPr>
              <a:t>In Beherbergungsbetrieben [a] mit 3 oder mehr Geschossen sind die Bereiche, welche der horizontalen Evakuierung </a:t>
            </a:r>
            <a:r>
              <a:rPr lang="de-CH" dirty="0" smtClean="0">
                <a:latin typeface="Meta Normal" pitchFamily="50" charset="0"/>
                <a:cs typeface="Arial" panose="020B0604020202020204" pitchFamily="34" charset="0"/>
              </a:rPr>
              <a:t>dienen, </a:t>
            </a:r>
            <a:r>
              <a:rPr lang="de-CH" dirty="0">
                <a:latin typeface="Meta Normal" pitchFamily="50" charset="0"/>
                <a:cs typeface="Arial" panose="020B0604020202020204" pitchFamily="34" charset="0"/>
              </a:rPr>
              <a:t>mit mindestens </a:t>
            </a:r>
            <a:r>
              <a:rPr lang="de-CH" dirty="0">
                <a:solidFill>
                  <a:srgbClr val="FF0000"/>
                </a:solidFill>
                <a:latin typeface="Meta Normal" pitchFamily="50" charset="0"/>
                <a:cs typeface="Arial" panose="020B0604020202020204" pitchFamily="34" charset="0"/>
              </a:rPr>
              <a:t>je einem unabhängigen vertikalen Fluchtweg </a:t>
            </a:r>
            <a:r>
              <a:rPr lang="de-CH" dirty="0">
                <a:latin typeface="Meta Normal" pitchFamily="50" charset="0"/>
                <a:cs typeface="Arial" panose="020B0604020202020204" pitchFamily="34" charset="0"/>
              </a:rPr>
              <a:t>zu erschliessen</a:t>
            </a:r>
            <a:r>
              <a:rPr lang="de-CH" dirty="0" smtClean="0">
                <a:latin typeface="Meta Normal" pitchFamily="50" charset="0"/>
                <a:cs typeface="Arial" panose="020B0604020202020204" pitchFamily="34" charset="0"/>
              </a:rPr>
              <a:t>.</a:t>
            </a:r>
            <a:endParaRPr lang="de-CH" b="1" dirty="0">
              <a:solidFill>
                <a:srgbClr val="FF0000"/>
              </a:solidFill>
              <a:latin typeface="Meta Normal" pitchFamily="50" charset="0"/>
              <a:cs typeface="Arial" panose="020B0604020202020204" pitchFamily="34" charset="0"/>
            </a:endParaRPr>
          </a:p>
        </p:txBody>
      </p:sp>
      <p:sp>
        <p:nvSpPr>
          <p:cNvPr id="6" name="Textfeld 5"/>
          <p:cNvSpPr txBox="1"/>
          <p:nvPr/>
        </p:nvSpPr>
        <p:spPr>
          <a:xfrm>
            <a:off x="212701" y="5615979"/>
            <a:ext cx="3750579" cy="369332"/>
          </a:xfrm>
          <a:prstGeom prst="rect">
            <a:avLst/>
          </a:prstGeom>
          <a:noFill/>
        </p:spPr>
        <p:txBody>
          <a:bodyPr wrap="none" rtlCol="0">
            <a:spAutoFit/>
          </a:bodyPr>
          <a:lstStyle/>
          <a:p>
            <a:r>
              <a:rPr lang="de-CH" b="1" dirty="0">
                <a:solidFill>
                  <a:srgbClr val="FF0000"/>
                </a:solidFill>
                <a:latin typeface="Meta Normal" pitchFamily="50" charset="0"/>
                <a:cs typeface="Arial" panose="020B0604020202020204" pitchFamily="34" charset="0"/>
              </a:rPr>
              <a:t>Verschärfung gegenüber </a:t>
            </a:r>
            <a:r>
              <a:rPr lang="de-CH" b="1" dirty="0" smtClean="0">
                <a:solidFill>
                  <a:srgbClr val="FF0000"/>
                </a:solidFill>
                <a:latin typeface="Meta Normal" pitchFamily="50" charset="0"/>
                <a:cs typeface="Arial" panose="020B0604020202020204" pitchFamily="34" charset="0"/>
              </a:rPr>
              <a:t>BSV2003!</a:t>
            </a:r>
            <a:endParaRPr lang="de-CH" dirty="0">
              <a:latin typeface="Meta Normal" pitchFamily="50" charset="0"/>
            </a:endParaRPr>
          </a:p>
        </p:txBody>
      </p:sp>
      <p:pic>
        <p:nvPicPr>
          <p:cNvPr id="7" name="Grafik 6" descr="Bildschirmausschnit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141" y="2611388"/>
            <a:ext cx="3649050" cy="2016224"/>
          </a:xfrm>
          <a:prstGeom prst="rect">
            <a:avLst/>
          </a:prstGeom>
        </p:spPr>
      </p:pic>
      <p:sp>
        <p:nvSpPr>
          <p:cNvPr id="8" name="Textfeld 7"/>
          <p:cNvSpPr txBox="1"/>
          <p:nvPr/>
        </p:nvSpPr>
        <p:spPr>
          <a:xfrm>
            <a:off x="324669" y="2216475"/>
            <a:ext cx="3168000" cy="369332"/>
          </a:xfrm>
          <a:prstGeom prst="rect">
            <a:avLst/>
          </a:prstGeom>
          <a:noFill/>
        </p:spPr>
        <p:txBody>
          <a:bodyPr wrap="square" rtlCol="0">
            <a:spAutoFit/>
          </a:bodyPr>
          <a:lstStyle/>
          <a:p>
            <a:r>
              <a:rPr lang="de-CH" dirty="0" smtClean="0">
                <a:solidFill>
                  <a:srgbClr val="FF0000"/>
                </a:solidFill>
                <a:latin typeface="Meta Normal" pitchFamily="50" charset="0"/>
                <a:cs typeface="Arial" panose="020B0604020202020204" pitchFamily="34" charset="0"/>
              </a:rPr>
              <a:t>BSV2003: </a:t>
            </a:r>
            <a:r>
              <a:rPr lang="de-CH" b="1" dirty="0" smtClean="0">
                <a:latin typeface="Meta Normal" pitchFamily="50" charset="0"/>
                <a:cs typeface="Arial" panose="020B0604020202020204" pitchFamily="34" charset="0"/>
              </a:rPr>
              <a:t>1 Trph.</a:t>
            </a:r>
            <a:endParaRPr lang="de-CH" b="1" dirty="0">
              <a:latin typeface="Meta Normal" pitchFamily="50" charset="0"/>
              <a:cs typeface="Arial" panose="020B0604020202020204" pitchFamily="34" charset="0"/>
            </a:endParaRPr>
          </a:p>
        </p:txBody>
      </p:sp>
      <p:sp>
        <p:nvSpPr>
          <p:cNvPr id="9" name="Textfeld 8"/>
          <p:cNvSpPr txBox="1"/>
          <p:nvPr/>
        </p:nvSpPr>
        <p:spPr>
          <a:xfrm>
            <a:off x="4500344" y="2179340"/>
            <a:ext cx="3168000" cy="369332"/>
          </a:xfrm>
          <a:prstGeom prst="rect">
            <a:avLst/>
          </a:prstGeom>
          <a:noFill/>
        </p:spPr>
        <p:txBody>
          <a:bodyPr wrap="square" rtlCol="0">
            <a:spAutoFit/>
          </a:bodyPr>
          <a:lstStyle/>
          <a:p>
            <a:r>
              <a:rPr lang="de-CH" dirty="0" smtClean="0">
                <a:latin typeface="Meta Normal" pitchFamily="50" charset="0"/>
                <a:cs typeface="Arial" panose="020B0604020202020204" pitchFamily="34" charset="0"/>
              </a:rPr>
              <a:t>BSV2015: 2</a:t>
            </a:r>
            <a:r>
              <a:rPr lang="de-CH" b="1" dirty="0" smtClean="0">
                <a:latin typeface="Meta Normal" pitchFamily="50" charset="0"/>
                <a:cs typeface="Arial" panose="020B0604020202020204" pitchFamily="34" charset="0"/>
              </a:rPr>
              <a:t> Trph.</a:t>
            </a:r>
            <a:endParaRPr lang="de-CH" b="1" dirty="0">
              <a:latin typeface="Meta Normal" pitchFamily="50" charset="0"/>
              <a:cs typeface="Arial" panose="020B0604020202020204" pitchFamily="34" charset="0"/>
            </a:endParaRPr>
          </a:p>
        </p:txBody>
      </p:sp>
      <p:sp>
        <p:nvSpPr>
          <p:cNvPr id="11" name="Foliennummernplatzhalter 10"/>
          <p:cNvSpPr>
            <a:spLocks noGrp="1"/>
          </p:cNvSpPr>
          <p:nvPr>
            <p:ph type="sldNum" sz="quarter" idx="11"/>
          </p:nvPr>
        </p:nvSpPr>
        <p:spPr/>
        <p:txBody>
          <a:bodyPr/>
          <a:lstStyle/>
          <a:p>
            <a:fld id="{4D625B7D-F40F-48DA-B3F7-DCD8D64DA1F5}" type="slidenum">
              <a:rPr lang="de-CH" smtClean="0"/>
              <a:pPr/>
              <a:t>18</a:t>
            </a:fld>
            <a:endParaRPr lang="de-CH"/>
          </a:p>
        </p:txBody>
      </p:sp>
    </p:spTree>
    <p:extLst>
      <p:ext uri="{BB962C8B-B14F-4D97-AF65-F5344CB8AC3E}">
        <p14:creationId xmlns:p14="http://schemas.microsoft.com/office/powerpoint/2010/main" val="77498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Raumausgänge</a:t>
            </a:r>
            <a:endParaRPr lang="de-CH" dirty="0"/>
          </a:p>
        </p:txBody>
      </p:sp>
      <p:pic>
        <p:nvPicPr>
          <p:cNvPr id="4" name="Grafik 3" descr="Bildschirmausschnit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438" y="1343025"/>
            <a:ext cx="8300110" cy="4650003"/>
          </a:xfrm>
          <a:prstGeom prst="rect">
            <a:avLst/>
          </a:prstGeom>
        </p:spPr>
      </p:pic>
      <p:sp>
        <p:nvSpPr>
          <p:cNvPr id="5" name="Textfeld 4"/>
          <p:cNvSpPr txBox="1"/>
          <p:nvPr/>
        </p:nvSpPr>
        <p:spPr>
          <a:xfrm>
            <a:off x="4449536" y="4776107"/>
            <a:ext cx="4523014" cy="1938992"/>
          </a:xfrm>
          <a:prstGeom prst="rect">
            <a:avLst/>
          </a:prstGeom>
          <a:solidFill>
            <a:schemeClr val="bg1"/>
          </a:solidFill>
        </p:spPr>
        <p:txBody>
          <a:bodyPr wrap="square" rtlCol="0">
            <a:spAutoFit/>
          </a:bodyPr>
          <a:lstStyle/>
          <a:p>
            <a:r>
              <a:rPr lang="de-CH" sz="2000" dirty="0" smtClean="0">
                <a:solidFill>
                  <a:srgbClr val="0070C0"/>
                </a:solidFill>
                <a:latin typeface="Meta Normal" pitchFamily="50" charset="0"/>
              </a:rPr>
              <a:t>Die Anforderung der BSV2003, wonach bei der Berechnung</a:t>
            </a:r>
            <a:br>
              <a:rPr lang="de-CH" sz="2000" dirty="0" smtClean="0">
                <a:solidFill>
                  <a:srgbClr val="0070C0"/>
                </a:solidFill>
                <a:latin typeface="Meta Normal" pitchFamily="50" charset="0"/>
              </a:rPr>
            </a:br>
            <a:r>
              <a:rPr lang="de-CH" sz="2000" dirty="0" smtClean="0">
                <a:solidFill>
                  <a:srgbClr val="0070C0"/>
                </a:solidFill>
                <a:latin typeface="Meta Normal" pitchFamily="50" charset="0"/>
              </a:rPr>
              <a:t>der Fluchtwegbreite auf das </a:t>
            </a:r>
            <a:r>
              <a:rPr lang="de-CH" sz="2000" b="1" dirty="0" smtClean="0">
                <a:solidFill>
                  <a:srgbClr val="0070C0"/>
                </a:solidFill>
                <a:latin typeface="Meta Normal" pitchFamily="50" charset="0"/>
              </a:rPr>
              <a:t>nächste Vielfache von 0.6 </a:t>
            </a:r>
            <a:r>
              <a:rPr lang="de-CH" sz="2000" dirty="0" smtClean="0">
                <a:solidFill>
                  <a:srgbClr val="0070C0"/>
                </a:solidFill>
                <a:latin typeface="Meta Normal" pitchFamily="50" charset="0"/>
              </a:rPr>
              <a:t>aufzurunden sei, </a:t>
            </a:r>
            <a:br>
              <a:rPr lang="de-CH" sz="2000" dirty="0" smtClean="0">
                <a:solidFill>
                  <a:srgbClr val="0070C0"/>
                </a:solidFill>
                <a:latin typeface="Meta Normal" pitchFamily="50" charset="0"/>
              </a:rPr>
            </a:br>
            <a:r>
              <a:rPr lang="de-CH" sz="2000" dirty="0" smtClean="0">
                <a:solidFill>
                  <a:srgbClr val="0070C0"/>
                </a:solidFill>
                <a:latin typeface="Meta Normal" pitchFamily="50" charset="0"/>
              </a:rPr>
              <a:t>entfällt in den BSV2015.</a:t>
            </a:r>
            <a:endParaRPr lang="de-CH" sz="2000" dirty="0">
              <a:solidFill>
                <a:srgbClr val="0070C0"/>
              </a:solidFill>
              <a:latin typeface="Meta Normal" pitchFamily="50" charset="0"/>
            </a:endParaRPr>
          </a:p>
        </p:txBody>
      </p:sp>
      <p:sp>
        <p:nvSpPr>
          <p:cNvPr id="6" name="Foliennummernplatzhalter 5"/>
          <p:cNvSpPr>
            <a:spLocks noGrp="1"/>
          </p:cNvSpPr>
          <p:nvPr>
            <p:ph type="sldNum" sz="quarter" idx="11"/>
          </p:nvPr>
        </p:nvSpPr>
        <p:spPr/>
        <p:txBody>
          <a:bodyPr/>
          <a:lstStyle/>
          <a:p>
            <a:fld id="{4D625B7D-F40F-48DA-B3F7-DCD8D64DA1F5}" type="slidenum">
              <a:rPr lang="de-CH" smtClean="0"/>
              <a:pPr/>
              <a:t>19</a:t>
            </a:fld>
            <a:endParaRPr lang="de-CH"/>
          </a:p>
        </p:txBody>
      </p:sp>
    </p:spTree>
    <p:extLst>
      <p:ext uri="{BB962C8B-B14F-4D97-AF65-F5344CB8AC3E}">
        <p14:creationId xmlns:p14="http://schemas.microsoft.com/office/powerpoint/2010/main" val="82819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sz="2400" b="1" dirty="0" smtClean="0"/>
              <a:t>Referenten</a:t>
            </a:r>
            <a:endParaRPr lang="de-CH" sz="2400" b="1" dirty="0"/>
          </a:p>
        </p:txBody>
      </p:sp>
      <p:sp>
        <p:nvSpPr>
          <p:cNvPr id="3" name="Textplatzhalter 2"/>
          <p:cNvSpPr>
            <a:spLocks noGrp="1"/>
          </p:cNvSpPr>
          <p:nvPr>
            <p:ph type="body" idx="10"/>
          </p:nvPr>
        </p:nvSpPr>
        <p:spPr/>
        <p:txBody>
          <a:bodyPr/>
          <a:lstStyle/>
          <a:p>
            <a:pPr marL="358775" indent="-358775"/>
            <a:r>
              <a:rPr lang="de-CH" altLang="de-DE" b="1" kern="0" dirty="0" smtClean="0"/>
              <a:t>Manfred Gsteu, </a:t>
            </a:r>
            <a:r>
              <a:rPr lang="de-CH" kern="0" dirty="0"/>
              <a:t>Dipl. Architekt </a:t>
            </a:r>
            <a:r>
              <a:rPr lang="de-CH" kern="0" dirty="0" smtClean="0"/>
              <a:t>FH</a:t>
            </a:r>
          </a:p>
          <a:p>
            <a:pPr marL="358775" indent="-358775"/>
            <a:endParaRPr lang="de-CH" kern="0" dirty="0"/>
          </a:p>
          <a:p>
            <a:pPr marL="358775" indent="-358775"/>
            <a:r>
              <a:rPr lang="de-CH" kern="0" dirty="0"/>
              <a:t>Bei der </a:t>
            </a:r>
            <a:r>
              <a:rPr lang="de-CH" kern="0" dirty="0" smtClean="0"/>
              <a:t>LLV </a:t>
            </a:r>
            <a:r>
              <a:rPr lang="de-CH" kern="0" dirty="0"/>
              <a:t>seit </a:t>
            </a:r>
            <a:r>
              <a:rPr lang="de-CH" kern="0" dirty="0" smtClean="0"/>
              <a:t>1.8.1989</a:t>
            </a:r>
            <a:endParaRPr lang="de-CH" kern="0" dirty="0"/>
          </a:p>
          <a:p>
            <a:pPr marL="358775" indent="-358775"/>
            <a:r>
              <a:rPr lang="de-CH" kern="0" dirty="0"/>
              <a:t>Leiter </a:t>
            </a:r>
            <a:r>
              <a:rPr lang="de-CH" kern="0" dirty="0" smtClean="0"/>
              <a:t>Fachbereich Baurecht/Brandschutz seit 1.März 2000</a:t>
            </a:r>
            <a:endParaRPr lang="de-CH" kern="0" dirty="0"/>
          </a:p>
          <a:p>
            <a:pPr marL="358775" indent="-358775"/>
            <a:endParaRPr lang="de-CH" b="1" kern="0" dirty="0"/>
          </a:p>
          <a:p>
            <a:pPr marL="358775" indent="-358775"/>
            <a:r>
              <a:rPr lang="de-CH" u="sng" kern="0" dirty="0" smtClean="0"/>
              <a:t>VKF Kommissionstätigkeit:</a:t>
            </a:r>
          </a:p>
          <a:p>
            <a:pPr marL="358775" indent="-358775"/>
            <a:endParaRPr lang="de-CH" kern="0" dirty="0"/>
          </a:p>
          <a:p>
            <a:pPr marL="358775" indent="-358775">
              <a:buFont typeface="Arial" panose="020B0604020202020204" pitchFamily="34" charset="0"/>
              <a:buChar char="•"/>
            </a:pPr>
            <a:r>
              <a:rPr lang="de-CH" kern="0" dirty="0"/>
              <a:t>Technische Kommission Brandschutz  </a:t>
            </a:r>
            <a:r>
              <a:rPr lang="de-CH" kern="0" dirty="0" smtClean="0"/>
              <a:t>TKB (12 Jahre)</a:t>
            </a:r>
          </a:p>
          <a:p>
            <a:pPr marL="358775" indent="-358775">
              <a:buFont typeface="Arial" panose="020B0604020202020204" pitchFamily="34" charset="0"/>
              <a:buChar char="•"/>
            </a:pPr>
            <a:endParaRPr lang="de-CH" kern="0" dirty="0"/>
          </a:p>
          <a:p>
            <a:pPr marL="358775" indent="-358775">
              <a:buFont typeface="Arial" panose="020B0604020202020204" pitchFamily="34" charset="0"/>
              <a:buChar char="•"/>
            </a:pPr>
            <a:r>
              <a:rPr lang="de-CH" kern="0" dirty="0" smtClean="0"/>
              <a:t>Fachkommission Bautechnik  FBT</a:t>
            </a:r>
          </a:p>
          <a:p>
            <a:pPr marL="358775" indent="-358775">
              <a:buFont typeface="Arial" panose="020B0604020202020204" pitchFamily="34" charset="0"/>
              <a:buChar char="•"/>
            </a:pPr>
            <a:r>
              <a:rPr lang="de-CH" kern="0" dirty="0" smtClean="0"/>
              <a:t>Fachkommission Ausbildung  FAB</a:t>
            </a:r>
            <a:endParaRPr lang="de-CH" kern="0" dirty="0"/>
          </a:p>
        </p:txBody>
      </p:sp>
      <p:sp>
        <p:nvSpPr>
          <p:cNvPr id="5" name="Foliennummernplatzhalter 4"/>
          <p:cNvSpPr>
            <a:spLocks noGrp="1"/>
          </p:cNvSpPr>
          <p:nvPr>
            <p:ph type="sldNum" sz="quarter" idx="11"/>
          </p:nvPr>
        </p:nvSpPr>
        <p:spPr>
          <a:xfrm>
            <a:off x="6886575" y="6392636"/>
            <a:ext cx="2133600" cy="530939"/>
          </a:xfrm>
        </p:spPr>
        <p:txBody>
          <a:bodyPr/>
          <a:lstStyle/>
          <a:p>
            <a:endParaRPr lang="de-CH" dirty="0">
              <a:latin typeface="Calibri" panose="020F0502020204030204" pitchFamily="34" charset="0"/>
            </a:endParaRPr>
          </a:p>
          <a:p>
            <a:fld id="{4D625B7D-F40F-48DA-B3F7-DCD8D64DA1F5}" type="slidenum">
              <a:rPr lang="de-CH" smtClean="0">
                <a:latin typeface="Calibri" panose="020F0502020204030204" pitchFamily="34" charset="0"/>
              </a:rPr>
              <a:pPr/>
              <a:t>2</a:t>
            </a:fld>
            <a:endParaRPr lang="de-CH" dirty="0">
              <a:latin typeface="Calibri" panose="020F0502020204030204" pitchFamily="34" charset="0"/>
            </a:endParaRPr>
          </a:p>
        </p:txBody>
      </p:sp>
    </p:spTree>
    <p:extLst>
      <p:ext uri="{BB962C8B-B14F-4D97-AF65-F5344CB8AC3E}">
        <p14:creationId xmlns:p14="http://schemas.microsoft.com/office/powerpoint/2010/main" val="12901517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Personenbelegung</a:t>
            </a:r>
            <a:endParaRPr lang="de-CH"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8" y="1590675"/>
            <a:ext cx="8031162"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2"/>
          <p:cNvSpPr>
            <a:spLocks noChangeArrowheads="1"/>
          </p:cNvSpPr>
          <p:nvPr/>
        </p:nvSpPr>
        <p:spPr bwMode="auto">
          <a:xfrm>
            <a:off x="641350" y="4256088"/>
            <a:ext cx="8280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de-CH" altLang="de-DE" sz="2400" dirty="0">
                <a:latin typeface="Meta Normal" pitchFamily="50" charset="0"/>
              </a:rPr>
              <a:t>2 P/m</a:t>
            </a:r>
            <a:r>
              <a:rPr lang="de-CH" altLang="de-DE" sz="2400" baseline="30000" dirty="0">
                <a:latin typeface="Meta Normal" pitchFamily="50" charset="0"/>
              </a:rPr>
              <a:t>2</a:t>
            </a:r>
            <a:r>
              <a:rPr lang="de-CH" altLang="de-DE" sz="2400" dirty="0">
                <a:latin typeface="Meta Normal" pitchFamily="50" charset="0"/>
              </a:rPr>
              <a:t>	    </a:t>
            </a:r>
            <a:r>
              <a:rPr lang="de-CH" altLang="de-DE" sz="2400" dirty="0" smtClean="0">
                <a:latin typeface="Meta Normal" pitchFamily="50" charset="0"/>
              </a:rPr>
              <a:t>			4 </a:t>
            </a:r>
            <a:r>
              <a:rPr lang="de-CH" altLang="de-DE" sz="2400" dirty="0">
                <a:latin typeface="Meta Normal" pitchFamily="50" charset="0"/>
              </a:rPr>
              <a:t>P/m</a:t>
            </a:r>
            <a:r>
              <a:rPr lang="de-CH" altLang="de-DE" sz="2400" baseline="30000" dirty="0">
                <a:latin typeface="Meta Normal" pitchFamily="50" charset="0"/>
              </a:rPr>
              <a:t>2 		 </a:t>
            </a:r>
            <a:r>
              <a:rPr lang="de-CH" altLang="de-DE" sz="2400" baseline="30000" dirty="0" smtClean="0">
                <a:latin typeface="Meta Normal" pitchFamily="50" charset="0"/>
              </a:rPr>
              <a:t>	</a:t>
            </a:r>
            <a:r>
              <a:rPr lang="de-CH" altLang="de-DE" sz="2400" dirty="0" smtClean="0">
                <a:latin typeface="Meta Normal" pitchFamily="50" charset="0"/>
              </a:rPr>
              <a:t>typische </a:t>
            </a:r>
            <a:r>
              <a:rPr lang="de-CH" altLang="de-DE" sz="2400" dirty="0">
                <a:latin typeface="Meta Normal" pitchFamily="50" charset="0"/>
              </a:rPr>
              <a:t>Situation</a:t>
            </a:r>
          </a:p>
        </p:txBody>
      </p:sp>
      <p:sp>
        <p:nvSpPr>
          <p:cNvPr id="4" name="Foliennummernplatzhalter 3"/>
          <p:cNvSpPr>
            <a:spLocks noGrp="1"/>
          </p:cNvSpPr>
          <p:nvPr>
            <p:ph type="sldNum" sz="quarter" idx="11"/>
          </p:nvPr>
        </p:nvSpPr>
        <p:spPr/>
        <p:txBody>
          <a:bodyPr/>
          <a:lstStyle/>
          <a:p>
            <a:fld id="{4D625B7D-F40F-48DA-B3F7-DCD8D64DA1F5}" type="slidenum">
              <a:rPr lang="de-CH" smtClean="0"/>
              <a:pPr/>
              <a:t>20</a:t>
            </a:fld>
            <a:endParaRPr lang="de-CH"/>
          </a:p>
        </p:txBody>
      </p:sp>
    </p:spTree>
    <p:extLst>
      <p:ext uri="{BB962C8B-B14F-4D97-AF65-F5344CB8AC3E}">
        <p14:creationId xmlns:p14="http://schemas.microsoft.com/office/powerpoint/2010/main" val="14377260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b="1" dirty="0" smtClean="0"/>
              <a:t>Flucht- und Rettungswege</a:t>
            </a:r>
          </a:p>
        </p:txBody>
      </p:sp>
      <p:pic>
        <p:nvPicPr>
          <p:cNvPr id="23" name="Grafik 22" descr="3.4.4_1.png"/>
          <p:cNvPicPr/>
          <p:nvPr/>
        </p:nvPicPr>
        <p:blipFill>
          <a:blip r:embed="rId3" cstate="print"/>
          <a:stretch>
            <a:fillRect/>
          </a:stretch>
        </p:blipFill>
        <p:spPr>
          <a:xfrm>
            <a:off x="272992" y="1432967"/>
            <a:ext cx="2736304" cy="1933744"/>
          </a:xfrm>
          <a:prstGeom prst="rect">
            <a:avLst/>
          </a:prstGeom>
        </p:spPr>
      </p:pic>
      <p:sp>
        <p:nvSpPr>
          <p:cNvPr id="24" name="Rechteck 23"/>
          <p:cNvSpPr/>
          <p:nvPr/>
        </p:nvSpPr>
        <p:spPr>
          <a:xfrm>
            <a:off x="287524" y="3305175"/>
            <a:ext cx="3132348" cy="1446550"/>
          </a:xfrm>
          <a:prstGeom prst="rect">
            <a:avLst/>
          </a:prstGeom>
        </p:spPr>
        <p:txBody>
          <a:bodyPr wrap="square">
            <a:spAutoFit/>
          </a:bodyPr>
          <a:lstStyle/>
          <a:p>
            <a:r>
              <a:rPr lang="de-CH" sz="2200" dirty="0">
                <a:latin typeface="Meta Normal" pitchFamily="50" charset="0"/>
                <a:cs typeface="Arial" panose="020B0604020202020204" pitchFamily="34" charset="0"/>
              </a:rPr>
              <a:t>Fluchtweglänge in der </a:t>
            </a:r>
            <a:r>
              <a:rPr lang="de-CH" sz="2200" dirty="0" smtClean="0">
                <a:latin typeface="Meta Normal" pitchFamily="50" charset="0"/>
                <a:cs typeface="Arial" panose="020B0604020202020204" pitchFamily="34" charset="0"/>
              </a:rPr>
              <a:t>Nutzungseinheit</a:t>
            </a:r>
            <a:br>
              <a:rPr lang="de-CH" sz="2200" dirty="0" smtClean="0">
                <a:latin typeface="Meta Normal" pitchFamily="50" charset="0"/>
                <a:cs typeface="Arial" panose="020B0604020202020204" pitchFamily="34" charset="0"/>
              </a:rPr>
            </a:br>
            <a:r>
              <a:rPr lang="de-CH" sz="2200" dirty="0" smtClean="0">
                <a:latin typeface="Meta Normal" pitchFamily="50" charset="0"/>
                <a:cs typeface="Arial" panose="020B0604020202020204" pitchFamily="34" charset="0"/>
              </a:rPr>
              <a:t>über max. einen angrenzenden Raum</a:t>
            </a:r>
            <a:endParaRPr lang="de-CH" sz="2200" dirty="0">
              <a:latin typeface="Meta Normal" pitchFamily="50" charset="0"/>
              <a:cs typeface="Arial" panose="020B0604020202020204" pitchFamily="34" charset="0"/>
            </a:endParaRPr>
          </a:p>
        </p:txBody>
      </p:sp>
      <p:pic>
        <p:nvPicPr>
          <p:cNvPr id="25" name="Grafik 24" descr="3.5.3_2.png"/>
          <p:cNvPicPr/>
          <p:nvPr/>
        </p:nvPicPr>
        <p:blipFill>
          <a:blip r:embed="rId4" cstate="print"/>
          <a:stretch>
            <a:fillRect/>
          </a:stretch>
        </p:blipFill>
        <p:spPr>
          <a:xfrm>
            <a:off x="3652490" y="1360959"/>
            <a:ext cx="4591918" cy="3446479"/>
          </a:xfrm>
          <a:prstGeom prst="rect">
            <a:avLst/>
          </a:prstGeom>
        </p:spPr>
      </p:pic>
      <p:sp>
        <p:nvSpPr>
          <p:cNvPr id="26" name="Text Box 19"/>
          <p:cNvSpPr txBox="1">
            <a:spLocks noChangeArrowheads="1"/>
          </p:cNvSpPr>
          <p:nvPr/>
        </p:nvSpPr>
        <p:spPr bwMode="auto">
          <a:xfrm>
            <a:off x="6804248" y="2009031"/>
            <a:ext cx="2160240" cy="10156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spAutoFit/>
          </a:bodyPr>
          <a:lstStyle/>
          <a:p>
            <a:pPr algn="l">
              <a:spcBef>
                <a:spcPts val="300"/>
              </a:spcBef>
              <a:spcAft>
                <a:spcPts val="0"/>
              </a:spcAft>
            </a:pPr>
            <a:r>
              <a:rPr lang="de-DE" sz="1100" b="1" dirty="0">
                <a:effectLst/>
                <a:latin typeface="Arial"/>
                <a:ea typeface="Times New Roman"/>
                <a:cs typeface="Times New Roman"/>
              </a:rPr>
              <a:t>Raum für 570</a:t>
            </a:r>
            <a:r>
              <a:rPr lang="de-CH" sz="1100" b="1" dirty="0">
                <a:effectLst/>
                <a:latin typeface="Arial"/>
                <a:ea typeface="Times New Roman"/>
                <a:cs typeface="Times New Roman"/>
              </a:rPr>
              <a:t> </a:t>
            </a:r>
            <a:r>
              <a:rPr lang="de-DE" sz="1100" b="1" dirty="0">
                <a:effectLst/>
                <a:latin typeface="Arial"/>
                <a:ea typeface="Times New Roman"/>
                <a:cs typeface="Times New Roman"/>
              </a:rPr>
              <a:t>Personen</a:t>
            </a:r>
            <a:endParaRPr lang="de-CH" sz="1100" b="1" dirty="0">
              <a:effectLst/>
              <a:latin typeface="Arial"/>
              <a:ea typeface="Times New Roman"/>
              <a:cs typeface="Times New Roman"/>
            </a:endParaRPr>
          </a:p>
          <a:p>
            <a:pPr algn="l">
              <a:spcBef>
                <a:spcPts val="300"/>
              </a:spcBef>
              <a:spcAft>
                <a:spcPts val="0"/>
              </a:spcAft>
            </a:pPr>
            <a:r>
              <a:rPr lang="de-DE" sz="1100" b="1" u="sng" dirty="0" smtClean="0">
                <a:effectLst/>
                <a:latin typeface="Arial"/>
                <a:ea typeface="Times New Roman"/>
                <a:cs typeface="Times New Roman"/>
              </a:rPr>
              <a:t>570</a:t>
            </a:r>
            <a:r>
              <a:rPr lang="de-CH" sz="1100" b="1" u="sng" dirty="0">
                <a:effectLst/>
                <a:latin typeface="Arial"/>
                <a:ea typeface="Times New Roman"/>
                <a:cs typeface="Times New Roman"/>
              </a:rPr>
              <a:t> </a:t>
            </a:r>
            <a:r>
              <a:rPr lang="de-DE" sz="1100" b="1" u="sng" dirty="0">
                <a:effectLst/>
                <a:latin typeface="Arial"/>
                <a:ea typeface="Times New Roman"/>
                <a:cs typeface="Times New Roman"/>
              </a:rPr>
              <a:t>P </a:t>
            </a:r>
            <a:r>
              <a:rPr lang="de-DE" sz="1100" b="1" u="sng" dirty="0">
                <a:effectLst/>
                <a:latin typeface="Arial"/>
                <a:ea typeface="Times New Roman"/>
                <a:cs typeface="Arial"/>
              </a:rPr>
              <a:t>·</a:t>
            </a:r>
            <a:r>
              <a:rPr lang="de-DE" sz="1100" b="1" u="sng" dirty="0">
                <a:effectLst/>
                <a:latin typeface="Arial"/>
                <a:ea typeface="Times New Roman"/>
                <a:cs typeface="Times New Roman"/>
              </a:rPr>
              <a:t> 0.6 m</a:t>
            </a:r>
            <a:r>
              <a:rPr lang="de-DE" sz="1100" b="1" dirty="0">
                <a:effectLst/>
                <a:latin typeface="Arial"/>
                <a:ea typeface="Times New Roman"/>
                <a:cs typeface="Times New Roman"/>
              </a:rPr>
              <a:t> = 5.7</a:t>
            </a:r>
            <a:r>
              <a:rPr lang="de-CH" sz="1100" b="1" dirty="0">
                <a:effectLst/>
                <a:latin typeface="Arial"/>
                <a:ea typeface="Times New Roman"/>
                <a:cs typeface="Times New Roman"/>
              </a:rPr>
              <a:t> </a:t>
            </a:r>
            <a:r>
              <a:rPr lang="de-DE" sz="1100" b="1" dirty="0">
                <a:effectLst/>
                <a:latin typeface="Arial"/>
                <a:ea typeface="Times New Roman"/>
                <a:cs typeface="Times New Roman"/>
              </a:rPr>
              <a:t>m</a:t>
            </a:r>
            <a:endParaRPr lang="de-CH" sz="1100" b="1" dirty="0">
              <a:effectLst/>
              <a:latin typeface="Arial"/>
              <a:ea typeface="Times New Roman"/>
              <a:cs typeface="Times New Roman"/>
            </a:endParaRPr>
          </a:p>
          <a:p>
            <a:pPr algn="l">
              <a:spcAft>
                <a:spcPts val="0"/>
              </a:spcAft>
            </a:pPr>
            <a:r>
              <a:rPr lang="de-DE" sz="1100" b="1" dirty="0">
                <a:effectLst/>
                <a:latin typeface="Arial"/>
                <a:ea typeface="Times New Roman"/>
                <a:cs typeface="Times New Roman"/>
              </a:rPr>
              <a:t>       60</a:t>
            </a:r>
            <a:r>
              <a:rPr lang="de-CH" sz="1100" b="1" dirty="0">
                <a:effectLst/>
                <a:latin typeface="Arial"/>
                <a:ea typeface="Times New Roman"/>
                <a:cs typeface="Times New Roman"/>
              </a:rPr>
              <a:t> </a:t>
            </a:r>
            <a:r>
              <a:rPr lang="de-DE" sz="1100" b="1" dirty="0">
                <a:effectLst/>
                <a:latin typeface="Arial"/>
                <a:ea typeface="Times New Roman"/>
                <a:cs typeface="Times New Roman"/>
              </a:rPr>
              <a:t>P</a:t>
            </a:r>
            <a:endParaRPr lang="de-CH" sz="1100" b="1" dirty="0">
              <a:effectLst/>
              <a:latin typeface="Arial"/>
              <a:ea typeface="Times New Roman"/>
              <a:cs typeface="Times New Roman"/>
            </a:endParaRPr>
          </a:p>
          <a:p>
            <a:pPr algn="l">
              <a:spcBef>
                <a:spcPts val="300"/>
              </a:spcBef>
              <a:spcAft>
                <a:spcPts val="0"/>
              </a:spcAft>
            </a:pPr>
            <a:r>
              <a:rPr lang="de-CH" sz="1100" b="1" dirty="0" smtClean="0">
                <a:effectLst/>
                <a:latin typeface="Arial"/>
                <a:ea typeface="Times New Roman"/>
                <a:cs typeface="Times New Roman"/>
              </a:rPr>
              <a:t>Effektive Messung und nicht mehr in 60 cm-Einheiten </a:t>
            </a:r>
            <a:endParaRPr lang="de-CH" sz="1100" b="1" dirty="0">
              <a:effectLst/>
              <a:latin typeface="Arial"/>
              <a:ea typeface="Times New Roman"/>
              <a:cs typeface="Times New Roman"/>
            </a:endParaRPr>
          </a:p>
        </p:txBody>
      </p:sp>
      <p:sp>
        <p:nvSpPr>
          <p:cNvPr id="27" name="Rechteck 26"/>
          <p:cNvSpPr/>
          <p:nvPr/>
        </p:nvSpPr>
        <p:spPr>
          <a:xfrm>
            <a:off x="3652490" y="4817343"/>
            <a:ext cx="5239990" cy="1446550"/>
          </a:xfrm>
          <a:prstGeom prst="rect">
            <a:avLst/>
          </a:prstGeom>
        </p:spPr>
        <p:txBody>
          <a:bodyPr wrap="square">
            <a:spAutoFit/>
          </a:bodyPr>
          <a:lstStyle/>
          <a:p>
            <a:r>
              <a:rPr lang="de-CH" sz="2200" dirty="0">
                <a:latin typeface="Meta Normal" pitchFamily="50" charset="0"/>
                <a:cs typeface="Arial" panose="020B0604020202020204" pitchFamily="34" charset="0"/>
              </a:rPr>
              <a:t>Mindestens 2/3 direkt in horizontale oder vertikale Fluchtwege. Maximal 1/3 </a:t>
            </a:r>
            <a:r>
              <a:rPr lang="de-CH" sz="2200" dirty="0" smtClean="0">
                <a:latin typeface="Meta Normal" pitchFamily="50" charset="0"/>
                <a:cs typeface="Arial" panose="020B0604020202020204" pitchFamily="34" charset="0"/>
              </a:rPr>
              <a:t>über </a:t>
            </a:r>
            <a:r>
              <a:rPr lang="de-CH" sz="2200" dirty="0">
                <a:latin typeface="Meta Normal" pitchFamily="50" charset="0"/>
                <a:cs typeface="Arial" panose="020B0604020202020204" pitchFamily="34" charset="0"/>
              </a:rPr>
              <a:t>eine anderweitig genutzte Zone (z. B. Foyer, Warteraum)</a:t>
            </a:r>
          </a:p>
        </p:txBody>
      </p:sp>
      <p:sp>
        <p:nvSpPr>
          <p:cNvPr id="4" name="Foliennummernplatzhalter 3"/>
          <p:cNvSpPr>
            <a:spLocks noGrp="1"/>
          </p:cNvSpPr>
          <p:nvPr>
            <p:ph type="sldNum" sz="quarter" idx="11"/>
          </p:nvPr>
        </p:nvSpPr>
        <p:spPr/>
        <p:txBody>
          <a:bodyPr/>
          <a:lstStyle/>
          <a:p>
            <a:fld id="{4D625B7D-F40F-48DA-B3F7-DCD8D64DA1F5}" type="slidenum">
              <a:rPr lang="de-CH" smtClean="0"/>
              <a:pPr/>
              <a:t>21</a:t>
            </a:fld>
            <a:endParaRPr lang="de-CH"/>
          </a:p>
        </p:txBody>
      </p:sp>
    </p:spTree>
    <p:extLst>
      <p:ext uri="{BB962C8B-B14F-4D97-AF65-F5344CB8AC3E}">
        <p14:creationId xmlns:p14="http://schemas.microsoft.com/office/powerpoint/2010/main" val="223811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b="1" dirty="0" smtClean="0"/>
              <a:t>Beispiel Anzahl Treppenhäuser</a:t>
            </a:r>
          </a:p>
        </p:txBody>
      </p:sp>
      <p:sp>
        <p:nvSpPr>
          <p:cNvPr id="8" name="Rectangle 3"/>
          <p:cNvSpPr>
            <a:spLocks noGrp="1" noChangeArrowheads="1"/>
          </p:cNvSpPr>
          <p:nvPr>
            <p:ph type="body" idx="1"/>
          </p:nvPr>
        </p:nvSpPr>
        <p:spPr>
          <a:xfrm>
            <a:off x="457200" y="942975"/>
            <a:ext cx="8229600" cy="4990431"/>
          </a:xfrm>
        </p:spPr>
        <p:txBody>
          <a:bodyPr/>
          <a:lstStyle/>
          <a:p>
            <a:pPr marL="0" indent="0">
              <a:buNone/>
            </a:pPr>
            <a:endParaRPr lang="de-DE" b="1" cap="none" dirty="0" smtClean="0">
              <a:latin typeface="Meta Normal" pitchFamily="50" charset="0"/>
            </a:endParaRPr>
          </a:p>
          <a:p>
            <a:pPr marL="0" indent="0">
              <a:buNone/>
            </a:pPr>
            <a:r>
              <a:rPr lang="de-DE" b="1" cap="none" dirty="0" smtClean="0">
                <a:latin typeface="Meta Normal" pitchFamily="50" charset="0"/>
              </a:rPr>
              <a:t>Geschossfläche 900 m</a:t>
            </a:r>
            <a:r>
              <a:rPr lang="de-DE" b="1" cap="none" baseline="30000" dirty="0" smtClean="0">
                <a:latin typeface="Meta Normal" pitchFamily="50" charset="0"/>
              </a:rPr>
              <a:t>2</a:t>
            </a:r>
            <a:endParaRPr lang="de-DE" b="1" cap="none" baseline="30000" dirty="0">
              <a:latin typeface="Meta Normal" pitchFamily="50" charset="0"/>
            </a:endParaRPr>
          </a:p>
        </p:txBody>
      </p:sp>
      <p:sp>
        <p:nvSpPr>
          <p:cNvPr id="9" name="Rechteck 8"/>
          <p:cNvSpPr/>
          <p:nvPr/>
        </p:nvSpPr>
        <p:spPr>
          <a:xfrm>
            <a:off x="554646" y="2775595"/>
            <a:ext cx="3168000" cy="3168000"/>
          </a:xfrm>
          <a:prstGeom prst="rect">
            <a:avLst/>
          </a:prstGeom>
          <a:solidFill>
            <a:schemeClr val="bg1">
              <a:lumMod val="95000"/>
            </a:schemeClr>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latin typeface="Meta Normal" pitchFamily="50" charset="0"/>
            </a:endParaRPr>
          </a:p>
        </p:txBody>
      </p:sp>
      <p:sp>
        <p:nvSpPr>
          <p:cNvPr id="10" name="Rechteck 9"/>
          <p:cNvSpPr/>
          <p:nvPr/>
        </p:nvSpPr>
        <p:spPr>
          <a:xfrm>
            <a:off x="1357843" y="4215578"/>
            <a:ext cx="144016" cy="288032"/>
          </a:xfrm>
          <a:prstGeom prst="rect">
            <a:avLst/>
          </a:prstGeom>
          <a:solidFill>
            <a:srgbClr val="00B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latin typeface="Meta Normal" pitchFamily="50" charset="0"/>
            </a:endParaRPr>
          </a:p>
        </p:txBody>
      </p:sp>
      <p:sp>
        <p:nvSpPr>
          <p:cNvPr id="11" name="Textfeld 10"/>
          <p:cNvSpPr txBox="1"/>
          <p:nvPr/>
        </p:nvSpPr>
        <p:spPr>
          <a:xfrm rot="16200000">
            <a:off x="3631285" y="4205705"/>
            <a:ext cx="582211" cy="307777"/>
          </a:xfrm>
          <a:prstGeom prst="rect">
            <a:avLst/>
          </a:prstGeom>
          <a:noFill/>
        </p:spPr>
        <p:txBody>
          <a:bodyPr wrap="none" rtlCol="0">
            <a:spAutoFit/>
          </a:bodyPr>
          <a:lstStyle/>
          <a:p>
            <a:r>
              <a:rPr lang="de-CH" sz="1400" dirty="0" smtClean="0">
                <a:latin typeface="Meta Normal" pitchFamily="50" charset="0"/>
                <a:cs typeface="Arial" panose="020B0604020202020204" pitchFamily="34" charset="0"/>
              </a:rPr>
              <a:t>30 m</a:t>
            </a:r>
            <a:endParaRPr lang="de-CH" sz="1400" dirty="0">
              <a:latin typeface="Meta Normal" pitchFamily="50" charset="0"/>
              <a:cs typeface="Arial" panose="020B0604020202020204" pitchFamily="34" charset="0"/>
            </a:endParaRPr>
          </a:p>
        </p:txBody>
      </p:sp>
      <p:sp>
        <p:nvSpPr>
          <p:cNvPr id="12" name="Textfeld 11"/>
          <p:cNvSpPr txBox="1"/>
          <p:nvPr/>
        </p:nvSpPr>
        <p:spPr>
          <a:xfrm>
            <a:off x="467544" y="2349434"/>
            <a:ext cx="3168000" cy="430887"/>
          </a:xfrm>
          <a:prstGeom prst="rect">
            <a:avLst/>
          </a:prstGeom>
          <a:noFill/>
        </p:spPr>
        <p:txBody>
          <a:bodyPr wrap="square" rtlCol="0">
            <a:spAutoFit/>
          </a:bodyPr>
          <a:lstStyle/>
          <a:p>
            <a:r>
              <a:rPr lang="de-CH" sz="2200" dirty="0" smtClean="0">
                <a:latin typeface="Meta Normal" pitchFamily="50" charset="0"/>
                <a:cs typeface="Arial" panose="020B0604020202020204" pitchFamily="34" charset="0"/>
              </a:rPr>
              <a:t>BSV 2003: </a:t>
            </a:r>
            <a:r>
              <a:rPr lang="de-CH" sz="2200" b="1" dirty="0" smtClean="0">
                <a:latin typeface="Meta Normal" pitchFamily="50" charset="0"/>
                <a:cs typeface="Arial" panose="020B0604020202020204" pitchFamily="34" charset="0"/>
              </a:rPr>
              <a:t>2 </a:t>
            </a:r>
            <a:r>
              <a:rPr lang="de-CH" sz="2200" b="1" dirty="0" err="1" smtClean="0">
                <a:latin typeface="Meta Normal" pitchFamily="50" charset="0"/>
                <a:cs typeface="Arial" panose="020B0604020202020204" pitchFamily="34" charset="0"/>
              </a:rPr>
              <a:t>Trph</a:t>
            </a:r>
            <a:r>
              <a:rPr lang="de-CH" sz="2200" b="1" dirty="0" smtClean="0">
                <a:latin typeface="Meta Normal" pitchFamily="50" charset="0"/>
                <a:cs typeface="Arial" panose="020B0604020202020204" pitchFamily="34" charset="0"/>
              </a:rPr>
              <a:t>.</a:t>
            </a:r>
            <a:endParaRPr lang="de-CH" sz="2200" b="1" dirty="0">
              <a:latin typeface="Meta Normal" pitchFamily="50" charset="0"/>
              <a:cs typeface="Arial" panose="020B0604020202020204" pitchFamily="34" charset="0"/>
            </a:endParaRPr>
          </a:p>
        </p:txBody>
      </p:sp>
      <p:sp>
        <p:nvSpPr>
          <p:cNvPr id="13" name="Rechteck 12"/>
          <p:cNvSpPr/>
          <p:nvPr/>
        </p:nvSpPr>
        <p:spPr>
          <a:xfrm>
            <a:off x="2944289" y="4215755"/>
            <a:ext cx="144016" cy="288032"/>
          </a:xfrm>
          <a:prstGeom prst="rect">
            <a:avLst/>
          </a:prstGeom>
          <a:solidFill>
            <a:srgbClr val="00B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latin typeface="Meta Normal" pitchFamily="50" charset="0"/>
            </a:endParaRPr>
          </a:p>
        </p:txBody>
      </p:sp>
      <p:sp>
        <p:nvSpPr>
          <p:cNvPr id="14" name="Rechteck 13"/>
          <p:cNvSpPr/>
          <p:nvPr/>
        </p:nvSpPr>
        <p:spPr>
          <a:xfrm>
            <a:off x="4860384" y="2742039"/>
            <a:ext cx="3168000" cy="3168000"/>
          </a:xfrm>
          <a:prstGeom prst="rect">
            <a:avLst/>
          </a:prstGeom>
          <a:solidFill>
            <a:schemeClr val="bg1">
              <a:lumMod val="95000"/>
            </a:schemeClr>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latin typeface="Meta Normal" pitchFamily="50" charset="0"/>
            </a:endParaRPr>
          </a:p>
        </p:txBody>
      </p:sp>
      <p:sp>
        <p:nvSpPr>
          <p:cNvPr id="15" name="Textfeld 14"/>
          <p:cNvSpPr txBox="1"/>
          <p:nvPr/>
        </p:nvSpPr>
        <p:spPr>
          <a:xfrm rot="16200000">
            <a:off x="7891167" y="4207218"/>
            <a:ext cx="582211" cy="307777"/>
          </a:xfrm>
          <a:prstGeom prst="rect">
            <a:avLst/>
          </a:prstGeom>
          <a:noFill/>
        </p:spPr>
        <p:txBody>
          <a:bodyPr wrap="none" rtlCol="0">
            <a:spAutoFit/>
          </a:bodyPr>
          <a:lstStyle/>
          <a:p>
            <a:r>
              <a:rPr lang="de-CH" sz="1400" dirty="0" smtClean="0">
                <a:latin typeface="Meta Normal" pitchFamily="50" charset="0"/>
                <a:cs typeface="Arial" panose="020B0604020202020204" pitchFamily="34" charset="0"/>
              </a:rPr>
              <a:t>30 m</a:t>
            </a:r>
            <a:endParaRPr lang="de-CH" sz="1400" dirty="0">
              <a:latin typeface="Meta Normal" pitchFamily="50" charset="0"/>
              <a:cs typeface="Arial" panose="020B0604020202020204" pitchFamily="34" charset="0"/>
            </a:endParaRPr>
          </a:p>
        </p:txBody>
      </p:sp>
      <p:sp>
        <p:nvSpPr>
          <p:cNvPr id="16" name="Rechteck 15"/>
          <p:cNvSpPr/>
          <p:nvPr/>
        </p:nvSpPr>
        <p:spPr>
          <a:xfrm>
            <a:off x="6372376" y="4215755"/>
            <a:ext cx="144016" cy="288032"/>
          </a:xfrm>
          <a:prstGeom prst="rect">
            <a:avLst/>
          </a:prstGeom>
          <a:solidFill>
            <a:srgbClr val="00B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latin typeface="Meta Normal" pitchFamily="50" charset="0"/>
            </a:endParaRPr>
          </a:p>
        </p:txBody>
      </p:sp>
      <p:sp>
        <p:nvSpPr>
          <p:cNvPr id="17" name="Textfeld 16"/>
          <p:cNvSpPr txBox="1"/>
          <p:nvPr/>
        </p:nvSpPr>
        <p:spPr>
          <a:xfrm>
            <a:off x="4788376" y="2343547"/>
            <a:ext cx="3168000" cy="430887"/>
          </a:xfrm>
          <a:prstGeom prst="rect">
            <a:avLst/>
          </a:prstGeom>
          <a:noFill/>
        </p:spPr>
        <p:txBody>
          <a:bodyPr wrap="square" rtlCol="0">
            <a:spAutoFit/>
          </a:bodyPr>
          <a:lstStyle/>
          <a:p>
            <a:r>
              <a:rPr lang="de-CH" sz="2200" dirty="0" smtClean="0">
                <a:latin typeface="Meta Normal" pitchFamily="50" charset="0"/>
                <a:cs typeface="Arial" panose="020B0604020202020204" pitchFamily="34" charset="0"/>
              </a:rPr>
              <a:t>BSV 2015: </a:t>
            </a:r>
            <a:r>
              <a:rPr lang="de-CH" sz="2200" b="1" dirty="0" smtClean="0">
                <a:latin typeface="Meta Normal" pitchFamily="50" charset="0"/>
                <a:cs typeface="Arial" panose="020B0604020202020204" pitchFamily="34" charset="0"/>
              </a:rPr>
              <a:t>1 </a:t>
            </a:r>
            <a:r>
              <a:rPr lang="de-CH" sz="2200" b="1" dirty="0" err="1" smtClean="0">
                <a:latin typeface="Meta Normal" pitchFamily="50" charset="0"/>
                <a:cs typeface="Arial" panose="020B0604020202020204" pitchFamily="34" charset="0"/>
              </a:rPr>
              <a:t>Trph</a:t>
            </a:r>
            <a:r>
              <a:rPr lang="de-CH" sz="2200" b="1" dirty="0" smtClean="0">
                <a:latin typeface="Meta Normal" pitchFamily="50" charset="0"/>
                <a:cs typeface="Arial" panose="020B0604020202020204" pitchFamily="34" charset="0"/>
              </a:rPr>
              <a:t>.</a:t>
            </a:r>
            <a:endParaRPr lang="de-CH" sz="2200" b="1" dirty="0">
              <a:latin typeface="Meta Normal" pitchFamily="50" charset="0"/>
              <a:cs typeface="Arial" panose="020B0604020202020204" pitchFamily="34" charset="0"/>
            </a:endParaRPr>
          </a:p>
        </p:txBody>
      </p:sp>
      <p:sp>
        <p:nvSpPr>
          <p:cNvPr id="18" name="Textfeld 17"/>
          <p:cNvSpPr txBox="1"/>
          <p:nvPr/>
        </p:nvSpPr>
        <p:spPr>
          <a:xfrm>
            <a:off x="554645" y="5943947"/>
            <a:ext cx="3657315" cy="646331"/>
          </a:xfrm>
          <a:prstGeom prst="rect">
            <a:avLst/>
          </a:prstGeom>
          <a:noFill/>
        </p:spPr>
        <p:txBody>
          <a:bodyPr wrap="square" rtlCol="0">
            <a:spAutoFit/>
          </a:bodyPr>
          <a:lstStyle/>
          <a:p>
            <a:r>
              <a:rPr lang="de-CH" dirty="0" smtClean="0">
                <a:latin typeface="Meta Normal" pitchFamily="50" charset="0"/>
                <a:cs typeface="Arial" panose="020B0604020202020204" pitchFamily="34" charset="0"/>
              </a:rPr>
              <a:t>max. Fluchtweglänge 35 m (effektiv ca. 16 m)</a:t>
            </a:r>
            <a:endParaRPr lang="de-CH" dirty="0">
              <a:latin typeface="Meta Normal" pitchFamily="50" charset="0"/>
              <a:cs typeface="Arial" panose="020B0604020202020204" pitchFamily="34" charset="0"/>
            </a:endParaRPr>
          </a:p>
        </p:txBody>
      </p:sp>
      <p:sp>
        <p:nvSpPr>
          <p:cNvPr id="19" name="Textfeld 18"/>
          <p:cNvSpPr txBox="1"/>
          <p:nvPr/>
        </p:nvSpPr>
        <p:spPr>
          <a:xfrm>
            <a:off x="4875125" y="5943947"/>
            <a:ext cx="3657315" cy="646331"/>
          </a:xfrm>
          <a:prstGeom prst="rect">
            <a:avLst/>
          </a:prstGeom>
          <a:noFill/>
        </p:spPr>
        <p:txBody>
          <a:bodyPr wrap="square" rtlCol="0">
            <a:spAutoFit/>
          </a:bodyPr>
          <a:lstStyle/>
          <a:p>
            <a:r>
              <a:rPr lang="de-CH" dirty="0" smtClean="0">
                <a:latin typeface="Meta Normal" pitchFamily="50" charset="0"/>
                <a:cs typeface="Arial" panose="020B0604020202020204" pitchFamily="34" charset="0"/>
              </a:rPr>
              <a:t>max. Fluchtweglänge 35 m (effektiv ca. 20 m)</a:t>
            </a:r>
            <a:endParaRPr lang="de-CH" dirty="0">
              <a:latin typeface="Meta Normal" pitchFamily="50" charset="0"/>
              <a:cs typeface="Arial" panose="020B0604020202020204" pitchFamily="34" charset="0"/>
            </a:endParaRPr>
          </a:p>
        </p:txBody>
      </p:sp>
      <p:sp>
        <p:nvSpPr>
          <p:cNvPr id="20" name="Pfeil nach rechts 19"/>
          <p:cNvSpPr/>
          <p:nvPr/>
        </p:nvSpPr>
        <p:spPr>
          <a:xfrm rot="3699312">
            <a:off x="244380" y="3479596"/>
            <a:ext cx="1516394" cy="93390"/>
          </a:xfrm>
          <a:prstGeom prst="rightArrow">
            <a:avLst/>
          </a:prstGeom>
          <a:solidFill>
            <a:srgbClr val="92D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latin typeface="Meta Normal" pitchFamily="50" charset="0"/>
            </a:endParaRPr>
          </a:p>
        </p:txBody>
      </p:sp>
      <p:sp>
        <p:nvSpPr>
          <p:cNvPr id="21" name="Pfeil nach rechts 20"/>
          <p:cNvSpPr/>
          <p:nvPr/>
        </p:nvSpPr>
        <p:spPr>
          <a:xfrm rot="3699312">
            <a:off x="1828556" y="3490372"/>
            <a:ext cx="1516394" cy="93390"/>
          </a:xfrm>
          <a:prstGeom prst="rightArrow">
            <a:avLst/>
          </a:prstGeom>
          <a:solidFill>
            <a:srgbClr val="92D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solidFill>
              <a:latin typeface="Meta Normal" pitchFamily="50" charset="0"/>
            </a:endParaRPr>
          </a:p>
        </p:txBody>
      </p:sp>
      <p:sp>
        <p:nvSpPr>
          <p:cNvPr id="22" name="Pfeil nach rechts 21"/>
          <p:cNvSpPr/>
          <p:nvPr/>
        </p:nvSpPr>
        <p:spPr>
          <a:xfrm rot="6722400">
            <a:off x="2622329" y="3445697"/>
            <a:ext cx="1503400" cy="98649"/>
          </a:xfrm>
          <a:prstGeom prst="rightArrow">
            <a:avLst/>
          </a:prstGeom>
          <a:solidFill>
            <a:srgbClr val="92D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solidFill>
              <a:latin typeface="Meta Normal" pitchFamily="50" charset="0"/>
            </a:endParaRPr>
          </a:p>
        </p:txBody>
      </p:sp>
      <p:sp>
        <p:nvSpPr>
          <p:cNvPr id="28" name="Pfeil nach rechts 27"/>
          <p:cNvSpPr/>
          <p:nvPr/>
        </p:nvSpPr>
        <p:spPr>
          <a:xfrm rot="6722400">
            <a:off x="1083965" y="3480935"/>
            <a:ext cx="1412750" cy="107052"/>
          </a:xfrm>
          <a:prstGeom prst="rightArrow">
            <a:avLst/>
          </a:prstGeom>
          <a:solidFill>
            <a:srgbClr val="92D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solidFill>
              <a:latin typeface="Meta Normal" pitchFamily="50" charset="0"/>
            </a:endParaRPr>
          </a:p>
        </p:txBody>
      </p:sp>
      <p:sp>
        <p:nvSpPr>
          <p:cNvPr id="29" name="Pfeil nach rechts 28"/>
          <p:cNvSpPr/>
          <p:nvPr/>
        </p:nvSpPr>
        <p:spPr>
          <a:xfrm rot="14726954">
            <a:off x="1111467" y="5144133"/>
            <a:ext cx="1412750" cy="107052"/>
          </a:xfrm>
          <a:prstGeom prst="rightArrow">
            <a:avLst/>
          </a:prstGeom>
          <a:solidFill>
            <a:srgbClr val="92D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solidFill>
              <a:latin typeface="Meta Normal" pitchFamily="50" charset="0"/>
            </a:endParaRPr>
          </a:p>
        </p:txBody>
      </p:sp>
      <p:sp>
        <p:nvSpPr>
          <p:cNvPr id="30" name="Pfeil nach rechts 29"/>
          <p:cNvSpPr/>
          <p:nvPr/>
        </p:nvSpPr>
        <p:spPr>
          <a:xfrm rot="14726954">
            <a:off x="2674201" y="5153658"/>
            <a:ext cx="1412750" cy="107052"/>
          </a:xfrm>
          <a:prstGeom prst="rightArrow">
            <a:avLst/>
          </a:prstGeom>
          <a:solidFill>
            <a:srgbClr val="92D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solidFill>
              <a:latin typeface="Meta Normal" pitchFamily="50" charset="0"/>
            </a:endParaRPr>
          </a:p>
        </p:txBody>
      </p:sp>
      <p:sp>
        <p:nvSpPr>
          <p:cNvPr id="31" name="Pfeil nach rechts 30"/>
          <p:cNvSpPr/>
          <p:nvPr/>
        </p:nvSpPr>
        <p:spPr>
          <a:xfrm rot="17472679">
            <a:off x="1967425" y="5178627"/>
            <a:ext cx="1412750" cy="107052"/>
          </a:xfrm>
          <a:prstGeom prst="rightArrow">
            <a:avLst/>
          </a:prstGeom>
          <a:solidFill>
            <a:srgbClr val="92D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solidFill>
              <a:latin typeface="Meta Normal" pitchFamily="50" charset="0"/>
            </a:endParaRPr>
          </a:p>
        </p:txBody>
      </p:sp>
      <p:sp>
        <p:nvSpPr>
          <p:cNvPr id="32" name="Pfeil nach rechts 31"/>
          <p:cNvSpPr/>
          <p:nvPr/>
        </p:nvSpPr>
        <p:spPr>
          <a:xfrm rot="17804558" flipV="1">
            <a:off x="224016" y="5179537"/>
            <a:ext cx="1554068" cy="118572"/>
          </a:xfrm>
          <a:prstGeom prst="rightArrow">
            <a:avLst/>
          </a:prstGeom>
          <a:solidFill>
            <a:srgbClr val="92D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solidFill>
              <a:latin typeface="Meta Normal" pitchFamily="50" charset="0"/>
            </a:endParaRPr>
          </a:p>
        </p:txBody>
      </p:sp>
      <p:sp>
        <p:nvSpPr>
          <p:cNvPr id="33" name="Pfeil nach rechts 32"/>
          <p:cNvSpPr/>
          <p:nvPr/>
        </p:nvSpPr>
        <p:spPr>
          <a:xfrm rot="18924563" flipV="1">
            <a:off x="4691700" y="5123510"/>
            <a:ext cx="1885531" cy="116701"/>
          </a:xfrm>
          <a:prstGeom prst="rightArrow">
            <a:avLst/>
          </a:prstGeom>
          <a:solidFill>
            <a:srgbClr val="92D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solidFill>
              <a:latin typeface="Meta Normal" pitchFamily="50" charset="0"/>
            </a:endParaRPr>
          </a:p>
        </p:txBody>
      </p:sp>
      <p:sp>
        <p:nvSpPr>
          <p:cNvPr id="34" name="Pfeil nach rechts 33"/>
          <p:cNvSpPr/>
          <p:nvPr/>
        </p:nvSpPr>
        <p:spPr>
          <a:xfrm rot="13444220" flipV="1">
            <a:off x="6291575" y="5133729"/>
            <a:ext cx="1885531" cy="116701"/>
          </a:xfrm>
          <a:prstGeom prst="rightArrow">
            <a:avLst/>
          </a:prstGeom>
          <a:solidFill>
            <a:srgbClr val="92D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solidFill>
              <a:latin typeface="Meta Normal" pitchFamily="50" charset="0"/>
            </a:endParaRPr>
          </a:p>
        </p:txBody>
      </p:sp>
      <p:sp>
        <p:nvSpPr>
          <p:cNvPr id="35" name="Pfeil nach rechts 34"/>
          <p:cNvSpPr/>
          <p:nvPr/>
        </p:nvSpPr>
        <p:spPr>
          <a:xfrm rot="2678390" flipV="1">
            <a:off x="4713953" y="3467120"/>
            <a:ext cx="1885531" cy="116701"/>
          </a:xfrm>
          <a:prstGeom prst="rightArrow">
            <a:avLst/>
          </a:prstGeom>
          <a:solidFill>
            <a:srgbClr val="92D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solidFill>
              <a:latin typeface="Meta Normal" pitchFamily="50" charset="0"/>
            </a:endParaRPr>
          </a:p>
        </p:txBody>
      </p:sp>
      <p:sp>
        <p:nvSpPr>
          <p:cNvPr id="36" name="Pfeil nach rechts 35"/>
          <p:cNvSpPr/>
          <p:nvPr/>
        </p:nvSpPr>
        <p:spPr>
          <a:xfrm rot="8129677" flipV="1">
            <a:off x="6286893" y="3465640"/>
            <a:ext cx="1885531" cy="116701"/>
          </a:xfrm>
          <a:prstGeom prst="rightArrow">
            <a:avLst/>
          </a:prstGeom>
          <a:solidFill>
            <a:srgbClr val="92D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solidFill>
              <a:latin typeface="Meta Normal" pitchFamily="50" charset="0"/>
            </a:endParaRPr>
          </a:p>
        </p:txBody>
      </p:sp>
      <p:sp>
        <p:nvSpPr>
          <p:cNvPr id="4" name="Foliennummernplatzhalter 3"/>
          <p:cNvSpPr>
            <a:spLocks noGrp="1"/>
          </p:cNvSpPr>
          <p:nvPr>
            <p:ph type="sldNum" sz="quarter" idx="11"/>
          </p:nvPr>
        </p:nvSpPr>
        <p:spPr/>
        <p:txBody>
          <a:bodyPr/>
          <a:lstStyle/>
          <a:p>
            <a:fld id="{4D625B7D-F40F-48DA-B3F7-DCD8D64DA1F5}" type="slidenum">
              <a:rPr lang="de-CH" smtClean="0"/>
              <a:pPr/>
              <a:t>22</a:t>
            </a:fld>
            <a:endParaRPr lang="de-CH"/>
          </a:p>
        </p:txBody>
      </p:sp>
    </p:spTree>
    <p:extLst>
      <p:ext uri="{BB962C8B-B14F-4D97-AF65-F5344CB8AC3E}">
        <p14:creationId xmlns:p14="http://schemas.microsoft.com/office/powerpoint/2010/main" val="100015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ppt_x"/>
                                          </p:val>
                                        </p:tav>
                                        <p:tav tm="100000">
                                          <p:val>
                                            <p:strVal val="#ppt_x"/>
                                          </p:val>
                                        </p:tav>
                                      </p:tavLst>
                                    </p:anim>
                                    <p:anim calcmode="lin" valueType="num">
                                      <p:cBhvr additive="base">
                                        <p:cTn id="36" dur="500" fill="hold"/>
                                        <p:tgtEl>
                                          <p:spTgt spid="3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ppt_x"/>
                                          </p:val>
                                        </p:tav>
                                        <p:tav tm="100000">
                                          <p:val>
                                            <p:strVal val="#ppt_x"/>
                                          </p:val>
                                        </p:tav>
                                      </p:tavLst>
                                    </p:anim>
                                    <p:anim calcmode="lin" valueType="num">
                                      <p:cBhvr additive="base">
                                        <p:cTn id="4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P spid="19" grpId="0"/>
      <p:bldP spid="33" grpId="0" animBg="1"/>
      <p:bldP spid="34" grpId="0" animBg="1"/>
      <p:bldP spid="35"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b="1" dirty="0" smtClean="0"/>
              <a:t>Beispiel Anzahl Treppenhäuser</a:t>
            </a:r>
          </a:p>
        </p:txBody>
      </p:sp>
      <p:sp>
        <p:nvSpPr>
          <p:cNvPr id="8" name="Rectangle 3"/>
          <p:cNvSpPr>
            <a:spLocks noGrp="1" noChangeArrowheads="1"/>
          </p:cNvSpPr>
          <p:nvPr>
            <p:ph type="body" idx="1"/>
          </p:nvPr>
        </p:nvSpPr>
        <p:spPr>
          <a:xfrm>
            <a:off x="457200" y="942975"/>
            <a:ext cx="8229600" cy="4990431"/>
          </a:xfrm>
        </p:spPr>
        <p:txBody>
          <a:bodyPr/>
          <a:lstStyle/>
          <a:p>
            <a:pPr marL="0" indent="0">
              <a:buNone/>
            </a:pPr>
            <a:endParaRPr lang="de-DE" b="1" cap="none" dirty="0" smtClean="0">
              <a:latin typeface="Meta Normal" pitchFamily="50" charset="0"/>
            </a:endParaRPr>
          </a:p>
          <a:p>
            <a:pPr marL="0" indent="0">
              <a:buNone/>
            </a:pPr>
            <a:r>
              <a:rPr lang="de-DE" b="1" cap="none" dirty="0" smtClean="0">
                <a:latin typeface="Meta Normal" pitchFamily="50" charset="0"/>
              </a:rPr>
              <a:t>Geschossfläche 10‘000 m</a:t>
            </a:r>
            <a:r>
              <a:rPr lang="de-DE" b="1" cap="none" baseline="30000" dirty="0" smtClean="0">
                <a:latin typeface="Meta Normal" pitchFamily="50" charset="0"/>
              </a:rPr>
              <a:t>2</a:t>
            </a:r>
            <a:endParaRPr lang="de-DE" b="1" cap="none" baseline="30000" dirty="0">
              <a:latin typeface="Meta Normal" pitchFamily="50" charset="0"/>
            </a:endParaRPr>
          </a:p>
        </p:txBody>
      </p:sp>
      <p:sp>
        <p:nvSpPr>
          <p:cNvPr id="37" name="Rechteck 36"/>
          <p:cNvSpPr/>
          <p:nvPr/>
        </p:nvSpPr>
        <p:spPr>
          <a:xfrm>
            <a:off x="554646" y="2556639"/>
            <a:ext cx="3168000" cy="3168000"/>
          </a:xfrm>
          <a:prstGeom prst="rect">
            <a:avLst/>
          </a:prstGeom>
          <a:solidFill>
            <a:schemeClr val="bg1">
              <a:lumMod val="95000"/>
            </a:schemeClr>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latin typeface="Meta Normal" pitchFamily="50" charset="0"/>
            </a:endParaRPr>
          </a:p>
        </p:txBody>
      </p:sp>
      <p:sp>
        <p:nvSpPr>
          <p:cNvPr id="38" name="Textfeld 37"/>
          <p:cNvSpPr txBox="1"/>
          <p:nvPr/>
        </p:nvSpPr>
        <p:spPr>
          <a:xfrm rot="16200000">
            <a:off x="3596820" y="3986749"/>
            <a:ext cx="651140" cy="307777"/>
          </a:xfrm>
          <a:prstGeom prst="rect">
            <a:avLst/>
          </a:prstGeom>
          <a:noFill/>
        </p:spPr>
        <p:txBody>
          <a:bodyPr wrap="none" rtlCol="0">
            <a:spAutoFit/>
          </a:bodyPr>
          <a:lstStyle/>
          <a:p>
            <a:r>
              <a:rPr lang="de-CH" sz="1400" dirty="0" smtClean="0">
                <a:latin typeface="Meta Normal" pitchFamily="50" charset="0"/>
                <a:cs typeface="Arial" panose="020B0604020202020204" pitchFamily="34" charset="0"/>
              </a:rPr>
              <a:t>100 m</a:t>
            </a:r>
            <a:endParaRPr lang="de-CH" sz="1400" dirty="0">
              <a:latin typeface="Meta Normal" pitchFamily="50" charset="0"/>
              <a:cs typeface="Arial" panose="020B0604020202020204" pitchFamily="34" charset="0"/>
            </a:endParaRPr>
          </a:p>
        </p:txBody>
      </p:sp>
      <p:sp>
        <p:nvSpPr>
          <p:cNvPr id="39" name="Textfeld 38"/>
          <p:cNvSpPr txBox="1"/>
          <p:nvPr/>
        </p:nvSpPr>
        <p:spPr>
          <a:xfrm>
            <a:off x="467544" y="2130478"/>
            <a:ext cx="3168000" cy="430887"/>
          </a:xfrm>
          <a:prstGeom prst="rect">
            <a:avLst/>
          </a:prstGeom>
          <a:noFill/>
        </p:spPr>
        <p:txBody>
          <a:bodyPr wrap="square" rtlCol="0">
            <a:spAutoFit/>
          </a:bodyPr>
          <a:lstStyle/>
          <a:p>
            <a:r>
              <a:rPr lang="de-CH" sz="2200" dirty="0">
                <a:latin typeface="Meta Normal" pitchFamily="50" charset="0"/>
                <a:ea typeface="+mj-ea"/>
                <a:cs typeface="+mj-cs"/>
              </a:rPr>
              <a:t>BSV 2003: </a:t>
            </a:r>
            <a:r>
              <a:rPr lang="de-CH" sz="2200" b="1" dirty="0">
                <a:latin typeface="Meta Normal" pitchFamily="50" charset="0"/>
                <a:ea typeface="+mj-ea"/>
                <a:cs typeface="+mj-cs"/>
              </a:rPr>
              <a:t>11 </a:t>
            </a:r>
            <a:r>
              <a:rPr lang="de-CH" sz="2200" b="1" dirty="0" err="1">
                <a:latin typeface="Meta Normal" pitchFamily="50" charset="0"/>
                <a:ea typeface="+mj-ea"/>
                <a:cs typeface="+mj-cs"/>
              </a:rPr>
              <a:t>Trph</a:t>
            </a:r>
            <a:r>
              <a:rPr lang="de-CH" sz="2200" b="1" dirty="0">
                <a:latin typeface="Meta Normal" pitchFamily="50" charset="0"/>
                <a:ea typeface="+mj-ea"/>
                <a:cs typeface="+mj-cs"/>
              </a:rPr>
              <a:t>.</a:t>
            </a:r>
          </a:p>
        </p:txBody>
      </p:sp>
      <p:sp>
        <p:nvSpPr>
          <p:cNvPr id="40" name="Rechteck 39"/>
          <p:cNvSpPr/>
          <p:nvPr/>
        </p:nvSpPr>
        <p:spPr>
          <a:xfrm>
            <a:off x="4872714" y="2537640"/>
            <a:ext cx="3168000" cy="3168000"/>
          </a:xfrm>
          <a:prstGeom prst="rect">
            <a:avLst/>
          </a:prstGeom>
          <a:solidFill>
            <a:schemeClr val="bg1">
              <a:lumMod val="95000"/>
            </a:schemeClr>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latin typeface="Meta Normal" pitchFamily="50" charset="0"/>
            </a:endParaRPr>
          </a:p>
        </p:txBody>
      </p:sp>
      <p:sp>
        <p:nvSpPr>
          <p:cNvPr id="41" name="Textfeld 40"/>
          <p:cNvSpPr txBox="1"/>
          <p:nvPr/>
        </p:nvSpPr>
        <p:spPr>
          <a:xfrm rot="16200000">
            <a:off x="7856702" y="3988262"/>
            <a:ext cx="651140" cy="307777"/>
          </a:xfrm>
          <a:prstGeom prst="rect">
            <a:avLst/>
          </a:prstGeom>
          <a:noFill/>
        </p:spPr>
        <p:txBody>
          <a:bodyPr wrap="none" rtlCol="0">
            <a:spAutoFit/>
          </a:bodyPr>
          <a:lstStyle/>
          <a:p>
            <a:r>
              <a:rPr lang="de-CH" sz="1400" dirty="0" smtClean="0">
                <a:latin typeface="Meta Normal" pitchFamily="50" charset="0"/>
                <a:cs typeface="Arial" panose="020B0604020202020204" pitchFamily="34" charset="0"/>
              </a:rPr>
              <a:t>100 m</a:t>
            </a:r>
            <a:endParaRPr lang="de-CH" sz="1400" dirty="0">
              <a:latin typeface="Meta Normal" pitchFamily="50" charset="0"/>
              <a:cs typeface="Arial" panose="020B0604020202020204" pitchFamily="34" charset="0"/>
            </a:endParaRPr>
          </a:p>
        </p:txBody>
      </p:sp>
      <p:sp>
        <p:nvSpPr>
          <p:cNvPr id="42" name="Rechteck 41"/>
          <p:cNvSpPr/>
          <p:nvPr/>
        </p:nvSpPr>
        <p:spPr>
          <a:xfrm>
            <a:off x="5580112" y="3272714"/>
            <a:ext cx="144016" cy="288032"/>
          </a:xfrm>
          <a:prstGeom prst="rect">
            <a:avLst/>
          </a:prstGeom>
          <a:solidFill>
            <a:srgbClr val="00B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latin typeface="Meta Normal" pitchFamily="50" charset="0"/>
            </a:endParaRPr>
          </a:p>
        </p:txBody>
      </p:sp>
      <p:sp>
        <p:nvSpPr>
          <p:cNvPr id="43" name="Textfeld 42"/>
          <p:cNvSpPr txBox="1"/>
          <p:nvPr/>
        </p:nvSpPr>
        <p:spPr>
          <a:xfrm>
            <a:off x="4788376" y="2130478"/>
            <a:ext cx="3168000" cy="430887"/>
          </a:xfrm>
          <a:prstGeom prst="rect">
            <a:avLst/>
          </a:prstGeom>
          <a:noFill/>
        </p:spPr>
        <p:txBody>
          <a:bodyPr wrap="square" rtlCol="0">
            <a:spAutoFit/>
          </a:bodyPr>
          <a:lstStyle/>
          <a:p>
            <a:r>
              <a:rPr lang="de-CH" sz="2200" dirty="0">
                <a:latin typeface="Meta Normal" pitchFamily="50" charset="0"/>
                <a:ea typeface="+mj-ea"/>
                <a:cs typeface="+mj-cs"/>
              </a:rPr>
              <a:t>BSV 2015: </a:t>
            </a:r>
            <a:r>
              <a:rPr lang="de-CH" sz="2200" b="1" dirty="0">
                <a:latin typeface="Meta Normal" pitchFamily="50" charset="0"/>
                <a:ea typeface="+mj-ea"/>
                <a:cs typeface="+mj-cs"/>
              </a:rPr>
              <a:t>4 </a:t>
            </a:r>
            <a:r>
              <a:rPr lang="de-CH" sz="2200" b="1" dirty="0" err="1">
                <a:latin typeface="Meta Normal" pitchFamily="50" charset="0"/>
                <a:ea typeface="+mj-ea"/>
                <a:cs typeface="+mj-cs"/>
              </a:rPr>
              <a:t>Trph</a:t>
            </a:r>
            <a:r>
              <a:rPr lang="de-CH" sz="2200" b="1" dirty="0">
                <a:latin typeface="Meta Normal" pitchFamily="50" charset="0"/>
                <a:ea typeface="+mj-ea"/>
                <a:cs typeface="+mj-cs"/>
              </a:rPr>
              <a:t>.</a:t>
            </a:r>
          </a:p>
        </p:txBody>
      </p:sp>
      <p:sp>
        <p:nvSpPr>
          <p:cNvPr id="44" name="Textfeld 43"/>
          <p:cNvSpPr txBox="1"/>
          <p:nvPr/>
        </p:nvSpPr>
        <p:spPr>
          <a:xfrm>
            <a:off x="554645" y="5724991"/>
            <a:ext cx="4521411" cy="892552"/>
          </a:xfrm>
          <a:prstGeom prst="rect">
            <a:avLst/>
          </a:prstGeom>
          <a:noFill/>
        </p:spPr>
        <p:txBody>
          <a:bodyPr wrap="square" rtlCol="0">
            <a:spAutoFit/>
          </a:bodyPr>
          <a:lstStyle/>
          <a:p>
            <a:r>
              <a:rPr lang="de-CH" sz="1400" dirty="0" smtClean="0">
                <a:latin typeface="Meta Normal" pitchFamily="50" charset="0"/>
                <a:cs typeface="Arial" panose="020B0604020202020204" pitchFamily="34" charset="0"/>
              </a:rPr>
              <a:t>max. Fluchtweglänge 35 m </a:t>
            </a:r>
          </a:p>
          <a:p>
            <a:r>
              <a:rPr lang="de-CH" sz="1400" dirty="0" smtClean="0">
                <a:latin typeface="Meta Normal" pitchFamily="50" charset="0"/>
                <a:cs typeface="Arial" panose="020B0604020202020204" pitchFamily="34" charset="0"/>
              </a:rPr>
              <a:t>(effektiv ca. 10 – 24 m) </a:t>
            </a:r>
          </a:p>
          <a:p>
            <a:r>
              <a:rPr lang="de-CH" sz="1200" dirty="0" smtClean="0">
                <a:latin typeface="Meta Normal" pitchFamily="50" charset="0"/>
                <a:cs typeface="Arial" panose="020B0604020202020204" pitchFamily="34" charset="0"/>
              </a:rPr>
              <a:t>10’000 : 900 = 11.1 </a:t>
            </a:r>
            <a:r>
              <a:rPr lang="de-CH" sz="1200" dirty="0" err="1" smtClean="0">
                <a:latin typeface="Meta Normal" pitchFamily="50" charset="0"/>
                <a:cs typeface="Arial" panose="020B0604020202020204" pitchFamily="34" charset="0"/>
              </a:rPr>
              <a:t>Trph</a:t>
            </a:r>
            <a:r>
              <a:rPr lang="de-CH" sz="1200" dirty="0" smtClean="0">
                <a:latin typeface="Meta Normal" pitchFamily="50" charset="0"/>
                <a:cs typeface="Arial" panose="020B0604020202020204" pitchFamily="34" charset="0"/>
              </a:rPr>
              <a:t>.</a:t>
            </a:r>
          </a:p>
          <a:p>
            <a:r>
              <a:rPr lang="de-CH" sz="1200" dirty="0" smtClean="0">
                <a:latin typeface="Meta Normal" pitchFamily="50" charset="0"/>
                <a:cs typeface="Arial" panose="020B0604020202020204" pitchFamily="34" charset="0"/>
              </a:rPr>
              <a:t>(streng genommen = 12!!)</a:t>
            </a:r>
            <a:endParaRPr lang="de-CH" sz="1200" dirty="0">
              <a:latin typeface="Meta Normal" pitchFamily="50" charset="0"/>
              <a:cs typeface="Arial" panose="020B0604020202020204" pitchFamily="34" charset="0"/>
            </a:endParaRPr>
          </a:p>
        </p:txBody>
      </p:sp>
      <p:sp>
        <p:nvSpPr>
          <p:cNvPr id="45" name="Textfeld 44"/>
          <p:cNvSpPr txBox="1"/>
          <p:nvPr/>
        </p:nvSpPr>
        <p:spPr>
          <a:xfrm>
            <a:off x="4875125" y="5724991"/>
            <a:ext cx="3657315" cy="646331"/>
          </a:xfrm>
          <a:prstGeom prst="rect">
            <a:avLst/>
          </a:prstGeom>
          <a:noFill/>
        </p:spPr>
        <p:txBody>
          <a:bodyPr wrap="square" rtlCol="0">
            <a:spAutoFit/>
          </a:bodyPr>
          <a:lstStyle/>
          <a:p>
            <a:r>
              <a:rPr lang="de-CH" dirty="0" smtClean="0">
                <a:latin typeface="Meta Normal" pitchFamily="50" charset="0"/>
                <a:cs typeface="Arial" panose="020B0604020202020204" pitchFamily="34" charset="0"/>
              </a:rPr>
              <a:t>max. Fluchtweglänge 35 m (effektiv ca. 35 m)</a:t>
            </a:r>
            <a:endParaRPr lang="de-CH" dirty="0">
              <a:latin typeface="Meta Normal" pitchFamily="50" charset="0"/>
              <a:cs typeface="Arial" panose="020B0604020202020204" pitchFamily="34" charset="0"/>
            </a:endParaRPr>
          </a:p>
        </p:txBody>
      </p:sp>
      <p:sp>
        <p:nvSpPr>
          <p:cNvPr id="46" name="Rechteck 45"/>
          <p:cNvSpPr/>
          <p:nvPr/>
        </p:nvSpPr>
        <p:spPr>
          <a:xfrm>
            <a:off x="2051720" y="2916679"/>
            <a:ext cx="144016" cy="288032"/>
          </a:xfrm>
          <a:prstGeom prst="rect">
            <a:avLst/>
          </a:prstGeom>
          <a:solidFill>
            <a:srgbClr val="00B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latin typeface="Meta Normal" pitchFamily="50" charset="0"/>
            </a:endParaRPr>
          </a:p>
        </p:txBody>
      </p:sp>
      <p:sp>
        <p:nvSpPr>
          <p:cNvPr id="47" name="Rechteck 46"/>
          <p:cNvSpPr/>
          <p:nvPr/>
        </p:nvSpPr>
        <p:spPr>
          <a:xfrm>
            <a:off x="1043608" y="2916679"/>
            <a:ext cx="144016" cy="288032"/>
          </a:xfrm>
          <a:prstGeom prst="rect">
            <a:avLst/>
          </a:prstGeom>
          <a:solidFill>
            <a:srgbClr val="00B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latin typeface="Meta Normal" pitchFamily="50" charset="0"/>
            </a:endParaRPr>
          </a:p>
        </p:txBody>
      </p:sp>
      <p:sp>
        <p:nvSpPr>
          <p:cNvPr id="48" name="Rechteck 47"/>
          <p:cNvSpPr/>
          <p:nvPr/>
        </p:nvSpPr>
        <p:spPr>
          <a:xfrm>
            <a:off x="3059832" y="2916679"/>
            <a:ext cx="144016" cy="288032"/>
          </a:xfrm>
          <a:prstGeom prst="rect">
            <a:avLst/>
          </a:prstGeom>
          <a:solidFill>
            <a:srgbClr val="00B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latin typeface="Meta Normal" pitchFamily="50" charset="0"/>
            </a:endParaRPr>
          </a:p>
        </p:txBody>
      </p:sp>
      <p:sp>
        <p:nvSpPr>
          <p:cNvPr id="49" name="Rechteck 48"/>
          <p:cNvSpPr/>
          <p:nvPr/>
        </p:nvSpPr>
        <p:spPr>
          <a:xfrm>
            <a:off x="2042195" y="5076919"/>
            <a:ext cx="144016" cy="288032"/>
          </a:xfrm>
          <a:prstGeom prst="rect">
            <a:avLst/>
          </a:prstGeom>
          <a:solidFill>
            <a:srgbClr val="00B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latin typeface="Meta Normal" pitchFamily="50" charset="0"/>
            </a:endParaRPr>
          </a:p>
        </p:txBody>
      </p:sp>
      <p:sp>
        <p:nvSpPr>
          <p:cNvPr id="50" name="Rechteck 49"/>
          <p:cNvSpPr/>
          <p:nvPr/>
        </p:nvSpPr>
        <p:spPr>
          <a:xfrm>
            <a:off x="1043608" y="5076919"/>
            <a:ext cx="144016" cy="288032"/>
          </a:xfrm>
          <a:prstGeom prst="rect">
            <a:avLst/>
          </a:prstGeom>
          <a:solidFill>
            <a:srgbClr val="00B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latin typeface="Meta Normal" pitchFamily="50" charset="0"/>
            </a:endParaRPr>
          </a:p>
        </p:txBody>
      </p:sp>
      <p:sp>
        <p:nvSpPr>
          <p:cNvPr id="51" name="Rechteck 50"/>
          <p:cNvSpPr/>
          <p:nvPr/>
        </p:nvSpPr>
        <p:spPr>
          <a:xfrm>
            <a:off x="3059832" y="5076919"/>
            <a:ext cx="144016" cy="288032"/>
          </a:xfrm>
          <a:prstGeom prst="rect">
            <a:avLst/>
          </a:prstGeom>
          <a:solidFill>
            <a:srgbClr val="00B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latin typeface="Meta Normal" pitchFamily="50" charset="0"/>
            </a:endParaRPr>
          </a:p>
        </p:txBody>
      </p:sp>
      <p:sp>
        <p:nvSpPr>
          <p:cNvPr id="52" name="Rechteck 51"/>
          <p:cNvSpPr/>
          <p:nvPr/>
        </p:nvSpPr>
        <p:spPr>
          <a:xfrm>
            <a:off x="2051720" y="3924791"/>
            <a:ext cx="144016" cy="288032"/>
          </a:xfrm>
          <a:prstGeom prst="rect">
            <a:avLst/>
          </a:prstGeom>
          <a:solidFill>
            <a:srgbClr val="00B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latin typeface="Meta Normal" pitchFamily="50" charset="0"/>
            </a:endParaRPr>
          </a:p>
        </p:txBody>
      </p:sp>
      <p:sp>
        <p:nvSpPr>
          <p:cNvPr id="53" name="Rechteck 52"/>
          <p:cNvSpPr/>
          <p:nvPr/>
        </p:nvSpPr>
        <p:spPr>
          <a:xfrm>
            <a:off x="1043608" y="3924791"/>
            <a:ext cx="144016" cy="288032"/>
          </a:xfrm>
          <a:prstGeom prst="rect">
            <a:avLst/>
          </a:prstGeom>
          <a:solidFill>
            <a:srgbClr val="00B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latin typeface="Meta Normal" pitchFamily="50" charset="0"/>
            </a:endParaRPr>
          </a:p>
        </p:txBody>
      </p:sp>
      <p:sp>
        <p:nvSpPr>
          <p:cNvPr id="54" name="Rechteck 53"/>
          <p:cNvSpPr/>
          <p:nvPr/>
        </p:nvSpPr>
        <p:spPr>
          <a:xfrm>
            <a:off x="3059832" y="3924791"/>
            <a:ext cx="144016" cy="288032"/>
          </a:xfrm>
          <a:prstGeom prst="rect">
            <a:avLst/>
          </a:prstGeom>
          <a:solidFill>
            <a:srgbClr val="00B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latin typeface="Meta Normal" pitchFamily="50" charset="0"/>
            </a:endParaRPr>
          </a:p>
        </p:txBody>
      </p:sp>
      <p:sp>
        <p:nvSpPr>
          <p:cNvPr id="55" name="Rechteck 54"/>
          <p:cNvSpPr/>
          <p:nvPr/>
        </p:nvSpPr>
        <p:spPr>
          <a:xfrm>
            <a:off x="1547664" y="4517623"/>
            <a:ext cx="144016" cy="288032"/>
          </a:xfrm>
          <a:prstGeom prst="rect">
            <a:avLst/>
          </a:prstGeom>
          <a:solidFill>
            <a:srgbClr val="00B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latin typeface="Meta Normal" pitchFamily="50" charset="0"/>
            </a:endParaRPr>
          </a:p>
        </p:txBody>
      </p:sp>
      <p:sp>
        <p:nvSpPr>
          <p:cNvPr id="56" name="Rechteck 55"/>
          <p:cNvSpPr/>
          <p:nvPr/>
        </p:nvSpPr>
        <p:spPr>
          <a:xfrm>
            <a:off x="2521868" y="4517623"/>
            <a:ext cx="144016" cy="288032"/>
          </a:xfrm>
          <a:prstGeom prst="rect">
            <a:avLst/>
          </a:prstGeom>
          <a:solidFill>
            <a:srgbClr val="00B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latin typeface="Meta Normal" pitchFamily="50" charset="0"/>
            </a:endParaRPr>
          </a:p>
        </p:txBody>
      </p:sp>
      <p:sp>
        <p:nvSpPr>
          <p:cNvPr id="57" name="Rechteck 56"/>
          <p:cNvSpPr/>
          <p:nvPr/>
        </p:nvSpPr>
        <p:spPr>
          <a:xfrm>
            <a:off x="7164288" y="3272714"/>
            <a:ext cx="144016" cy="288032"/>
          </a:xfrm>
          <a:prstGeom prst="rect">
            <a:avLst/>
          </a:prstGeom>
          <a:solidFill>
            <a:srgbClr val="00B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latin typeface="Meta Normal" pitchFamily="50" charset="0"/>
            </a:endParaRPr>
          </a:p>
        </p:txBody>
      </p:sp>
      <p:sp>
        <p:nvSpPr>
          <p:cNvPr id="58" name="Rechteck 57"/>
          <p:cNvSpPr/>
          <p:nvPr/>
        </p:nvSpPr>
        <p:spPr>
          <a:xfrm>
            <a:off x="5580112" y="4813295"/>
            <a:ext cx="144016" cy="288032"/>
          </a:xfrm>
          <a:prstGeom prst="rect">
            <a:avLst/>
          </a:prstGeom>
          <a:solidFill>
            <a:srgbClr val="00B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latin typeface="Meta Normal" pitchFamily="50" charset="0"/>
            </a:endParaRPr>
          </a:p>
        </p:txBody>
      </p:sp>
      <p:sp>
        <p:nvSpPr>
          <p:cNvPr id="59" name="Rechteck 58"/>
          <p:cNvSpPr/>
          <p:nvPr/>
        </p:nvSpPr>
        <p:spPr>
          <a:xfrm>
            <a:off x="7164288" y="4805655"/>
            <a:ext cx="144016" cy="288032"/>
          </a:xfrm>
          <a:prstGeom prst="rect">
            <a:avLst/>
          </a:prstGeom>
          <a:solidFill>
            <a:srgbClr val="00B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latin typeface="Meta Normal" pitchFamily="50" charset="0"/>
            </a:endParaRPr>
          </a:p>
        </p:txBody>
      </p:sp>
      <p:sp>
        <p:nvSpPr>
          <p:cNvPr id="60" name="Pfeil nach rechts 59"/>
          <p:cNvSpPr/>
          <p:nvPr/>
        </p:nvSpPr>
        <p:spPr>
          <a:xfrm rot="18924563" flipV="1">
            <a:off x="4794176" y="3837186"/>
            <a:ext cx="874245" cy="127857"/>
          </a:xfrm>
          <a:prstGeom prst="rightArrow">
            <a:avLst/>
          </a:prstGeom>
          <a:solidFill>
            <a:srgbClr val="92D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solidFill>
              <a:latin typeface="Meta Normal" pitchFamily="50" charset="0"/>
            </a:endParaRPr>
          </a:p>
        </p:txBody>
      </p:sp>
      <p:sp>
        <p:nvSpPr>
          <p:cNvPr id="61" name="Pfeil nach rechts 60"/>
          <p:cNvSpPr/>
          <p:nvPr/>
        </p:nvSpPr>
        <p:spPr>
          <a:xfrm rot="2324843" flipV="1">
            <a:off x="4843427" y="4478682"/>
            <a:ext cx="760970" cy="120830"/>
          </a:xfrm>
          <a:prstGeom prst="rightArrow">
            <a:avLst/>
          </a:prstGeom>
          <a:solidFill>
            <a:srgbClr val="92D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solidFill>
              <a:latin typeface="Meta Normal" pitchFamily="50" charset="0"/>
            </a:endParaRPr>
          </a:p>
        </p:txBody>
      </p:sp>
      <p:sp>
        <p:nvSpPr>
          <p:cNvPr id="62" name="Pfeil nach rechts 61"/>
          <p:cNvSpPr/>
          <p:nvPr/>
        </p:nvSpPr>
        <p:spPr>
          <a:xfrm rot="2702412" flipV="1">
            <a:off x="4801517" y="2885043"/>
            <a:ext cx="864821" cy="128117"/>
          </a:xfrm>
          <a:prstGeom prst="rightArrow">
            <a:avLst/>
          </a:prstGeom>
          <a:solidFill>
            <a:srgbClr val="92D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solidFill>
              <a:latin typeface="Meta Normal" pitchFamily="50" charset="0"/>
            </a:endParaRPr>
          </a:p>
        </p:txBody>
      </p:sp>
      <p:sp>
        <p:nvSpPr>
          <p:cNvPr id="63" name="Pfeil nach rechts 62"/>
          <p:cNvSpPr/>
          <p:nvPr/>
        </p:nvSpPr>
        <p:spPr>
          <a:xfrm rot="8038449" flipV="1">
            <a:off x="5624857" y="2865992"/>
            <a:ext cx="864821" cy="128117"/>
          </a:xfrm>
          <a:prstGeom prst="rightArrow">
            <a:avLst/>
          </a:prstGeom>
          <a:solidFill>
            <a:srgbClr val="92D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solidFill>
              <a:latin typeface="Meta Normal" pitchFamily="50" charset="0"/>
            </a:endParaRPr>
          </a:p>
        </p:txBody>
      </p:sp>
      <p:sp>
        <p:nvSpPr>
          <p:cNvPr id="64" name="Pfeil nach rechts 63"/>
          <p:cNvSpPr/>
          <p:nvPr/>
        </p:nvSpPr>
        <p:spPr>
          <a:xfrm rot="2414336" flipV="1">
            <a:off x="610078" y="3691215"/>
            <a:ext cx="474802" cy="130446"/>
          </a:xfrm>
          <a:prstGeom prst="rightArrow">
            <a:avLst/>
          </a:prstGeom>
          <a:solidFill>
            <a:srgbClr val="92D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solidFill>
              <a:latin typeface="Meta Normal" pitchFamily="50" charset="0"/>
            </a:endParaRPr>
          </a:p>
        </p:txBody>
      </p:sp>
      <p:sp>
        <p:nvSpPr>
          <p:cNvPr id="65" name="Pfeil nach rechts 64"/>
          <p:cNvSpPr/>
          <p:nvPr/>
        </p:nvSpPr>
        <p:spPr>
          <a:xfrm rot="19407184" flipV="1">
            <a:off x="605245" y="3282682"/>
            <a:ext cx="426152" cy="115607"/>
          </a:xfrm>
          <a:prstGeom prst="rightArrow">
            <a:avLst/>
          </a:prstGeom>
          <a:solidFill>
            <a:srgbClr val="92D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solidFill>
              <a:latin typeface="Meta Normal" pitchFamily="50" charset="0"/>
            </a:endParaRPr>
          </a:p>
        </p:txBody>
      </p:sp>
      <p:sp>
        <p:nvSpPr>
          <p:cNvPr id="66" name="Pfeil nach oben und unten 65"/>
          <p:cNvSpPr/>
          <p:nvPr/>
        </p:nvSpPr>
        <p:spPr>
          <a:xfrm>
            <a:off x="2815350" y="4137921"/>
            <a:ext cx="119632" cy="450354"/>
          </a:xfrm>
          <a:prstGeom prst="upDownArrow">
            <a:avLst/>
          </a:prstGeom>
          <a:solidFill>
            <a:srgbClr val="92D050"/>
          </a:solidFill>
          <a:ln>
            <a:solidFill>
              <a:srgbClr val="346931"/>
            </a:solidFill>
          </a:ln>
          <a:scene3d>
            <a:camera prst="orthographicFront">
              <a:rot lat="0" lon="0" rev="7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latin typeface="Meta Normal" pitchFamily="50" charset="0"/>
            </a:endParaRPr>
          </a:p>
        </p:txBody>
      </p:sp>
      <p:cxnSp>
        <p:nvCxnSpPr>
          <p:cNvPr id="67" name="Gerade Verbindung mit Pfeil 66"/>
          <p:cNvCxnSpPr/>
          <p:nvPr/>
        </p:nvCxnSpPr>
        <p:spPr>
          <a:xfrm>
            <a:off x="538934" y="2994574"/>
            <a:ext cx="512850" cy="0"/>
          </a:xfrm>
          <a:prstGeom prst="straightConnector1">
            <a:avLst/>
          </a:prstGeom>
          <a:ln w="19050">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8" name="Textfeld 67"/>
          <p:cNvSpPr txBox="1"/>
          <p:nvPr/>
        </p:nvSpPr>
        <p:spPr>
          <a:xfrm>
            <a:off x="558603" y="2716067"/>
            <a:ext cx="557014" cy="276999"/>
          </a:xfrm>
          <a:prstGeom prst="rect">
            <a:avLst/>
          </a:prstGeom>
          <a:noFill/>
        </p:spPr>
        <p:txBody>
          <a:bodyPr wrap="square" rtlCol="0">
            <a:spAutoFit/>
          </a:bodyPr>
          <a:lstStyle/>
          <a:p>
            <a:r>
              <a:rPr lang="de-CH" sz="1200" dirty="0" smtClean="0">
                <a:latin typeface="Meta Normal" pitchFamily="50" charset="0"/>
                <a:cs typeface="Arial" panose="020B0604020202020204" pitchFamily="34" charset="0"/>
              </a:rPr>
              <a:t>15 m</a:t>
            </a:r>
            <a:endParaRPr lang="de-CH" sz="1200" dirty="0">
              <a:latin typeface="Meta Normal" pitchFamily="50" charset="0"/>
              <a:cs typeface="Arial" panose="020B0604020202020204" pitchFamily="34" charset="0"/>
            </a:endParaRPr>
          </a:p>
        </p:txBody>
      </p:sp>
      <p:sp>
        <p:nvSpPr>
          <p:cNvPr id="69" name="Pfeil nach rechts 68"/>
          <p:cNvSpPr/>
          <p:nvPr/>
        </p:nvSpPr>
        <p:spPr>
          <a:xfrm rot="19113563" flipV="1">
            <a:off x="1616033" y="3349698"/>
            <a:ext cx="452901" cy="107877"/>
          </a:xfrm>
          <a:prstGeom prst="rightArrow">
            <a:avLst/>
          </a:prstGeom>
          <a:solidFill>
            <a:srgbClr val="92D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solidFill>
              <a:latin typeface="Meta Normal" pitchFamily="50" charset="0"/>
            </a:endParaRPr>
          </a:p>
        </p:txBody>
      </p:sp>
      <p:sp>
        <p:nvSpPr>
          <p:cNvPr id="70" name="Pfeil nach rechts 69"/>
          <p:cNvSpPr/>
          <p:nvPr/>
        </p:nvSpPr>
        <p:spPr>
          <a:xfrm rot="8662877" flipV="1">
            <a:off x="1188466" y="3695906"/>
            <a:ext cx="426152" cy="115607"/>
          </a:xfrm>
          <a:prstGeom prst="rightArrow">
            <a:avLst/>
          </a:prstGeom>
          <a:solidFill>
            <a:srgbClr val="92D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solidFill>
              <a:latin typeface="Meta Normal" pitchFamily="50" charset="0"/>
            </a:endParaRPr>
          </a:p>
        </p:txBody>
      </p:sp>
      <p:sp>
        <p:nvSpPr>
          <p:cNvPr id="71" name="Pfeil nach rechts 70"/>
          <p:cNvSpPr/>
          <p:nvPr/>
        </p:nvSpPr>
        <p:spPr>
          <a:xfrm rot="13130006" flipV="1">
            <a:off x="1176424" y="3328479"/>
            <a:ext cx="426152" cy="115607"/>
          </a:xfrm>
          <a:prstGeom prst="rightArrow">
            <a:avLst/>
          </a:prstGeom>
          <a:solidFill>
            <a:srgbClr val="92D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solidFill>
              <a:latin typeface="Meta Normal" pitchFamily="50" charset="0"/>
            </a:endParaRPr>
          </a:p>
        </p:txBody>
      </p:sp>
      <p:sp>
        <p:nvSpPr>
          <p:cNvPr id="72" name="Pfeil nach rechts 71"/>
          <p:cNvSpPr/>
          <p:nvPr/>
        </p:nvSpPr>
        <p:spPr>
          <a:xfrm rot="2623306" flipV="1">
            <a:off x="1635177" y="3743549"/>
            <a:ext cx="426152" cy="115607"/>
          </a:xfrm>
          <a:prstGeom prst="rightArrow">
            <a:avLst/>
          </a:prstGeom>
          <a:solidFill>
            <a:srgbClr val="92D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solidFill>
              <a:latin typeface="Meta Normal" pitchFamily="50" charset="0"/>
            </a:endParaRPr>
          </a:p>
        </p:txBody>
      </p:sp>
      <p:sp>
        <p:nvSpPr>
          <p:cNvPr id="73" name="Pfeil nach rechts 72"/>
          <p:cNvSpPr/>
          <p:nvPr/>
        </p:nvSpPr>
        <p:spPr>
          <a:xfrm rot="1064553" flipV="1">
            <a:off x="2140179" y="4581621"/>
            <a:ext cx="373133" cy="93017"/>
          </a:xfrm>
          <a:prstGeom prst="rightArrow">
            <a:avLst/>
          </a:prstGeom>
          <a:solidFill>
            <a:srgbClr val="92D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solidFill>
              <a:latin typeface="Meta Normal" pitchFamily="50" charset="0"/>
            </a:endParaRPr>
          </a:p>
        </p:txBody>
      </p:sp>
      <p:sp>
        <p:nvSpPr>
          <p:cNvPr id="74" name="Pfeil nach rechts 73"/>
          <p:cNvSpPr/>
          <p:nvPr/>
        </p:nvSpPr>
        <p:spPr>
          <a:xfrm rot="9373600" flipV="1">
            <a:off x="1734279" y="4605915"/>
            <a:ext cx="351987" cy="97308"/>
          </a:xfrm>
          <a:prstGeom prst="rightArrow">
            <a:avLst/>
          </a:prstGeom>
          <a:solidFill>
            <a:srgbClr val="92D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solidFill>
              <a:latin typeface="Meta Normal" pitchFamily="50" charset="0"/>
            </a:endParaRPr>
          </a:p>
        </p:txBody>
      </p:sp>
      <p:sp>
        <p:nvSpPr>
          <p:cNvPr id="75" name="Pfeil nach rechts 74"/>
          <p:cNvSpPr/>
          <p:nvPr/>
        </p:nvSpPr>
        <p:spPr>
          <a:xfrm rot="16200000" flipV="1">
            <a:off x="2014683" y="4333082"/>
            <a:ext cx="245542" cy="93017"/>
          </a:xfrm>
          <a:prstGeom prst="rightArrow">
            <a:avLst/>
          </a:prstGeom>
          <a:solidFill>
            <a:srgbClr val="92D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solidFill>
              <a:latin typeface="Meta Normal" pitchFamily="50" charset="0"/>
            </a:endParaRPr>
          </a:p>
        </p:txBody>
      </p:sp>
      <p:sp>
        <p:nvSpPr>
          <p:cNvPr id="76" name="Pfeil nach rechts 75"/>
          <p:cNvSpPr/>
          <p:nvPr/>
        </p:nvSpPr>
        <p:spPr>
          <a:xfrm rot="5400000" flipV="1">
            <a:off x="1939734" y="4789602"/>
            <a:ext cx="348942" cy="93019"/>
          </a:xfrm>
          <a:prstGeom prst="rightArrow">
            <a:avLst/>
          </a:prstGeom>
          <a:solidFill>
            <a:srgbClr val="92D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solidFill>
              <a:latin typeface="Meta Normal" pitchFamily="50" charset="0"/>
            </a:endParaRPr>
          </a:p>
        </p:txBody>
      </p:sp>
      <p:cxnSp>
        <p:nvCxnSpPr>
          <p:cNvPr id="77" name="Gerade Verbindung mit Pfeil 76"/>
          <p:cNvCxnSpPr/>
          <p:nvPr/>
        </p:nvCxnSpPr>
        <p:spPr>
          <a:xfrm flipV="1">
            <a:off x="3124447" y="2537640"/>
            <a:ext cx="7393" cy="360040"/>
          </a:xfrm>
          <a:prstGeom prst="straightConnector1">
            <a:avLst/>
          </a:prstGeom>
          <a:ln w="19050">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8" name="Textfeld 77"/>
          <p:cNvSpPr txBox="1"/>
          <p:nvPr/>
        </p:nvSpPr>
        <p:spPr>
          <a:xfrm>
            <a:off x="3165632" y="2620681"/>
            <a:ext cx="557014" cy="276999"/>
          </a:xfrm>
          <a:prstGeom prst="rect">
            <a:avLst/>
          </a:prstGeom>
          <a:noFill/>
        </p:spPr>
        <p:txBody>
          <a:bodyPr wrap="square" rtlCol="0">
            <a:spAutoFit/>
          </a:bodyPr>
          <a:lstStyle/>
          <a:p>
            <a:r>
              <a:rPr lang="de-CH" sz="1200" dirty="0" smtClean="0">
                <a:latin typeface="Meta Normal" pitchFamily="50" charset="0"/>
                <a:cs typeface="Arial" panose="020B0604020202020204" pitchFamily="34" charset="0"/>
              </a:rPr>
              <a:t>15 m</a:t>
            </a:r>
            <a:endParaRPr lang="de-CH" sz="1200" dirty="0">
              <a:latin typeface="Meta Normal" pitchFamily="50" charset="0"/>
              <a:cs typeface="Arial" panose="020B0604020202020204" pitchFamily="34" charset="0"/>
            </a:endParaRPr>
          </a:p>
        </p:txBody>
      </p:sp>
      <p:sp>
        <p:nvSpPr>
          <p:cNvPr id="79" name="Pfeil nach rechts 78"/>
          <p:cNvSpPr/>
          <p:nvPr/>
        </p:nvSpPr>
        <p:spPr>
          <a:xfrm rot="18924563" flipV="1">
            <a:off x="6350452" y="3732740"/>
            <a:ext cx="860901" cy="127857"/>
          </a:xfrm>
          <a:prstGeom prst="rightArrow">
            <a:avLst/>
          </a:prstGeom>
          <a:solidFill>
            <a:srgbClr val="92D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solidFill>
              <a:latin typeface="Meta Normal" pitchFamily="50" charset="0"/>
            </a:endParaRPr>
          </a:p>
        </p:txBody>
      </p:sp>
      <p:sp>
        <p:nvSpPr>
          <p:cNvPr id="80" name="Pfeil nach rechts 79"/>
          <p:cNvSpPr/>
          <p:nvPr/>
        </p:nvSpPr>
        <p:spPr>
          <a:xfrm rot="8038449" flipV="1">
            <a:off x="5653355" y="4418890"/>
            <a:ext cx="864821" cy="128117"/>
          </a:xfrm>
          <a:prstGeom prst="rightArrow">
            <a:avLst/>
          </a:prstGeom>
          <a:solidFill>
            <a:srgbClr val="92D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solidFill>
              <a:latin typeface="Meta Normal" pitchFamily="50" charset="0"/>
            </a:endParaRPr>
          </a:p>
        </p:txBody>
      </p:sp>
      <p:sp>
        <p:nvSpPr>
          <p:cNvPr id="81" name="Pfeil nach rechts 80"/>
          <p:cNvSpPr/>
          <p:nvPr/>
        </p:nvSpPr>
        <p:spPr>
          <a:xfrm rot="2702412" flipV="1">
            <a:off x="6363197" y="4431881"/>
            <a:ext cx="864821" cy="128117"/>
          </a:xfrm>
          <a:prstGeom prst="rightArrow">
            <a:avLst/>
          </a:prstGeom>
          <a:solidFill>
            <a:srgbClr val="92D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solidFill>
              <a:latin typeface="Meta Normal" pitchFamily="50" charset="0"/>
            </a:endParaRPr>
          </a:p>
        </p:txBody>
      </p:sp>
      <p:sp>
        <p:nvSpPr>
          <p:cNvPr id="82" name="Pfeil nach rechts 81"/>
          <p:cNvSpPr/>
          <p:nvPr/>
        </p:nvSpPr>
        <p:spPr>
          <a:xfrm rot="13393127" flipV="1">
            <a:off x="5685881" y="3730787"/>
            <a:ext cx="826569" cy="128117"/>
          </a:xfrm>
          <a:prstGeom prst="rightArrow">
            <a:avLst/>
          </a:prstGeom>
          <a:solidFill>
            <a:srgbClr val="92D050"/>
          </a:solidFill>
          <a:ln>
            <a:solidFill>
              <a:srgbClr val="346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solidFill>
              <a:latin typeface="Meta Normal" pitchFamily="50" charset="0"/>
            </a:endParaRPr>
          </a:p>
        </p:txBody>
      </p:sp>
      <p:sp>
        <p:nvSpPr>
          <p:cNvPr id="4" name="Foliennummernplatzhalter 3"/>
          <p:cNvSpPr>
            <a:spLocks noGrp="1"/>
          </p:cNvSpPr>
          <p:nvPr>
            <p:ph type="sldNum" sz="quarter" idx="11"/>
          </p:nvPr>
        </p:nvSpPr>
        <p:spPr/>
        <p:txBody>
          <a:bodyPr/>
          <a:lstStyle/>
          <a:p>
            <a:fld id="{4D625B7D-F40F-48DA-B3F7-DCD8D64DA1F5}" type="slidenum">
              <a:rPr lang="de-CH" smtClean="0"/>
              <a:pPr/>
              <a:t>23</a:t>
            </a:fld>
            <a:endParaRPr lang="de-CH"/>
          </a:p>
        </p:txBody>
      </p:sp>
    </p:spTree>
    <p:extLst>
      <p:ext uri="{BB962C8B-B14F-4D97-AF65-F5344CB8AC3E}">
        <p14:creationId xmlns:p14="http://schemas.microsoft.com/office/powerpoint/2010/main" val="281913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fill="hold"/>
                                        <p:tgtEl>
                                          <p:spTgt spid="45"/>
                                        </p:tgtEl>
                                        <p:attrNameLst>
                                          <p:attrName>ppt_x</p:attrName>
                                        </p:attrNameLst>
                                      </p:cBhvr>
                                      <p:tavLst>
                                        <p:tav tm="0">
                                          <p:val>
                                            <p:strVal val="#ppt_x"/>
                                          </p:val>
                                        </p:tav>
                                        <p:tav tm="100000">
                                          <p:val>
                                            <p:strVal val="#ppt_x"/>
                                          </p:val>
                                        </p:tav>
                                      </p:tavLst>
                                    </p:anim>
                                    <p:anim calcmode="lin" valueType="num">
                                      <p:cBhvr additive="base">
                                        <p:cTn id="24" dur="500" fill="hold"/>
                                        <p:tgtEl>
                                          <p:spTgt spid="4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 calcmode="lin" valueType="num">
                                      <p:cBhvr additive="base">
                                        <p:cTn id="27" dur="500" fill="hold"/>
                                        <p:tgtEl>
                                          <p:spTgt spid="57"/>
                                        </p:tgtEl>
                                        <p:attrNameLst>
                                          <p:attrName>ppt_x</p:attrName>
                                        </p:attrNameLst>
                                      </p:cBhvr>
                                      <p:tavLst>
                                        <p:tav tm="0">
                                          <p:val>
                                            <p:strVal val="#ppt_x"/>
                                          </p:val>
                                        </p:tav>
                                        <p:tav tm="100000">
                                          <p:val>
                                            <p:strVal val="#ppt_x"/>
                                          </p:val>
                                        </p:tav>
                                      </p:tavLst>
                                    </p:anim>
                                    <p:anim calcmode="lin" valueType="num">
                                      <p:cBhvr additive="base">
                                        <p:cTn id="28" dur="500" fill="hold"/>
                                        <p:tgtEl>
                                          <p:spTgt spid="5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 calcmode="lin" valueType="num">
                                      <p:cBhvr additive="base">
                                        <p:cTn id="31" dur="500" fill="hold"/>
                                        <p:tgtEl>
                                          <p:spTgt spid="58"/>
                                        </p:tgtEl>
                                        <p:attrNameLst>
                                          <p:attrName>ppt_x</p:attrName>
                                        </p:attrNameLst>
                                      </p:cBhvr>
                                      <p:tavLst>
                                        <p:tav tm="0">
                                          <p:val>
                                            <p:strVal val="#ppt_x"/>
                                          </p:val>
                                        </p:tav>
                                        <p:tav tm="100000">
                                          <p:val>
                                            <p:strVal val="#ppt_x"/>
                                          </p:val>
                                        </p:tav>
                                      </p:tavLst>
                                    </p:anim>
                                    <p:anim calcmode="lin" valueType="num">
                                      <p:cBhvr additive="base">
                                        <p:cTn id="32" dur="500" fill="hold"/>
                                        <p:tgtEl>
                                          <p:spTgt spid="5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anim calcmode="lin" valueType="num">
                                      <p:cBhvr additive="base">
                                        <p:cTn id="35" dur="500" fill="hold"/>
                                        <p:tgtEl>
                                          <p:spTgt spid="59"/>
                                        </p:tgtEl>
                                        <p:attrNameLst>
                                          <p:attrName>ppt_x</p:attrName>
                                        </p:attrNameLst>
                                      </p:cBhvr>
                                      <p:tavLst>
                                        <p:tav tm="0">
                                          <p:val>
                                            <p:strVal val="#ppt_x"/>
                                          </p:val>
                                        </p:tav>
                                        <p:tav tm="100000">
                                          <p:val>
                                            <p:strVal val="#ppt_x"/>
                                          </p:val>
                                        </p:tav>
                                      </p:tavLst>
                                    </p:anim>
                                    <p:anim calcmode="lin" valueType="num">
                                      <p:cBhvr additive="base">
                                        <p:cTn id="36" dur="500" fill="hold"/>
                                        <p:tgtEl>
                                          <p:spTgt spid="5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anim calcmode="lin" valueType="num">
                                      <p:cBhvr additive="base">
                                        <p:cTn id="39" dur="500" fill="hold"/>
                                        <p:tgtEl>
                                          <p:spTgt spid="60"/>
                                        </p:tgtEl>
                                        <p:attrNameLst>
                                          <p:attrName>ppt_x</p:attrName>
                                        </p:attrNameLst>
                                      </p:cBhvr>
                                      <p:tavLst>
                                        <p:tav tm="0">
                                          <p:val>
                                            <p:strVal val="#ppt_x"/>
                                          </p:val>
                                        </p:tav>
                                        <p:tav tm="100000">
                                          <p:val>
                                            <p:strVal val="#ppt_x"/>
                                          </p:val>
                                        </p:tav>
                                      </p:tavLst>
                                    </p:anim>
                                    <p:anim calcmode="lin" valueType="num">
                                      <p:cBhvr additive="base">
                                        <p:cTn id="40" dur="500" fill="hold"/>
                                        <p:tgtEl>
                                          <p:spTgt spid="6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anim calcmode="lin" valueType="num">
                                      <p:cBhvr additive="base">
                                        <p:cTn id="43" dur="500" fill="hold"/>
                                        <p:tgtEl>
                                          <p:spTgt spid="61"/>
                                        </p:tgtEl>
                                        <p:attrNameLst>
                                          <p:attrName>ppt_x</p:attrName>
                                        </p:attrNameLst>
                                      </p:cBhvr>
                                      <p:tavLst>
                                        <p:tav tm="0">
                                          <p:val>
                                            <p:strVal val="#ppt_x"/>
                                          </p:val>
                                        </p:tav>
                                        <p:tav tm="100000">
                                          <p:val>
                                            <p:strVal val="#ppt_x"/>
                                          </p:val>
                                        </p:tav>
                                      </p:tavLst>
                                    </p:anim>
                                    <p:anim calcmode="lin" valueType="num">
                                      <p:cBhvr additive="base">
                                        <p:cTn id="44" dur="500" fill="hold"/>
                                        <p:tgtEl>
                                          <p:spTgt spid="6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2"/>
                                        </p:tgtEl>
                                        <p:attrNameLst>
                                          <p:attrName>style.visibility</p:attrName>
                                        </p:attrNameLst>
                                      </p:cBhvr>
                                      <p:to>
                                        <p:strVal val="visible"/>
                                      </p:to>
                                    </p:set>
                                    <p:anim calcmode="lin" valueType="num">
                                      <p:cBhvr additive="base">
                                        <p:cTn id="47" dur="500" fill="hold"/>
                                        <p:tgtEl>
                                          <p:spTgt spid="62"/>
                                        </p:tgtEl>
                                        <p:attrNameLst>
                                          <p:attrName>ppt_x</p:attrName>
                                        </p:attrNameLst>
                                      </p:cBhvr>
                                      <p:tavLst>
                                        <p:tav tm="0">
                                          <p:val>
                                            <p:strVal val="#ppt_x"/>
                                          </p:val>
                                        </p:tav>
                                        <p:tav tm="100000">
                                          <p:val>
                                            <p:strVal val="#ppt_x"/>
                                          </p:val>
                                        </p:tav>
                                      </p:tavLst>
                                    </p:anim>
                                    <p:anim calcmode="lin" valueType="num">
                                      <p:cBhvr additive="base">
                                        <p:cTn id="48" dur="500" fill="hold"/>
                                        <p:tgtEl>
                                          <p:spTgt spid="6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anim calcmode="lin" valueType="num">
                                      <p:cBhvr additive="base">
                                        <p:cTn id="51" dur="500" fill="hold"/>
                                        <p:tgtEl>
                                          <p:spTgt spid="63"/>
                                        </p:tgtEl>
                                        <p:attrNameLst>
                                          <p:attrName>ppt_x</p:attrName>
                                        </p:attrNameLst>
                                      </p:cBhvr>
                                      <p:tavLst>
                                        <p:tav tm="0">
                                          <p:val>
                                            <p:strVal val="#ppt_x"/>
                                          </p:val>
                                        </p:tav>
                                        <p:tav tm="100000">
                                          <p:val>
                                            <p:strVal val="#ppt_x"/>
                                          </p:val>
                                        </p:tav>
                                      </p:tavLst>
                                    </p:anim>
                                    <p:anim calcmode="lin" valueType="num">
                                      <p:cBhvr additive="base">
                                        <p:cTn id="52" dur="500" fill="hold"/>
                                        <p:tgtEl>
                                          <p:spTgt spid="6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79"/>
                                        </p:tgtEl>
                                        <p:attrNameLst>
                                          <p:attrName>style.visibility</p:attrName>
                                        </p:attrNameLst>
                                      </p:cBhvr>
                                      <p:to>
                                        <p:strVal val="visible"/>
                                      </p:to>
                                    </p:set>
                                    <p:anim calcmode="lin" valueType="num">
                                      <p:cBhvr additive="base">
                                        <p:cTn id="55" dur="500" fill="hold"/>
                                        <p:tgtEl>
                                          <p:spTgt spid="79"/>
                                        </p:tgtEl>
                                        <p:attrNameLst>
                                          <p:attrName>ppt_x</p:attrName>
                                        </p:attrNameLst>
                                      </p:cBhvr>
                                      <p:tavLst>
                                        <p:tav tm="0">
                                          <p:val>
                                            <p:strVal val="#ppt_x"/>
                                          </p:val>
                                        </p:tav>
                                        <p:tav tm="100000">
                                          <p:val>
                                            <p:strVal val="#ppt_x"/>
                                          </p:val>
                                        </p:tav>
                                      </p:tavLst>
                                    </p:anim>
                                    <p:anim calcmode="lin" valueType="num">
                                      <p:cBhvr additive="base">
                                        <p:cTn id="56" dur="500" fill="hold"/>
                                        <p:tgtEl>
                                          <p:spTgt spid="7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80"/>
                                        </p:tgtEl>
                                        <p:attrNameLst>
                                          <p:attrName>style.visibility</p:attrName>
                                        </p:attrNameLst>
                                      </p:cBhvr>
                                      <p:to>
                                        <p:strVal val="visible"/>
                                      </p:to>
                                    </p:set>
                                    <p:anim calcmode="lin" valueType="num">
                                      <p:cBhvr additive="base">
                                        <p:cTn id="59" dur="500" fill="hold"/>
                                        <p:tgtEl>
                                          <p:spTgt spid="80"/>
                                        </p:tgtEl>
                                        <p:attrNameLst>
                                          <p:attrName>ppt_x</p:attrName>
                                        </p:attrNameLst>
                                      </p:cBhvr>
                                      <p:tavLst>
                                        <p:tav tm="0">
                                          <p:val>
                                            <p:strVal val="#ppt_x"/>
                                          </p:val>
                                        </p:tav>
                                        <p:tav tm="100000">
                                          <p:val>
                                            <p:strVal val="#ppt_x"/>
                                          </p:val>
                                        </p:tav>
                                      </p:tavLst>
                                    </p:anim>
                                    <p:anim calcmode="lin" valueType="num">
                                      <p:cBhvr additive="base">
                                        <p:cTn id="60" dur="500" fill="hold"/>
                                        <p:tgtEl>
                                          <p:spTgt spid="8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81"/>
                                        </p:tgtEl>
                                        <p:attrNameLst>
                                          <p:attrName>style.visibility</p:attrName>
                                        </p:attrNameLst>
                                      </p:cBhvr>
                                      <p:to>
                                        <p:strVal val="visible"/>
                                      </p:to>
                                    </p:set>
                                    <p:anim calcmode="lin" valueType="num">
                                      <p:cBhvr additive="base">
                                        <p:cTn id="63" dur="500" fill="hold"/>
                                        <p:tgtEl>
                                          <p:spTgt spid="81"/>
                                        </p:tgtEl>
                                        <p:attrNameLst>
                                          <p:attrName>ppt_x</p:attrName>
                                        </p:attrNameLst>
                                      </p:cBhvr>
                                      <p:tavLst>
                                        <p:tav tm="0">
                                          <p:val>
                                            <p:strVal val="#ppt_x"/>
                                          </p:val>
                                        </p:tav>
                                        <p:tav tm="100000">
                                          <p:val>
                                            <p:strVal val="#ppt_x"/>
                                          </p:val>
                                        </p:tav>
                                      </p:tavLst>
                                    </p:anim>
                                    <p:anim calcmode="lin" valueType="num">
                                      <p:cBhvr additive="base">
                                        <p:cTn id="64" dur="500" fill="hold"/>
                                        <p:tgtEl>
                                          <p:spTgt spid="8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82"/>
                                        </p:tgtEl>
                                        <p:attrNameLst>
                                          <p:attrName>style.visibility</p:attrName>
                                        </p:attrNameLst>
                                      </p:cBhvr>
                                      <p:to>
                                        <p:strVal val="visible"/>
                                      </p:to>
                                    </p:set>
                                    <p:anim calcmode="lin" valueType="num">
                                      <p:cBhvr additive="base">
                                        <p:cTn id="67" dur="500" fill="hold"/>
                                        <p:tgtEl>
                                          <p:spTgt spid="82"/>
                                        </p:tgtEl>
                                        <p:attrNameLst>
                                          <p:attrName>ppt_x</p:attrName>
                                        </p:attrNameLst>
                                      </p:cBhvr>
                                      <p:tavLst>
                                        <p:tav tm="0">
                                          <p:val>
                                            <p:strVal val="#ppt_x"/>
                                          </p:val>
                                        </p:tav>
                                        <p:tav tm="100000">
                                          <p:val>
                                            <p:strVal val="#ppt_x"/>
                                          </p:val>
                                        </p:tav>
                                      </p:tavLst>
                                    </p:anim>
                                    <p:anim calcmode="lin" valueType="num">
                                      <p:cBhvr additive="base">
                                        <p:cTn id="68"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2" grpId="0" animBg="1"/>
      <p:bldP spid="43" grpId="0"/>
      <p:bldP spid="45" grpId="0"/>
      <p:bldP spid="57" grpId="0" animBg="1"/>
      <p:bldP spid="58" grpId="0" animBg="1"/>
      <p:bldP spid="59" grpId="0" animBg="1"/>
      <p:bldP spid="60" grpId="0" animBg="1"/>
      <p:bldP spid="61" grpId="0" animBg="1"/>
      <p:bldP spid="62" grpId="0" animBg="1"/>
      <p:bldP spid="63" grpId="0" animBg="1"/>
      <p:bldP spid="79" grpId="0" animBg="1"/>
      <p:bldP spid="80" grpId="0" animBg="1"/>
      <p:bldP spid="81" grpId="0" animBg="1"/>
      <p:bldP spid="8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Neue Gebäudekategorie für KMU</a:t>
            </a:r>
            <a:endParaRPr lang="de-CH" dirty="0"/>
          </a:p>
        </p:txBody>
      </p:sp>
      <p:sp>
        <p:nvSpPr>
          <p:cNvPr id="3" name="Textplatzhalter 2"/>
          <p:cNvSpPr>
            <a:spLocks noGrp="1"/>
          </p:cNvSpPr>
          <p:nvPr>
            <p:ph type="body" idx="10"/>
          </p:nvPr>
        </p:nvSpPr>
        <p:spPr/>
        <p:txBody>
          <a:bodyPr/>
          <a:lstStyle/>
          <a:p>
            <a:r>
              <a:rPr lang="de-CH" b="1" dirty="0" smtClean="0"/>
              <a:t>Definition Gebäude mit geringen Abmessungen</a:t>
            </a:r>
          </a:p>
          <a:p>
            <a:endParaRPr lang="de-CH" dirty="0"/>
          </a:p>
          <a:p>
            <a:pPr marL="342900" lvl="5" indent="-342900">
              <a:buFont typeface="Arial" panose="020B0604020202020204" pitchFamily="34" charset="0"/>
              <a:buChar char="•"/>
            </a:pPr>
            <a:r>
              <a:rPr lang="de-CH" sz="2400" dirty="0">
                <a:solidFill>
                  <a:schemeClr val="tx1"/>
                </a:solidFill>
                <a:latin typeface="MetaNormal" panose="00000400000000000000" pitchFamily="2" charset="0"/>
              </a:rPr>
              <a:t>Gebäude geringer Höhe (&lt; 11 m)</a:t>
            </a:r>
          </a:p>
          <a:p>
            <a:pPr marL="342900" lvl="5" indent="-342900">
              <a:buFont typeface="Arial" panose="020B0604020202020204" pitchFamily="34" charset="0"/>
              <a:buChar char="•"/>
            </a:pPr>
            <a:r>
              <a:rPr lang="de-CH" sz="2400" dirty="0">
                <a:solidFill>
                  <a:schemeClr val="tx1"/>
                </a:solidFill>
                <a:latin typeface="MetaNormal" panose="00000400000000000000" pitchFamily="2" charset="0"/>
              </a:rPr>
              <a:t>max. 2 Geschosse über Terrain</a:t>
            </a:r>
          </a:p>
          <a:p>
            <a:pPr marL="342900" lvl="5" indent="-342900">
              <a:buFont typeface="Arial" panose="020B0604020202020204" pitchFamily="34" charset="0"/>
              <a:buChar char="•"/>
            </a:pPr>
            <a:r>
              <a:rPr lang="de-CH" sz="2400" dirty="0">
                <a:solidFill>
                  <a:schemeClr val="tx1"/>
                </a:solidFill>
                <a:latin typeface="MetaNormal" panose="00000400000000000000" pitchFamily="2" charset="0"/>
              </a:rPr>
              <a:t>max. 1 Geschoss unter Terrain</a:t>
            </a:r>
          </a:p>
          <a:p>
            <a:pPr marL="342900" lvl="5" indent="-342900">
              <a:buFont typeface="Arial" panose="020B0604020202020204" pitchFamily="34" charset="0"/>
              <a:buChar char="•"/>
            </a:pPr>
            <a:r>
              <a:rPr lang="de-CH" sz="2400" dirty="0">
                <a:solidFill>
                  <a:schemeClr val="tx1"/>
                </a:solidFill>
                <a:latin typeface="MetaNormal" panose="00000400000000000000" pitchFamily="2" charset="0"/>
              </a:rPr>
              <a:t>Summe aller Geschossflächen bis </a:t>
            </a:r>
            <a:br>
              <a:rPr lang="de-CH" sz="2400" dirty="0">
                <a:solidFill>
                  <a:schemeClr val="tx1"/>
                </a:solidFill>
                <a:latin typeface="MetaNormal" panose="00000400000000000000" pitchFamily="2" charset="0"/>
              </a:rPr>
            </a:br>
            <a:r>
              <a:rPr lang="de-CH" sz="2400" dirty="0" smtClean="0">
                <a:solidFill>
                  <a:schemeClr val="tx1"/>
                </a:solidFill>
                <a:latin typeface="MetaNormal" panose="00000400000000000000" pitchFamily="2" charset="0"/>
              </a:rPr>
              <a:t>600</a:t>
            </a:r>
            <a:r>
              <a:rPr lang="de-CH" sz="2400" dirty="0">
                <a:solidFill>
                  <a:schemeClr val="tx1"/>
                </a:solidFill>
                <a:latin typeface="MetaNormal" panose="00000400000000000000" pitchFamily="2" charset="0"/>
              </a:rPr>
              <a:t> m</a:t>
            </a:r>
            <a:r>
              <a:rPr lang="de-CH" sz="2400" baseline="30000" dirty="0">
                <a:solidFill>
                  <a:schemeClr val="tx1"/>
                </a:solidFill>
                <a:latin typeface="MetaNormal" panose="00000400000000000000" pitchFamily="2" charset="0"/>
              </a:rPr>
              <a:t>2</a:t>
            </a:r>
          </a:p>
          <a:p>
            <a:pPr marL="342900" lvl="5" indent="-342900">
              <a:buFont typeface="Arial" panose="020B0604020202020204" pitchFamily="34" charset="0"/>
              <a:buChar char="•"/>
            </a:pPr>
            <a:r>
              <a:rPr lang="de-CH" sz="2400" dirty="0">
                <a:solidFill>
                  <a:schemeClr val="tx1"/>
                </a:solidFill>
                <a:latin typeface="MetaNormal" panose="00000400000000000000" pitchFamily="2" charset="0"/>
              </a:rPr>
              <a:t>keine Nutzung für schlafende Personen </a:t>
            </a:r>
            <a:r>
              <a:rPr lang="de-CH" sz="2400" dirty="0" smtClean="0">
                <a:solidFill>
                  <a:schemeClr val="tx1"/>
                </a:solidFill>
                <a:latin typeface="MetaNormal" panose="00000400000000000000" pitchFamily="2" charset="0"/>
              </a:rPr>
              <a:t/>
            </a:r>
            <a:br>
              <a:rPr lang="de-CH" sz="2400" dirty="0" smtClean="0">
                <a:solidFill>
                  <a:schemeClr val="tx1"/>
                </a:solidFill>
                <a:latin typeface="MetaNormal" panose="00000400000000000000" pitchFamily="2" charset="0"/>
              </a:rPr>
            </a:br>
            <a:r>
              <a:rPr lang="de-CH" sz="2400" dirty="0" smtClean="0">
                <a:solidFill>
                  <a:schemeClr val="tx1"/>
                </a:solidFill>
                <a:latin typeface="MetaNormal" panose="00000400000000000000" pitchFamily="2" charset="0"/>
              </a:rPr>
              <a:t>mit </a:t>
            </a:r>
            <a:r>
              <a:rPr lang="de-CH" sz="2400" dirty="0">
                <a:solidFill>
                  <a:schemeClr val="tx1"/>
                </a:solidFill>
                <a:latin typeface="MetaNormal" panose="00000400000000000000" pitchFamily="2" charset="0"/>
              </a:rPr>
              <a:t>Ausnahme einer Wohnung</a:t>
            </a:r>
          </a:p>
          <a:p>
            <a:pPr marL="342900" lvl="5" indent="-342900">
              <a:buFont typeface="Arial" panose="020B0604020202020204" pitchFamily="34" charset="0"/>
              <a:buChar char="•"/>
            </a:pPr>
            <a:r>
              <a:rPr lang="de-CH" sz="2400" dirty="0">
                <a:solidFill>
                  <a:schemeClr val="tx1"/>
                </a:solidFill>
                <a:latin typeface="MetaNormal" panose="00000400000000000000" pitchFamily="2" charset="0"/>
              </a:rPr>
              <a:t>keine Nutzung als Kinderkrippe</a:t>
            </a:r>
          </a:p>
          <a:p>
            <a:pPr marL="342900" lvl="5" indent="-342900">
              <a:buFont typeface="Arial" panose="020B0604020202020204" pitchFamily="34" charset="0"/>
              <a:buChar char="•"/>
            </a:pPr>
            <a:r>
              <a:rPr lang="de-CH" sz="2400" dirty="0">
                <a:solidFill>
                  <a:schemeClr val="tx1"/>
                </a:solidFill>
                <a:latin typeface="MetaNormal" panose="00000400000000000000" pitchFamily="2" charset="0"/>
              </a:rPr>
              <a:t>Räume mit grosser Personenbelegung </a:t>
            </a:r>
            <a:r>
              <a:rPr lang="de-CH" sz="2400" dirty="0" smtClean="0">
                <a:solidFill>
                  <a:schemeClr val="tx1"/>
                </a:solidFill>
                <a:latin typeface="MetaNormal" panose="00000400000000000000" pitchFamily="2" charset="0"/>
              </a:rPr>
              <a:t/>
            </a:r>
            <a:br>
              <a:rPr lang="de-CH" sz="2400" dirty="0" smtClean="0">
                <a:solidFill>
                  <a:schemeClr val="tx1"/>
                </a:solidFill>
                <a:latin typeface="MetaNormal" panose="00000400000000000000" pitchFamily="2" charset="0"/>
              </a:rPr>
            </a:br>
            <a:r>
              <a:rPr lang="de-CH" sz="2400" dirty="0" smtClean="0">
                <a:solidFill>
                  <a:schemeClr val="tx1"/>
                </a:solidFill>
                <a:latin typeface="MetaNormal" panose="00000400000000000000" pitchFamily="2" charset="0"/>
              </a:rPr>
              <a:t>nur </a:t>
            </a:r>
            <a:r>
              <a:rPr lang="de-CH" sz="2400" dirty="0">
                <a:solidFill>
                  <a:schemeClr val="tx1"/>
                </a:solidFill>
                <a:latin typeface="MetaNormal" panose="00000400000000000000" pitchFamily="2" charset="0"/>
              </a:rPr>
              <a:t>im Erdgeschoss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6370" y="1814246"/>
            <a:ext cx="2756285" cy="38800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Foliennummernplatzhalter 5"/>
          <p:cNvSpPr>
            <a:spLocks noGrp="1"/>
          </p:cNvSpPr>
          <p:nvPr>
            <p:ph type="sldNum" sz="quarter" idx="11"/>
          </p:nvPr>
        </p:nvSpPr>
        <p:spPr/>
        <p:txBody>
          <a:bodyPr/>
          <a:lstStyle/>
          <a:p>
            <a:fld id="{4D625B7D-F40F-48DA-B3F7-DCD8D64DA1F5}" type="slidenum">
              <a:rPr lang="de-CH" smtClean="0"/>
              <a:pPr/>
              <a:t>24</a:t>
            </a:fld>
            <a:endParaRPr lang="de-CH"/>
          </a:p>
        </p:txBody>
      </p:sp>
    </p:spTree>
    <p:extLst>
      <p:ext uri="{BB962C8B-B14F-4D97-AF65-F5344CB8AC3E}">
        <p14:creationId xmlns:p14="http://schemas.microsoft.com/office/powerpoint/2010/main" val="28290678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Beispiele für Gebäude mit geringen Abmessungen</a:t>
            </a:r>
            <a:endParaRPr lang="de-CH" dirty="0"/>
          </a:p>
        </p:txBody>
      </p:sp>
      <p:sp>
        <p:nvSpPr>
          <p:cNvPr id="3" name="Textplatzhalter 2"/>
          <p:cNvSpPr>
            <a:spLocks noGrp="1"/>
          </p:cNvSpPr>
          <p:nvPr>
            <p:ph type="body" idx="10"/>
          </p:nvPr>
        </p:nvSpPr>
        <p:spPr/>
        <p:txBody>
          <a:bodyPr/>
          <a:lstStyle/>
          <a:p>
            <a:r>
              <a:rPr lang="de-CH" dirty="0" smtClean="0"/>
              <a:t>Büro- und Verkaufsgebäude</a:t>
            </a:r>
            <a:endParaRPr lang="de-CH"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203" y="1704972"/>
            <a:ext cx="5511821" cy="4887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liennummernplatzhalter 4"/>
          <p:cNvSpPr>
            <a:spLocks noGrp="1"/>
          </p:cNvSpPr>
          <p:nvPr>
            <p:ph type="sldNum" sz="quarter" idx="11"/>
          </p:nvPr>
        </p:nvSpPr>
        <p:spPr/>
        <p:txBody>
          <a:bodyPr/>
          <a:lstStyle/>
          <a:p>
            <a:fld id="{4D625B7D-F40F-48DA-B3F7-DCD8D64DA1F5}" type="slidenum">
              <a:rPr lang="de-CH" smtClean="0"/>
              <a:pPr/>
              <a:t>25</a:t>
            </a:fld>
            <a:endParaRPr lang="de-CH"/>
          </a:p>
        </p:txBody>
      </p:sp>
    </p:spTree>
    <p:extLst>
      <p:ext uri="{BB962C8B-B14F-4D97-AF65-F5344CB8AC3E}">
        <p14:creationId xmlns:p14="http://schemas.microsoft.com/office/powerpoint/2010/main" val="38724303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Anforderungen für bestimmte Nutzungen und Gebäudearten / </a:t>
            </a:r>
            <a:r>
              <a:rPr lang="de-CH" dirty="0"/>
              <a:t>Gebäude mit geringen Abmessungen</a:t>
            </a:r>
          </a:p>
          <a:p>
            <a:endParaRPr lang="de-CH" dirty="0"/>
          </a:p>
        </p:txBody>
      </p:sp>
      <p:sp>
        <p:nvSpPr>
          <p:cNvPr id="3" name="Textplatzhalter 2"/>
          <p:cNvSpPr>
            <a:spLocks noGrp="1"/>
          </p:cNvSpPr>
          <p:nvPr>
            <p:ph type="body" idx="10"/>
          </p:nvPr>
        </p:nvSpPr>
        <p:spPr/>
        <p:txBody>
          <a:bodyPr/>
          <a:lstStyle/>
          <a:p>
            <a:endParaRPr lang="de-CH" dirty="0" smtClean="0"/>
          </a:p>
          <a:p>
            <a:endParaRPr lang="de-CH" dirty="0"/>
          </a:p>
          <a:p>
            <a:r>
              <a:rPr lang="de-CH" dirty="0" smtClean="0"/>
              <a:t>Restaurant mit Wohnung</a:t>
            </a:r>
          </a:p>
          <a:p>
            <a:r>
              <a:rPr lang="de-CH" dirty="0" smtClean="0"/>
              <a:t>Messweise der Fluchtweglängen</a:t>
            </a:r>
          </a:p>
          <a:p>
            <a:endParaRPr lang="de-CH" dirty="0"/>
          </a:p>
          <a:p>
            <a:endParaRPr lang="de-CH" dirty="0" smtClean="0"/>
          </a:p>
        </p:txBody>
      </p:sp>
      <p:pic>
        <p:nvPicPr>
          <p:cNvPr id="4" name="Grafik 3"/>
          <p:cNvPicPr/>
          <p:nvPr/>
        </p:nvPicPr>
        <p:blipFill>
          <a:blip r:embed="rId3" cstate="print">
            <a:extLst>
              <a:ext uri="{28A0092B-C50C-407E-A947-70E740481C1C}">
                <a14:useLocalDpi xmlns:a14="http://schemas.microsoft.com/office/drawing/2010/main" val="0"/>
              </a:ext>
            </a:extLst>
          </a:blip>
          <a:stretch>
            <a:fillRect/>
          </a:stretch>
        </p:blipFill>
        <p:spPr>
          <a:xfrm>
            <a:off x="661889" y="3126879"/>
            <a:ext cx="3751580" cy="2770505"/>
          </a:xfrm>
          <a:prstGeom prst="rect">
            <a:avLst/>
          </a:prstGeom>
        </p:spPr>
      </p:pic>
      <p:pic>
        <p:nvPicPr>
          <p:cNvPr id="5" name="Grafik 4"/>
          <p:cNvPicPr/>
          <p:nvPr/>
        </p:nvPicPr>
        <p:blipFill>
          <a:blip r:embed="rId4" cstate="print">
            <a:extLst>
              <a:ext uri="{28A0092B-C50C-407E-A947-70E740481C1C}">
                <a14:useLocalDpi xmlns:a14="http://schemas.microsoft.com/office/drawing/2010/main" val="0"/>
              </a:ext>
            </a:extLst>
          </a:blip>
          <a:stretch>
            <a:fillRect/>
          </a:stretch>
        </p:blipFill>
        <p:spPr>
          <a:xfrm>
            <a:off x="4887466" y="1252759"/>
            <a:ext cx="3237550" cy="2597497"/>
          </a:xfrm>
          <a:prstGeom prst="rect">
            <a:avLst/>
          </a:prstGeom>
        </p:spPr>
      </p:pic>
      <p:pic>
        <p:nvPicPr>
          <p:cNvPr id="6" name="Grafik 5"/>
          <p:cNvPicPr/>
          <p:nvPr/>
        </p:nvPicPr>
        <p:blipFill>
          <a:blip r:embed="rId5" cstate="print">
            <a:extLst>
              <a:ext uri="{28A0092B-C50C-407E-A947-70E740481C1C}">
                <a14:useLocalDpi xmlns:a14="http://schemas.microsoft.com/office/drawing/2010/main" val="0"/>
              </a:ext>
            </a:extLst>
          </a:blip>
          <a:stretch>
            <a:fillRect/>
          </a:stretch>
        </p:blipFill>
        <p:spPr>
          <a:xfrm>
            <a:off x="4887466" y="3948949"/>
            <a:ext cx="3391410" cy="2522885"/>
          </a:xfrm>
          <a:prstGeom prst="rect">
            <a:avLst/>
          </a:prstGeom>
        </p:spPr>
      </p:pic>
      <p:sp>
        <p:nvSpPr>
          <p:cNvPr id="8" name="Foliennummernplatzhalter 7"/>
          <p:cNvSpPr>
            <a:spLocks noGrp="1"/>
          </p:cNvSpPr>
          <p:nvPr>
            <p:ph type="sldNum" sz="quarter" idx="11"/>
          </p:nvPr>
        </p:nvSpPr>
        <p:spPr/>
        <p:txBody>
          <a:bodyPr/>
          <a:lstStyle/>
          <a:p>
            <a:fld id="{4D625B7D-F40F-48DA-B3F7-DCD8D64DA1F5}" type="slidenum">
              <a:rPr lang="de-CH" smtClean="0"/>
              <a:pPr/>
              <a:t>26</a:t>
            </a:fld>
            <a:endParaRPr lang="de-CH"/>
          </a:p>
        </p:txBody>
      </p:sp>
    </p:spTree>
    <p:extLst>
      <p:ext uri="{BB962C8B-B14F-4D97-AF65-F5344CB8AC3E}">
        <p14:creationId xmlns:p14="http://schemas.microsoft.com/office/powerpoint/2010/main" val="15904618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Projekte welche einer der nachfolgenden Kategorie zugeordnet werden können:</a:t>
            </a:r>
            <a:endParaRPr lang="de-CH" dirty="0"/>
          </a:p>
        </p:txBody>
      </p:sp>
      <p:sp>
        <p:nvSpPr>
          <p:cNvPr id="3" name="Textplatzhalter 2"/>
          <p:cNvSpPr>
            <a:spLocks noGrp="1"/>
          </p:cNvSpPr>
          <p:nvPr>
            <p:ph type="body" idx="10"/>
          </p:nvPr>
        </p:nvSpPr>
        <p:spPr>
          <a:xfrm>
            <a:off x="407988" y="1204003"/>
            <a:ext cx="8583612" cy="4490316"/>
          </a:xfrm>
        </p:spPr>
        <p:txBody>
          <a:bodyPr/>
          <a:lstStyle/>
          <a:p>
            <a:pPr marL="342900" indent="-342900">
              <a:buFont typeface="Arial" panose="020B0604020202020204" pitchFamily="34" charset="0"/>
              <a:buChar char="•"/>
            </a:pPr>
            <a:r>
              <a:rPr lang="de-CH" b="1" dirty="0" smtClean="0"/>
              <a:t>Einfamilienhaus</a:t>
            </a:r>
          </a:p>
          <a:p>
            <a:pPr marL="342900" indent="-342900">
              <a:buFont typeface="Arial" panose="020B0604020202020204" pitchFamily="34" charset="0"/>
              <a:buChar char="•"/>
            </a:pPr>
            <a:endParaRPr lang="de-CH" b="1" dirty="0"/>
          </a:p>
          <a:p>
            <a:pPr marL="342900" indent="-342900">
              <a:buFont typeface="Arial" panose="020B0604020202020204" pitchFamily="34" charset="0"/>
              <a:buChar char="•"/>
            </a:pPr>
            <a:endParaRPr lang="de-CH" b="1" dirty="0"/>
          </a:p>
          <a:p>
            <a:pPr marL="342900" indent="-342900">
              <a:buFont typeface="Arial" panose="020B0604020202020204" pitchFamily="34" charset="0"/>
              <a:buChar char="•"/>
            </a:pPr>
            <a:r>
              <a:rPr lang="de-CH" b="1" dirty="0"/>
              <a:t>Gebäude mit geringen Abmessungen</a:t>
            </a:r>
          </a:p>
          <a:p>
            <a:endParaRPr lang="de-CH" b="1" dirty="0"/>
          </a:p>
          <a:p>
            <a:r>
              <a:rPr lang="de-CH" dirty="0"/>
              <a:t>Solche Gebäude haben sehr geringe </a:t>
            </a:r>
            <a:r>
              <a:rPr lang="de-CH" dirty="0" smtClean="0"/>
              <a:t>Brandschutzanforderungen.</a:t>
            </a:r>
          </a:p>
          <a:p>
            <a:endParaRPr lang="de-CH" dirty="0"/>
          </a:p>
          <a:p>
            <a:r>
              <a:rPr lang="de-CH" dirty="0"/>
              <a:t>Zu beachten sind in erster Linie die Vorgaben bezüglich</a:t>
            </a:r>
            <a:r>
              <a:rPr lang="de-CH" dirty="0" smtClean="0"/>
              <a:t>:</a:t>
            </a:r>
          </a:p>
          <a:p>
            <a:endParaRPr lang="de-CH" dirty="0"/>
          </a:p>
          <a:p>
            <a:pPr marL="342900" indent="-342900">
              <a:buFont typeface="Arial" panose="020B0604020202020204" pitchFamily="34" charset="0"/>
              <a:buChar char="•"/>
            </a:pPr>
            <a:r>
              <a:rPr lang="de-CH" dirty="0"/>
              <a:t> Fluchtweglängen bis ins Freie</a:t>
            </a:r>
          </a:p>
          <a:p>
            <a:pPr marL="342900" indent="-342900">
              <a:buFont typeface="Arial" panose="020B0604020202020204" pitchFamily="34" charset="0"/>
              <a:buChar char="•"/>
            </a:pPr>
            <a:r>
              <a:rPr lang="de-CH" dirty="0"/>
              <a:t> Verwendung von Baustoffen</a:t>
            </a:r>
          </a:p>
          <a:p>
            <a:pPr marL="342900" indent="-342900">
              <a:buFont typeface="Arial" panose="020B0604020202020204" pitchFamily="34" charset="0"/>
              <a:buChar char="•"/>
            </a:pPr>
            <a:r>
              <a:rPr lang="de-CH" dirty="0"/>
              <a:t> haustechnischer Anlagen</a:t>
            </a:r>
          </a:p>
          <a:p>
            <a:pPr marL="342900" indent="-342900">
              <a:buFont typeface="Arial" panose="020B0604020202020204" pitchFamily="34" charset="0"/>
              <a:buChar char="•"/>
            </a:pPr>
            <a:r>
              <a:rPr lang="de-CH" dirty="0"/>
              <a:t> Brandschutzabstände</a:t>
            </a:r>
          </a:p>
          <a:p>
            <a:pPr marL="342900" indent="-342900">
              <a:buFont typeface="Arial" panose="020B0604020202020204" pitchFamily="34" charset="0"/>
              <a:buChar char="•"/>
            </a:pPr>
            <a:r>
              <a:rPr lang="de-CH" dirty="0"/>
              <a:t> Zugang für die Feuerwehr und betrieblicher Brandschutz</a:t>
            </a:r>
          </a:p>
          <a:p>
            <a:endParaRPr lang="de-CH" dirty="0"/>
          </a:p>
        </p:txBody>
      </p:sp>
      <p:sp>
        <p:nvSpPr>
          <p:cNvPr id="5" name="Foliennummernplatzhalter 4"/>
          <p:cNvSpPr>
            <a:spLocks noGrp="1"/>
          </p:cNvSpPr>
          <p:nvPr>
            <p:ph type="sldNum" sz="quarter" idx="11"/>
          </p:nvPr>
        </p:nvSpPr>
        <p:spPr/>
        <p:txBody>
          <a:bodyPr/>
          <a:lstStyle/>
          <a:p>
            <a:fld id="{4D625B7D-F40F-48DA-B3F7-DCD8D64DA1F5}" type="slidenum">
              <a:rPr lang="de-CH" smtClean="0"/>
              <a:pPr/>
              <a:t>27</a:t>
            </a:fld>
            <a:endParaRPr lang="de-CH"/>
          </a:p>
        </p:txBody>
      </p:sp>
    </p:spTree>
    <p:extLst>
      <p:ext uri="{BB962C8B-B14F-4D97-AF65-F5344CB8AC3E}">
        <p14:creationId xmlns:p14="http://schemas.microsoft.com/office/powerpoint/2010/main" val="228233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 calcmode="lin" valueType="num">
                                      <p:cBhvr additive="base">
                                        <p:cTn id="1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anim calcmode="lin" valueType="num">
                                      <p:cBhvr additive="base">
                                        <p:cTn id="2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anim calcmode="lin" valueType="num">
                                      <p:cBhvr additive="base">
                                        <p:cTn id="2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anim calcmode="lin" valueType="num">
                                      <p:cBhvr additive="base">
                                        <p:cTn id="3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b="1" dirty="0" smtClean="0"/>
              <a:t>Bauten mit Atrien und Innenhöfen</a:t>
            </a:r>
            <a:endParaRPr lang="de-CH" b="1" dirty="0"/>
          </a:p>
        </p:txBody>
      </p:sp>
      <p:pic>
        <p:nvPicPr>
          <p:cNvPr id="3" name="Grafik 2" descr="Bildschirmausschnit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515" y="752862"/>
            <a:ext cx="4346383" cy="5775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Foliennummernplatzhalter 4"/>
          <p:cNvSpPr>
            <a:spLocks noGrp="1"/>
          </p:cNvSpPr>
          <p:nvPr>
            <p:ph type="sldNum" sz="quarter" idx="11"/>
          </p:nvPr>
        </p:nvSpPr>
        <p:spPr/>
        <p:txBody>
          <a:bodyPr/>
          <a:lstStyle/>
          <a:p>
            <a:fld id="{4D625B7D-F40F-48DA-B3F7-DCD8D64DA1F5}" type="slidenum">
              <a:rPr lang="de-CH" smtClean="0"/>
              <a:pPr/>
              <a:t>28</a:t>
            </a:fld>
            <a:endParaRPr lang="de-CH"/>
          </a:p>
        </p:txBody>
      </p:sp>
    </p:spTree>
    <p:extLst>
      <p:ext uri="{BB962C8B-B14F-4D97-AF65-F5344CB8AC3E}">
        <p14:creationId xmlns:p14="http://schemas.microsoft.com/office/powerpoint/2010/main" val="32403642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_VKF BSV2015\AG2\Atriumbauten_Innenhöfe_Doppelfass_\Beispiele\Atrien\Atr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6055" y="973485"/>
            <a:ext cx="3526145" cy="26628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G:\_VKF BSV2015\AG2\Atriumbauten_Innenhöfe_Doppelfass_\Beispiele\Atrien\IMG_09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4789" y="1549549"/>
            <a:ext cx="2567682" cy="34377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G:\_VKF BSV2015\AG2\Atriumbauten_Innenhöfe_Doppelfass_\Beispiele\Atrien\IMG_091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6055" y="3781797"/>
            <a:ext cx="3526145" cy="26337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Z:\FOTOS_DIGI_KAMERA\Savognin\The Cube Hotel Tröpolach\Chillou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1496201"/>
            <a:ext cx="2578293" cy="3437724"/>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p:cNvSpPr>
            <a:spLocks noGrp="1"/>
          </p:cNvSpPr>
          <p:nvPr>
            <p:ph type="sldNum" sz="quarter" idx="11"/>
          </p:nvPr>
        </p:nvSpPr>
        <p:spPr/>
        <p:txBody>
          <a:bodyPr/>
          <a:lstStyle/>
          <a:p>
            <a:fld id="{4D625B7D-F40F-48DA-B3F7-DCD8D64DA1F5}" type="slidenum">
              <a:rPr lang="de-CH" smtClean="0"/>
              <a:pPr/>
              <a:t>29</a:t>
            </a:fld>
            <a:endParaRPr lang="de-CH"/>
          </a:p>
        </p:txBody>
      </p:sp>
    </p:spTree>
    <p:extLst>
      <p:ext uri="{BB962C8B-B14F-4D97-AF65-F5344CB8AC3E}">
        <p14:creationId xmlns:p14="http://schemas.microsoft.com/office/powerpoint/2010/main" val="23721093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sz="2400" b="1" dirty="0" smtClean="0"/>
              <a:t>Referent</a:t>
            </a:r>
            <a:endParaRPr lang="de-CH" sz="2400" b="1" dirty="0"/>
          </a:p>
        </p:txBody>
      </p:sp>
      <p:sp>
        <p:nvSpPr>
          <p:cNvPr id="3" name="Textplatzhalter 2"/>
          <p:cNvSpPr>
            <a:spLocks noGrp="1"/>
          </p:cNvSpPr>
          <p:nvPr>
            <p:ph type="body" idx="10"/>
          </p:nvPr>
        </p:nvSpPr>
        <p:spPr>
          <a:noFill/>
        </p:spPr>
        <p:txBody>
          <a:bodyPr/>
          <a:lstStyle/>
          <a:p>
            <a:pPr marL="358775" indent="-358775"/>
            <a:r>
              <a:rPr lang="de-CH" altLang="de-DE" b="1" kern="0" dirty="0" smtClean="0"/>
              <a:t>Fernando Öhri, </a:t>
            </a:r>
            <a:r>
              <a:rPr lang="de-CH" kern="0" dirty="0"/>
              <a:t>Dipl. </a:t>
            </a:r>
            <a:r>
              <a:rPr lang="de-CH" kern="0" dirty="0" smtClean="0"/>
              <a:t>Techniker HF/Hochbau</a:t>
            </a:r>
          </a:p>
          <a:p>
            <a:pPr marL="358775" indent="-358775"/>
            <a:endParaRPr lang="de-CH" kern="0" dirty="0" smtClean="0"/>
          </a:p>
          <a:p>
            <a:pPr marL="358775" indent="-358775"/>
            <a:r>
              <a:rPr lang="de-CH" kern="0" dirty="0" smtClean="0"/>
              <a:t>Bei der LLV seit 15.1.2009</a:t>
            </a:r>
          </a:p>
          <a:p>
            <a:pPr marL="358775" indent="-358775"/>
            <a:r>
              <a:rPr lang="de-CH" kern="0" dirty="0" err="1" smtClean="0"/>
              <a:t>Stv</a:t>
            </a:r>
            <a:r>
              <a:rPr lang="de-CH" kern="0" dirty="0" smtClean="0"/>
              <a:t>. Leiter Fachbereich Brandschutz seit</a:t>
            </a:r>
            <a:r>
              <a:rPr lang="de-CH" b="1" kern="0" dirty="0" smtClean="0"/>
              <a:t> 1</a:t>
            </a:r>
            <a:r>
              <a:rPr lang="de-CH" kern="0" dirty="0" smtClean="0"/>
              <a:t>.7.2014</a:t>
            </a:r>
          </a:p>
          <a:p>
            <a:pPr marL="358775" indent="-358775"/>
            <a:endParaRPr lang="de-CH" kern="0" dirty="0"/>
          </a:p>
          <a:p>
            <a:pPr marL="358775" indent="-358775"/>
            <a:endParaRPr lang="de-CH" b="1" kern="0" dirty="0"/>
          </a:p>
          <a:p>
            <a:pPr marL="358775" indent="-358775"/>
            <a:r>
              <a:rPr lang="de-CH" kern="0" dirty="0"/>
              <a:t>Kompetenzzertifikat Brandschutzexperte VKF seit </a:t>
            </a:r>
            <a:r>
              <a:rPr lang="de-CH" kern="0" dirty="0" smtClean="0"/>
              <a:t>2011</a:t>
            </a:r>
            <a:endParaRPr lang="de-CH" kern="0" dirty="0"/>
          </a:p>
          <a:p>
            <a:pPr marL="358775" indent="-358775"/>
            <a:endParaRPr lang="de-CH" kern="0" dirty="0" smtClean="0"/>
          </a:p>
          <a:p>
            <a:pPr marL="358775" indent="-358775"/>
            <a:endParaRPr lang="de-CH" kern="0" dirty="0"/>
          </a:p>
          <a:p>
            <a:endParaRPr lang="de-CH" kern="0" dirty="0"/>
          </a:p>
        </p:txBody>
      </p:sp>
      <p:sp>
        <p:nvSpPr>
          <p:cNvPr id="5" name="Foliennummernplatzhalter 4"/>
          <p:cNvSpPr>
            <a:spLocks noGrp="1"/>
          </p:cNvSpPr>
          <p:nvPr>
            <p:ph type="sldNum" sz="quarter" idx="11"/>
          </p:nvPr>
        </p:nvSpPr>
        <p:spPr/>
        <p:txBody>
          <a:bodyPr/>
          <a:lstStyle/>
          <a:p>
            <a:fld id="{4D625B7D-F40F-48DA-B3F7-DCD8D64DA1F5}" type="slidenum">
              <a:rPr lang="de-CH" smtClean="0"/>
              <a:pPr/>
              <a:t>3</a:t>
            </a:fld>
            <a:endParaRPr lang="de-CH"/>
          </a:p>
        </p:txBody>
      </p:sp>
    </p:spTree>
    <p:extLst>
      <p:ext uri="{BB962C8B-B14F-4D97-AF65-F5344CB8AC3E}">
        <p14:creationId xmlns:p14="http://schemas.microsoft.com/office/powerpoint/2010/main" val="17075350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Definition und Qualitätssicherung</a:t>
            </a:r>
            <a:endParaRPr lang="de-CH" dirty="0"/>
          </a:p>
        </p:txBody>
      </p:sp>
      <p:sp>
        <p:nvSpPr>
          <p:cNvPr id="3" name="Textplatzhalter 2"/>
          <p:cNvSpPr>
            <a:spLocks noGrp="1"/>
          </p:cNvSpPr>
          <p:nvPr>
            <p:ph type="body" idx="10"/>
          </p:nvPr>
        </p:nvSpPr>
        <p:spPr>
          <a:xfrm>
            <a:off x="407988" y="1204003"/>
            <a:ext cx="8593137" cy="4490316"/>
          </a:xfrm>
        </p:spPr>
        <p:txBody>
          <a:bodyPr/>
          <a:lstStyle/>
          <a:p>
            <a:r>
              <a:rPr lang="de-CH" b="1" dirty="0"/>
              <a:t>Atrium (Bauten mit Atrien</a:t>
            </a:r>
            <a:r>
              <a:rPr lang="de-CH" b="1" dirty="0" smtClean="0"/>
              <a:t>)</a:t>
            </a:r>
          </a:p>
          <a:p>
            <a:endParaRPr lang="de-CH" b="1" dirty="0"/>
          </a:p>
          <a:p>
            <a:endParaRPr lang="de-CH" dirty="0" smtClean="0"/>
          </a:p>
          <a:p>
            <a:r>
              <a:rPr lang="de-CH" dirty="0" smtClean="0"/>
              <a:t>Atriumbauten </a:t>
            </a:r>
            <a:r>
              <a:rPr lang="de-CH" dirty="0"/>
              <a:t>sind Bauten und Anlagen mit überdachten </a:t>
            </a:r>
            <a:r>
              <a:rPr lang="de-CH" dirty="0" smtClean="0"/>
              <a:t>Innenhöfen</a:t>
            </a:r>
            <a:r>
              <a:rPr lang="de-CH" dirty="0"/>
              <a:t>, welche mindestens eine der folgenden </a:t>
            </a:r>
            <a:r>
              <a:rPr lang="de-CH" dirty="0" smtClean="0"/>
              <a:t>Bedingungen </a:t>
            </a:r>
            <a:r>
              <a:rPr lang="de-CH" dirty="0"/>
              <a:t>erfüllen</a:t>
            </a:r>
            <a:r>
              <a:rPr lang="de-CH" dirty="0" smtClean="0"/>
              <a:t>:</a:t>
            </a:r>
          </a:p>
          <a:p>
            <a:endParaRPr lang="de-CH" dirty="0"/>
          </a:p>
          <a:p>
            <a:pPr marL="342900" indent="-342900">
              <a:buFont typeface="Arial" panose="020B0604020202020204" pitchFamily="34" charset="0"/>
              <a:buChar char="•"/>
            </a:pPr>
            <a:r>
              <a:rPr lang="de-CH" dirty="0" smtClean="0"/>
              <a:t>die </a:t>
            </a:r>
            <a:r>
              <a:rPr lang="de-CH" dirty="0"/>
              <a:t>über mehrere Geschosse zusammenhängende 		  Brandabschnittsfläche beträgt mehr als 3‘600 m</a:t>
            </a:r>
            <a:r>
              <a:rPr lang="de-CH" baseline="30000" dirty="0"/>
              <a:t>2</a:t>
            </a:r>
            <a:r>
              <a:rPr lang="de-CH" dirty="0" smtClean="0"/>
              <a:t>;</a:t>
            </a:r>
          </a:p>
          <a:p>
            <a:pPr marL="342900" indent="-342900">
              <a:buFont typeface="Arial" panose="020B0604020202020204" pitchFamily="34" charset="0"/>
              <a:buChar char="•"/>
            </a:pPr>
            <a:endParaRPr lang="de-CH" dirty="0"/>
          </a:p>
          <a:p>
            <a:pPr marL="342900" indent="-342900">
              <a:buFont typeface="Arial" panose="020B0604020202020204" pitchFamily="34" charset="0"/>
              <a:buChar char="•"/>
            </a:pPr>
            <a:r>
              <a:rPr lang="de-CH" dirty="0" smtClean="0"/>
              <a:t>das </a:t>
            </a:r>
            <a:r>
              <a:rPr lang="de-CH" dirty="0"/>
              <a:t>Atrium dehnt sich über mehr als 3 Geschosse aus</a:t>
            </a:r>
            <a:r>
              <a:rPr lang="de-CH" dirty="0" smtClean="0"/>
              <a:t>;</a:t>
            </a:r>
          </a:p>
          <a:p>
            <a:pPr marL="342900" indent="-342900">
              <a:buFont typeface="Arial" panose="020B0604020202020204" pitchFamily="34" charset="0"/>
              <a:buChar char="•"/>
            </a:pPr>
            <a:endParaRPr lang="de-CH" dirty="0"/>
          </a:p>
          <a:p>
            <a:pPr marL="342900" indent="-342900">
              <a:buFont typeface="Arial" panose="020B0604020202020204" pitchFamily="34" charset="0"/>
              <a:buChar char="•"/>
            </a:pPr>
            <a:r>
              <a:rPr lang="de-CH" dirty="0" smtClean="0"/>
              <a:t>die </a:t>
            </a:r>
            <a:r>
              <a:rPr lang="de-CH" dirty="0"/>
              <a:t>Atriumhöhe beträgt mehr als 11 m.</a:t>
            </a:r>
          </a:p>
          <a:p>
            <a:endParaRPr lang="de-CH" dirty="0"/>
          </a:p>
        </p:txBody>
      </p:sp>
      <p:sp>
        <p:nvSpPr>
          <p:cNvPr id="5" name="Foliennummernplatzhalter 4"/>
          <p:cNvSpPr>
            <a:spLocks noGrp="1"/>
          </p:cNvSpPr>
          <p:nvPr>
            <p:ph type="sldNum" sz="quarter" idx="11"/>
          </p:nvPr>
        </p:nvSpPr>
        <p:spPr/>
        <p:txBody>
          <a:bodyPr/>
          <a:lstStyle/>
          <a:p>
            <a:fld id="{4D625B7D-F40F-48DA-B3F7-DCD8D64DA1F5}" type="slidenum">
              <a:rPr lang="de-CH" smtClean="0"/>
              <a:pPr/>
              <a:t>30</a:t>
            </a:fld>
            <a:endParaRPr lang="de-CH"/>
          </a:p>
        </p:txBody>
      </p:sp>
    </p:spTree>
    <p:extLst>
      <p:ext uri="{BB962C8B-B14F-4D97-AF65-F5344CB8AC3E}">
        <p14:creationId xmlns:p14="http://schemas.microsoft.com/office/powerpoint/2010/main" val="35863972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Typ A - ohne Brandabschnittsbildung</a:t>
            </a:r>
            <a:endParaRPr lang="de-CH" dirty="0"/>
          </a:p>
        </p:txBody>
      </p:sp>
      <p:sp>
        <p:nvSpPr>
          <p:cNvPr id="3" name="Textplatzhalter 2"/>
          <p:cNvSpPr>
            <a:spLocks noGrp="1"/>
          </p:cNvSpPr>
          <p:nvPr>
            <p:ph type="body" idx="10"/>
          </p:nvPr>
        </p:nvSpPr>
        <p:spPr>
          <a:xfrm>
            <a:off x="407988" y="1204003"/>
            <a:ext cx="8593137" cy="4490316"/>
          </a:xfrm>
        </p:spPr>
        <p:txBody>
          <a:bodyPr/>
          <a:lstStyle/>
          <a:p>
            <a:r>
              <a:rPr lang="de-CH" dirty="0"/>
              <a:t>Tragwerk und Geschossdecken mit Feuerwiderstand gemäss </a:t>
            </a:r>
          </a:p>
          <a:p>
            <a:r>
              <a:rPr lang="de-CH" dirty="0"/>
              <a:t>Brandschutzrichtlinie „Brandschutzabstände Tragwerke Brandabschnitte“,  </a:t>
            </a:r>
          </a:p>
          <a:p>
            <a:r>
              <a:rPr lang="de-CH" dirty="0"/>
              <a:t>Ziffer 3.7.1 (Spalte „Brandabschnittsbildende Geschossdecken“)</a:t>
            </a:r>
          </a:p>
          <a:p>
            <a:endParaRPr lang="de-CH" dirty="0"/>
          </a:p>
          <a:p>
            <a:r>
              <a:rPr lang="de-CH" dirty="0"/>
              <a:t>Durchbrüche und Leitungsführungen durch Geschossdecken sowie Installationsschächte müssen den Anforderungen der Brandschutzrichtlinie „Brandschutzabstände Tragwerke Brandabschnitte“, Ziffer 3.5 und 3.6 entsprechen.</a:t>
            </a:r>
          </a:p>
          <a:p>
            <a:endParaRPr lang="de-CH" dirty="0"/>
          </a:p>
          <a:p>
            <a:r>
              <a:rPr lang="de-CH" dirty="0" smtClean="0"/>
              <a:t>Sicherheitsbeleuchtung </a:t>
            </a:r>
          </a:p>
          <a:p>
            <a:r>
              <a:rPr lang="de-CH" dirty="0" smtClean="0"/>
              <a:t>(ausgenommen </a:t>
            </a:r>
            <a:r>
              <a:rPr lang="de-CH" dirty="0"/>
              <a:t>sind </a:t>
            </a:r>
            <a:endParaRPr lang="de-CH" dirty="0" smtClean="0"/>
          </a:p>
          <a:p>
            <a:r>
              <a:rPr lang="de-CH" dirty="0" smtClean="0"/>
              <a:t>Einzelräume ≤ 30 </a:t>
            </a:r>
            <a:r>
              <a:rPr lang="de-CH" dirty="0"/>
              <a:t>m</a:t>
            </a:r>
            <a:r>
              <a:rPr lang="de-CH" baseline="30000" dirty="0"/>
              <a:t>2</a:t>
            </a:r>
            <a:r>
              <a:rPr lang="de-CH" dirty="0"/>
              <a:t>)</a:t>
            </a:r>
          </a:p>
          <a:p>
            <a:endParaRPr lang="de-CH" dirty="0"/>
          </a:p>
        </p:txBody>
      </p:sp>
      <p:pic>
        <p:nvPicPr>
          <p:cNvPr id="4" name="Grafik 3"/>
          <p:cNvPicPr/>
          <p:nvPr/>
        </p:nvPicPr>
        <p:blipFill>
          <a:blip r:embed="rId3" cstate="print">
            <a:extLst>
              <a:ext uri="{28A0092B-C50C-407E-A947-70E740481C1C}">
                <a14:useLocalDpi xmlns:a14="http://schemas.microsoft.com/office/drawing/2010/main" val="0"/>
              </a:ext>
            </a:extLst>
          </a:blip>
          <a:stretch>
            <a:fillRect/>
          </a:stretch>
        </p:blipFill>
        <p:spPr>
          <a:xfrm>
            <a:off x="4354116" y="4524375"/>
            <a:ext cx="4647009" cy="2131742"/>
          </a:xfrm>
          <a:prstGeom prst="rect">
            <a:avLst/>
          </a:prstGeom>
        </p:spPr>
      </p:pic>
      <p:sp>
        <p:nvSpPr>
          <p:cNvPr id="6" name="Foliennummernplatzhalter 5"/>
          <p:cNvSpPr>
            <a:spLocks noGrp="1"/>
          </p:cNvSpPr>
          <p:nvPr>
            <p:ph type="sldNum" sz="quarter" idx="11"/>
          </p:nvPr>
        </p:nvSpPr>
        <p:spPr/>
        <p:txBody>
          <a:bodyPr/>
          <a:lstStyle/>
          <a:p>
            <a:fld id="{4D625B7D-F40F-48DA-B3F7-DCD8D64DA1F5}" type="slidenum">
              <a:rPr lang="de-CH" smtClean="0"/>
              <a:pPr/>
              <a:t>31</a:t>
            </a:fld>
            <a:endParaRPr lang="de-CH"/>
          </a:p>
        </p:txBody>
      </p:sp>
    </p:spTree>
    <p:extLst>
      <p:ext uri="{BB962C8B-B14F-4D97-AF65-F5344CB8AC3E}">
        <p14:creationId xmlns:p14="http://schemas.microsoft.com/office/powerpoint/2010/main" val="39681423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Typ A - ohne Brandabschnittsbildung</a:t>
            </a:r>
            <a:endParaRPr lang="de-CH" dirty="0"/>
          </a:p>
        </p:txBody>
      </p:sp>
      <p:sp>
        <p:nvSpPr>
          <p:cNvPr id="3" name="Textplatzhalter 2"/>
          <p:cNvSpPr>
            <a:spLocks noGrp="1"/>
          </p:cNvSpPr>
          <p:nvPr>
            <p:ph type="body" idx="10"/>
          </p:nvPr>
        </p:nvSpPr>
        <p:spPr>
          <a:xfrm>
            <a:off x="407988" y="1204003"/>
            <a:ext cx="8593137" cy="4490316"/>
          </a:xfrm>
        </p:spPr>
        <p:txBody>
          <a:bodyPr/>
          <a:lstStyle/>
          <a:p>
            <a:pPr marL="342900" indent="-342900">
              <a:buFont typeface="Arial" panose="020B0604020202020204" pitchFamily="34" charset="0"/>
              <a:buChar char="•"/>
            </a:pPr>
            <a:r>
              <a:rPr lang="de-CH" dirty="0"/>
              <a:t>Löschanlage als Vollschutz</a:t>
            </a:r>
          </a:p>
          <a:p>
            <a:pPr marL="342900" indent="-342900">
              <a:buFont typeface="Arial" panose="020B0604020202020204" pitchFamily="34" charset="0"/>
              <a:buChar char="•"/>
            </a:pPr>
            <a:r>
              <a:rPr lang="de-CH" dirty="0" smtClean="0"/>
              <a:t>Brandmeldeanlage </a:t>
            </a:r>
            <a:r>
              <a:rPr lang="de-CH" dirty="0"/>
              <a:t>als </a:t>
            </a:r>
            <a:r>
              <a:rPr lang="de-CH" dirty="0" smtClean="0"/>
              <a:t>Vollüberwachung</a:t>
            </a:r>
          </a:p>
          <a:p>
            <a:pPr marL="342900" indent="-342900">
              <a:buFont typeface="Arial" panose="020B0604020202020204" pitchFamily="34" charset="0"/>
              <a:buChar char="•"/>
            </a:pPr>
            <a:r>
              <a:rPr lang="de-CH" dirty="0" smtClean="0"/>
              <a:t>Atrium </a:t>
            </a:r>
            <a:r>
              <a:rPr lang="de-CH" dirty="0"/>
              <a:t>mit RWA </a:t>
            </a:r>
            <a:r>
              <a:rPr lang="de-CH" dirty="0" smtClean="0"/>
              <a:t/>
            </a:r>
            <a:br>
              <a:rPr lang="de-CH" dirty="0" smtClean="0"/>
            </a:br>
            <a:r>
              <a:rPr lang="de-CH" dirty="0" smtClean="0"/>
              <a:t>gemäss </a:t>
            </a:r>
            <a:r>
              <a:rPr lang="de-CH" dirty="0"/>
              <a:t>der Brandschutzrichtlinie "Rauch- und </a:t>
            </a:r>
            <a:r>
              <a:rPr lang="de-CH" dirty="0" smtClean="0"/>
              <a:t>Wärmeabzugsanlagen</a:t>
            </a:r>
            <a:r>
              <a:rPr lang="de-CH" dirty="0"/>
              <a:t>“, Ziffer 3.2 </a:t>
            </a:r>
            <a:r>
              <a:rPr lang="de-CH" dirty="0" smtClean="0"/>
              <a:t/>
            </a:r>
            <a:br>
              <a:rPr lang="de-CH" dirty="0" smtClean="0"/>
            </a:br>
            <a:r>
              <a:rPr lang="de-CH" dirty="0" smtClean="0"/>
              <a:t>bei </a:t>
            </a:r>
            <a:r>
              <a:rPr lang="de-CH" dirty="0" err="1"/>
              <a:t>Atriumsflächen</a:t>
            </a:r>
            <a:r>
              <a:rPr lang="de-CH" dirty="0"/>
              <a:t> &gt; 2400 m² mit Leistungsnachweis</a:t>
            </a:r>
          </a:p>
          <a:p>
            <a:endParaRPr lang="de-CH" dirty="0"/>
          </a:p>
        </p:txBody>
      </p:sp>
      <p:pic>
        <p:nvPicPr>
          <p:cNvPr id="5" name="Grafik 4"/>
          <p:cNvPicPr/>
          <p:nvPr/>
        </p:nvPicPr>
        <p:blipFill>
          <a:blip r:embed="rId3" cstate="print">
            <a:extLst>
              <a:ext uri="{28A0092B-C50C-407E-A947-70E740481C1C}">
                <a14:useLocalDpi xmlns:a14="http://schemas.microsoft.com/office/drawing/2010/main" val="0"/>
              </a:ext>
            </a:extLst>
          </a:blip>
          <a:stretch>
            <a:fillRect/>
          </a:stretch>
        </p:blipFill>
        <p:spPr>
          <a:xfrm>
            <a:off x="1609006" y="3608834"/>
            <a:ext cx="5535176" cy="2772931"/>
          </a:xfrm>
          <a:prstGeom prst="rect">
            <a:avLst/>
          </a:prstGeom>
        </p:spPr>
      </p:pic>
      <p:sp>
        <p:nvSpPr>
          <p:cNvPr id="6" name="Foliennummernplatzhalter 5"/>
          <p:cNvSpPr>
            <a:spLocks noGrp="1"/>
          </p:cNvSpPr>
          <p:nvPr>
            <p:ph type="sldNum" sz="quarter" idx="11"/>
          </p:nvPr>
        </p:nvSpPr>
        <p:spPr/>
        <p:txBody>
          <a:bodyPr/>
          <a:lstStyle/>
          <a:p>
            <a:fld id="{4D625B7D-F40F-48DA-B3F7-DCD8D64DA1F5}" type="slidenum">
              <a:rPr lang="de-CH" smtClean="0"/>
              <a:pPr/>
              <a:t>32</a:t>
            </a:fld>
            <a:endParaRPr lang="de-CH"/>
          </a:p>
        </p:txBody>
      </p:sp>
    </p:spTree>
    <p:extLst>
      <p:ext uri="{BB962C8B-B14F-4D97-AF65-F5344CB8AC3E}">
        <p14:creationId xmlns:p14="http://schemas.microsoft.com/office/powerpoint/2010/main" val="8575824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Flucht- und Rettungswege</a:t>
            </a:r>
            <a:endParaRPr lang="de-CH" dirty="0"/>
          </a:p>
        </p:txBody>
      </p:sp>
      <p:sp>
        <p:nvSpPr>
          <p:cNvPr id="3" name="Textplatzhalter 2"/>
          <p:cNvSpPr>
            <a:spLocks noGrp="1"/>
          </p:cNvSpPr>
          <p:nvPr>
            <p:ph type="body" idx="10"/>
          </p:nvPr>
        </p:nvSpPr>
        <p:spPr/>
        <p:txBody>
          <a:bodyPr/>
          <a:lstStyle/>
          <a:p>
            <a:pPr lvl="0" algn="just" defTabSz="895350">
              <a:spcBef>
                <a:spcPts val="600"/>
              </a:spcBef>
              <a:tabLst>
                <a:tab pos="809625" algn="l"/>
              </a:tabLst>
            </a:pPr>
            <a:r>
              <a:rPr lang="de-CH" b="1" dirty="0">
                <a:ea typeface="Times New Roman"/>
                <a:cs typeface="Times New Roman"/>
              </a:rPr>
              <a:t>Atrium Typ B oder C</a:t>
            </a:r>
          </a:p>
          <a:p>
            <a:pPr lvl="0" algn="just">
              <a:spcBef>
                <a:spcPts val="600"/>
              </a:spcBef>
              <a:tabLst>
                <a:tab pos="828040" algn="l"/>
              </a:tabLst>
            </a:pPr>
            <a:r>
              <a:rPr lang="de-CH" b="1" dirty="0">
                <a:ea typeface="Times New Roman"/>
                <a:cs typeface="Times New Roman"/>
              </a:rPr>
              <a:t>Flucht- und Rettungswege</a:t>
            </a:r>
          </a:p>
          <a:p>
            <a:pPr lvl="0">
              <a:spcBef>
                <a:spcPts val="600"/>
              </a:spcBef>
              <a:tabLst>
                <a:tab pos="828040" algn="l"/>
              </a:tabLst>
            </a:pPr>
            <a:r>
              <a:rPr lang="de-CH" dirty="0">
                <a:ea typeface="Times New Roman"/>
                <a:cs typeface="Times New Roman"/>
              </a:rPr>
              <a:t>Die maximale Länge von Flucht- und Rettungswegen, die über </a:t>
            </a:r>
            <a:r>
              <a:rPr lang="de-CH" dirty="0" smtClean="0">
                <a:ea typeface="Times New Roman"/>
                <a:cs typeface="Times New Roman"/>
              </a:rPr>
              <a:t>Räume </a:t>
            </a:r>
            <a:r>
              <a:rPr lang="de-CH" dirty="0">
                <a:ea typeface="Times New Roman"/>
                <a:cs typeface="Times New Roman"/>
              </a:rPr>
              <a:t>und das Atrium bis in horizontale oder vertikale Flucht- und Rettungswege führen, beträgt 35 m.</a:t>
            </a:r>
          </a:p>
          <a:p>
            <a:endParaRPr lang="de-CH" dirty="0"/>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0175" y="3503773"/>
            <a:ext cx="4104456" cy="2514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platzhalter 2"/>
          <p:cNvSpPr txBox="1">
            <a:spLocks/>
          </p:cNvSpPr>
          <p:nvPr/>
        </p:nvSpPr>
        <p:spPr>
          <a:xfrm>
            <a:off x="398464" y="3230086"/>
            <a:ext cx="4583111" cy="3237389"/>
          </a:xfrm>
          <a:prstGeom prst="rect">
            <a:avLst/>
          </a:prstGeom>
        </p:spPr>
        <p:txBody>
          <a:bodyPr lIns="0" tIns="0" rIns="0" bIns="0" anchor="t" anchorCtr="0"/>
          <a:lstStyle>
            <a:lvl1pPr marL="0" indent="0" algn="l" defTabSz="457200" rtl="0" eaLnBrk="1" latinLnBrk="0" hangingPunct="1">
              <a:lnSpc>
                <a:spcPts val="2800"/>
              </a:lnSpc>
              <a:spcBef>
                <a:spcPts val="0"/>
              </a:spcBef>
              <a:buFont typeface="Arial"/>
              <a:buNone/>
              <a:defRPr sz="2400" kern="1200">
                <a:solidFill>
                  <a:schemeClr val="tx1"/>
                </a:solidFill>
                <a:latin typeface="MetaNormal" panose="00000400000000000000" pitchFamily="2" charset="0"/>
                <a:ea typeface="+mn-ea"/>
                <a:cs typeface="+mn-cs"/>
              </a:defRPr>
            </a:lvl1pPr>
            <a:lvl2pPr marL="4572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spcBef>
                <a:spcPts val="600"/>
              </a:spcBef>
              <a:tabLst>
                <a:tab pos="828040" algn="l"/>
              </a:tabLst>
            </a:pPr>
            <a:r>
              <a:rPr lang="de-CH" dirty="0" smtClean="0">
                <a:ea typeface="Times New Roman"/>
                <a:cs typeface="Times New Roman"/>
              </a:rPr>
              <a:t>Es ist ein Leistungsnachweis </a:t>
            </a:r>
            <a:br>
              <a:rPr lang="de-CH" dirty="0" smtClean="0">
                <a:ea typeface="Times New Roman"/>
                <a:cs typeface="Times New Roman"/>
              </a:rPr>
            </a:br>
            <a:r>
              <a:rPr lang="de-CH" dirty="0" smtClean="0">
                <a:ea typeface="Times New Roman"/>
                <a:cs typeface="Times New Roman"/>
              </a:rPr>
              <a:t>für die sichere Begehbarkeit </a:t>
            </a:r>
            <a:br>
              <a:rPr lang="de-CH" dirty="0" smtClean="0">
                <a:ea typeface="Times New Roman"/>
                <a:cs typeface="Times New Roman"/>
              </a:rPr>
            </a:br>
            <a:r>
              <a:rPr lang="de-CH" dirty="0" smtClean="0">
                <a:ea typeface="Times New Roman"/>
                <a:cs typeface="Times New Roman"/>
              </a:rPr>
              <a:t>der Flucht- und Rettungswege </a:t>
            </a:r>
            <a:br>
              <a:rPr lang="de-CH" dirty="0" smtClean="0">
                <a:ea typeface="Times New Roman"/>
                <a:cs typeface="Times New Roman"/>
              </a:rPr>
            </a:br>
            <a:r>
              <a:rPr lang="de-CH" dirty="0" smtClean="0">
                <a:ea typeface="Times New Roman"/>
                <a:cs typeface="Times New Roman"/>
              </a:rPr>
              <a:t>über Atrien gemäss der </a:t>
            </a:r>
            <a:br>
              <a:rPr lang="de-CH" dirty="0" smtClean="0">
                <a:ea typeface="Times New Roman"/>
                <a:cs typeface="Times New Roman"/>
              </a:rPr>
            </a:br>
            <a:r>
              <a:rPr lang="de-CH" dirty="0" smtClean="0">
                <a:ea typeface="Times New Roman"/>
                <a:cs typeface="Times New Roman"/>
              </a:rPr>
              <a:t>Brandschutzrichtlinie, </a:t>
            </a:r>
            <a:br>
              <a:rPr lang="de-CH" dirty="0" smtClean="0">
                <a:ea typeface="Times New Roman"/>
                <a:cs typeface="Times New Roman"/>
              </a:rPr>
            </a:br>
            <a:r>
              <a:rPr lang="de-CH" dirty="0" smtClean="0">
                <a:ea typeface="Times New Roman"/>
                <a:cs typeface="Times New Roman"/>
              </a:rPr>
              <a:t>„Rauch- und Wärmeabzugsanlagen“, </a:t>
            </a:r>
            <a:br>
              <a:rPr lang="de-CH" dirty="0" smtClean="0">
                <a:ea typeface="Times New Roman"/>
                <a:cs typeface="Times New Roman"/>
              </a:rPr>
            </a:br>
            <a:r>
              <a:rPr lang="de-CH" dirty="0" smtClean="0">
                <a:ea typeface="Times New Roman"/>
                <a:cs typeface="Times New Roman"/>
              </a:rPr>
              <a:t>Ziffer 3.4 erforderlich.</a:t>
            </a:r>
          </a:p>
          <a:p>
            <a:endParaRPr lang="de-CH" dirty="0"/>
          </a:p>
        </p:txBody>
      </p:sp>
      <p:sp>
        <p:nvSpPr>
          <p:cNvPr id="7" name="Foliennummernplatzhalter 6"/>
          <p:cNvSpPr>
            <a:spLocks noGrp="1"/>
          </p:cNvSpPr>
          <p:nvPr>
            <p:ph type="sldNum" sz="quarter" idx="11"/>
          </p:nvPr>
        </p:nvSpPr>
        <p:spPr/>
        <p:txBody>
          <a:bodyPr/>
          <a:lstStyle/>
          <a:p>
            <a:fld id="{4D625B7D-F40F-48DA-B3F7-DCD8D64DA1F5}" type="slidenum">
              <a:rPr lang="de-CH" smtClean="0"/>
              <a:pPr/>
              <a:t>33</a:t>
            </a:fld>
            <a:endParaRPr lang="de-CH"/>
          </a:p>
        </p:txBody>
      </p:sp>
    </p:spTree>
    <p:extLst>
      <p:ext uri="{BB962C8B-B14F-4D97-AF65-F5344CB8AC3E}">
        <p14:creationId xmlns:p14="http://schemas.microsoft.com/office/powerpoint/2010/main" val="12565373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b="1" dirty="0" smtClean="0"/>
              <a:t>Brandschutzabstände</a:t>
            </a:r>
            <a:endParaRPr lang="de-CH" b="1" dirty="0"/>
          </a:p>
        </p:txBody>
      </p:sp>
      <p:pic>
        <p:nvPicPr>
          <p:cNvPr id="4" name="Grafik 3" descr="Bildschirmausschnit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8163" y="1049647"/>
            <a:ext cx="4107090" cy="5499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Foliennummernplatzhalter 4"/>
          <p:cNvSpPr>
            <a:spLocks noGrp="1"/>
          </p:cNvSpPr>
          <p:nvPr>
            <p:ph type="sldNum" sz="quarter" idx="11"/>
          </p:nvPr>
        </p:nvSpPr>
        <p:spPr/>
        <p:txBody>
          <a:bodyPr/>
          <a:lstStyle/>
          <a:p>
            <a:fld id="{4D625B7D-F40F-48DA-B3F7-DCD8D64DA1F5}" type="slidenum">
              <a:rPr lang="de-CH" smtClean="0"/>
              <a:pPr/>
              <a:t>34</a:t>
            </a:fld>
            <a:endParaRPr lang="de-CH"/>
          </a:p>
        </p:txBody>
      </p:sp>
    </p:spTree>
    <p:extLst>
      <p:ext uri="{BB962C8B-B14F-4D97-AF65-F5344CB8AC3E}">
        <p14:creationId xmlns:p14="http://schemas.microsoft.com/office/powerpoint/2010/main" val="8649668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Brandschutzabstände</a:t>
            </a:r>
            <a:endParaRPr lang="de-CH" dirty="0"/>
          </a:p>
        </p:txBody>
      </p:sp>
      <p:sp>
        <p:nvSpPr>
          <p:cNvPr id="3" name="Textplatzhalter 2"/>
          <p:cNvSpPr>
            <a:spLocks noGrp="1"/>
          </p:cNvSpPr>
          <p:nvPr>
            <p:ph type="body" idx="10"/>
          </p:nvPr>
        </p:nvSpPr>
        <p:spPr>
          <a:xfrm>
            <a:off x="407988" y="1204003"/>
            <a:ext cx="5135562" cy="4490316"/>
          </a:xfrm>
        </p:spPr>
        <p:txBody>
          <a:bodyPr/>
          <a:lstStyle/>
          <a:p>
            <a:r>
              <a:rPr lang="de-CH" dirty="0"/>
              <a:t>Als Brandschutzabstand zwischen Bauten und Anlagen gilt der Abstand, der für einen ausreichenden Brandschutz mindestens einzuhalten ist. </a:t>
            </a:r>
            <a:r>
              <a:rPr lang="de-CH" i="1" dirty="0"/>
              <a:t>BSN Art. 28</a:t>
            </a:r>
            <a:endParaRPr lang="fr-CH" i="1" dirty="0"/>
          </a:p>
          <a:p>
            <a:endParaRPr lang="de-CH" dirty="0"/>
          </a:p>
          <a:p>
            <a:r>
              <a:rPr lang="de-CH" dirty="0"/>
              <a:t>Die Brandschutzabstände sind unabhängig eines allfälligen baurechtlichen Abstandes definiert.</a:t>
            </a:r>
          </a:p>
        </p:txBody>
      </p:sp>
      <p:pic>
        <p:nvPicPr>
          <p:cNvPr id="4" name="Picture 3" descr="P:\04 Kommissionen Arbeitsgruppen\Revision BSV 2015\Ausbildung\RL 15-15 Brandabschnitte\Bilder\3e6df46ea0cb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9184" y="1204003"/>
            <a:ext cx="3134883" cy="4179844"/>
          </a:xfrm>
          <a:prstGeom prst="rect">
            <a:avLst/>
          </a:prstGeom>
          <a:noFill/>
          <a:extLst>
            <a:ext uri="{909E8E84-426E-40DD-AFC4-6F175D3DCCD1}">
              <a14:hiddenFill xmlns:a14="http://schemas.microsoft.com/office/drawing/2010/main">
                <a:solidFill>
                  <a:srgbClr val="FFFFFF"/>
                </a:solidFill>
              </a14:hiddenFill>
            </a:ext>
          </a:extLst>
        </p:spPr>
      </p:pic>
      <p:sp>
        <p:nvSpPr>
          <p:cNvPr id="6" name="Foliennummernplatzhalter 5"/>
          <p:cNvSpPr>
            <a:spLocks noGrp="1"/>
          </p:cNvSpPr>
          <p:nvPr>
            <p:ph type="sldNum" sz="quarter" idx="11"/>
          </p:nvPr>
        </p:nvSpPr>
        <p:spPr/>
        <p:txBody>
          <a:bodyPr/>
          <a:lstStyle/>
          <a:p>
            <a:fld id="{4D625B7D-F40F-48DA-B3F7-DCD8D64DA1F5}" type="slidenum">
              <a:rPr lang="de-CH" smtClean="0"/>
              <a:pPr/>
              <a:t>35</a:t>
            </a:fld>
            <a:endParaRPr lang="de-CH"/>
          </a:p>
        </p:txBody>
      </p:sp>
    </p:spTree>
    <p:extLst>
      <p:ext uri="{BB962C8B-B14F-4D97-AF65-F5344CB8AC3E}">
        <p14:creationId xmlns:p14="http://schemas.microsoft.com/office/powerpoint/2010/main" val="231579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Brandschutzabstände</a:t>
            </a:r>
            <a:endParaRPr lang="de-CH" dirty="0"/>
          </a:p>
        </p:txBody>
      </p:sp>
      <p:sp>
        <p:nvSpPr>
          <p:cNvPr id="3" name="Textplatzhalter 2"/>
          <p:cNvSpPr>
            <a:spLocks noGrp="1"/>
          </p:cNvSpPr>
          <p:nvPr>
            <p:ph type="body" idx="10"/>
          </p:nvPr>
        </p:nvSpPr>
        <p:spPr>
          <a:xfrm>
            <a:off x="407988" y="1204003"/>
            <a:ext cx="8316564" cy="4490316"/>
          </a:xfrm>
        </p:spPr>
        <p:txBody>
          <a:bodyPr/>
          <a:lstStyle/>
          <a:p>
            <a:r>
              <a:rPr lang="de-CH" b="1" dirty="0" smtClean="0"/>
              <a:t>Messweise</a:t>
            </a:r>
          </a:p>
          <a:p>
            <a:r>
              <a:rPr lang="de-CH" dirty="0" smtClean="0"/>
              <a:t>Die </a:t>
            </a:r>
            <a:r>
              <a:rPr lang="de-CH" dirty="0"/>
              <a:t>Abstände sind zwischen den Fassaden zu messen. Kragen Dachvorsprünge oder Bauteile mehr als 1 m aus, vergrössert sich der Abstand um das 1 m übersteigende Mass</a:t>
            </a:r>
            <a:r>
              <a:rPr lang="de-CH" dirty="0" smtClean="0"/>
              <a:t>.</a:t>
            </a:r>
          </a:p>
          <a:p>
            <a:endParaRPr lang="de-CH" dirty="0"/>
          </a:p>
          <a:p>
            <a:endParaRPr lang="de-CH" dirty="0" smtClean="0"/>
          </a:p>
          <a:p>
            <a:endParaRPr lang="de-CH" dirty="0"/>
          </a:p>
          <a:p>
            <a:endParaRPr lang="de-CH" dirty="0" smtClean="0"/>
          </a:p>
          <a:p>
            <a:endParaRPr lang="de-CH" dirty="0"/>
          </a:p>
          <a:p>
            <a:endParaRPr lang="de-CH" dirty="0" smtClean="0"/>
          </a:p>
          <a:p>
            <a:endParaRPr lang="de-CH" dirty="0"/>
          </a:p>
          <a:p>
            <a:endParaRPr lang="de-CH" dirty="0" smtClean="0"/>
          </a:p>
          <a:p>
            <a:r>
              <a:rPr lang="de-CH" dirty="0" smtClean="0"/>
              <a:t>X = Brandschutzabstand</a:t>
            </a:r>
            <a:endParaRPr lang="fr-CH" dirty="0"/>
          </a:p>
          <a:p>
            <a:endParaRPr lang="de-CH" dirty="0"/>
          </a:p>
        </p:txBody>
      </p:sp>
      <p:pic>
        <p:nvPicPr>
          <p:cNvPr id="5" name="Grafik 4"/>
          <p:cNvPicPr/>
          <p:nvPr/>
        </p:nvPicPr>
        <p:blipFill>
          <a:blip r:embed="rId3" cstate="print">
            <a:extLst>
              <a:ext uri="{28A0092B-C50C-407E-A947-70E740481C1C}">
                <a14:useLocalDpi xmlns:a14="http://schemas.microsoft.com/office/drawing/2010/main" val="0"/>
              </a:ext>
            </a:extLst>
          </a:blip>
          <a:stretch>
            <a:fillRect/>
          </a:stretch>
        </p:blipFill>
        <p:spPr>
          <a:xfrm>
            <a:off x="552500" y="3077701"/>
            <a:ext cx="7848872" cy="2151499"/>
          </a:xfrm>
          <a:prstGeom prst="rect">
            <a:avLst/>
          </a:prstGeom>
        </p:spPr>
      </p:pic>
      <p:sp>
        <p:nvSpPr>
          <p:cNvPr id="6" name="Foliennummernplatzhalter 5"/>
          <p:cNvSpPr>
            <a:spLocks noGrp="1"/>
          </p:cNvSpPr>
          <p:nvPr>
            <p:ph type="sldNum" sz="quarter" idx="11"/>
          </p:nvPr>
        </p:nvSpPr>
        <p:spPr/>
        <p:txBody>
          <a:bodyPr/>
          <a:lstStyle/>
          <a:p>
            <a:fld id="{4D625B7D-F40F-48DA-B3F7-DCD8D64DA1F5}" type="slidenum">
              <a:rPr lang="de-CH" smtClean="0"/>
              <a:pPr/>
              <a:t>36</a:t>
            </a:fld>
            <a:endParaRPr lang="de-CH"/>
          </a:p>
        </p:txBody>
      </p:sp>
    </p:spTree>
    <p:extLst>
      <p:ext uri="{BB962C8B-B14F-4D97-AF65-F5344CB8AC3E}">
        <p14:creationId xmlns:p14="http://schemas.microsoft.com/office/powerpoint/2010/main" val="14951056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Brandschutzabstände</a:t>
            </a:r>
            <a:endParaRPr lang="de-CH" dirty="0"/>
          </a:p>
        </p:txBody>
      </p:sp>
      <p:sp>
        <p:nvSpPr>
          <p:cNvPr id="3" name="Textplatzhalter 2"/>
          <p:cNvSpPr>
            <a:spLocks noGrp="1"/>
          </p:cNvSpPr>
          <p:nvPr>
            <p:ph type="body" idx="10"/>
          </p:nvPr>
        </p:nvSpPr>
        <p:spPr>
          <a:xfrm>
            <a:off x="407988" y="1204003"/>
            <a:ext cx="8316564" cy="4490316"/>
          </a:xfrm>
        </p:spPr>
        <p:txBody>
          <a:bodyPr/>
          <a:lstStyle/>
          <a:p>
            <a:r>
              <a:rPr lang="de-CH" b="1" dirty="0" smtClean="0"/>
              <a:t>Allgemeine Anforderungen</a:t>
            </a:r>
          </a:p>
          <a:p>
            <a:r>
              <a:rPr lang="de-CH" dirty="0" smtClean="0"/>
              <a:t>Die </a:t>
            </a:r>
            <a:r>
              <a:rPr lang="de-CH" dirty="0"/>
              <a:t>Abstände sind zwischen den Fassaden zu messen. Kragen Dachvorsprünge oder Bauteile mehr als 1 m aus, vergrössert sich der Abstand um das 1 m übersteigende Mass</a:t>
            </a:r>
            <a:r>
              <a:rPr lang="de-CH" dirty="0" smtClean="0"/>
              <a:t>.</a:t>
            </a:r>
          </a:p>
          <a:p>
            <a:endParaRPr lang="de-CH" dirty="0"/>
          </a:p>
          <a:p>
            <a:endParaRPr lang="de-CH" dirty="0" smtClean="0"/>
          </a:p>
          <a:p>
            <a:endParaRPr lang="de-CH" dirty="0"/>
          </a:p>
          <a:p>
            <a:endParaRPr lang="de-CH" dirty="0" smtClean="0"/>
          </a:p>
          <a:p>
            <a:endParaRPr lang="de-CH" dirty="0"/>
          </a:p>
          <a:p>
            <a:pPr lvl="0"/>
            <a:r>
              <a:rPr lang="de-CH" b="1" dirty="0"/>
              <a:t>Reduzierte Abstände </a:t>
            </a:r>
            <a:r>
              <a:rPr lang="de-CH" dirty="0"/>
              <a:t>gelten:</a:t>
            </a:r>
          </a:p>
          <a:p>
            <a:pPr marL="342900" lvl="0" indent="-342900">
              <a:buFont typeface="Arial" panose="020B0604020202020204" pitchFamily="34" charset="0"/>
              <a:buChar char="•"/>
            </a:pPr>
            <a:r>
              <a:rPr lang="de-CH" dirty="0"/>
              <a:t>zwischen Einfamilienhäusern</a:t>
            </a:r>
          </a:p>
          <a:p>
            <a:pPr marL="342900" lvl="0" indent="-342900">
              <a:buFont typeface="Arial" panose="020B0604020202020204" pitchFamily="34" charset="0"/>
              <a:buChar char="•"/>
            </a:pPr>
            <a:r>
              <a:rPr lang="de-CH" dirty="0"/>
              <a:t>zwischen Bauten geringer Höhe (bis 11 m)</a:t>
            </a:r>
          </a:p>
          <a:p>
            <a:pPr marL="342900" lvl="0" indent="-342900">
              <a:buFont typeface="Arial" panose="020B0604020202020204" pitchFamily="34" charset="0"/>
              <a:buChar char="•"/>
            </a:pPr>
            <a:r>
              <a:rPr lang="de-CH" dirty="0"/>
              <a:t>zwischen Bauten mittlerer Höhe (bis 30 m), wenn die Aussenwände einen Feuerwiderstand von mind. 30 Minuten aufweisen (ausgenommen </a:t>
            </a:r>
            <a:r>
              <a:rPr lang="de-CH" dirty="0" err="1"/>
              <a:t>öffenbare</a:t>
            </a:r>
            <a:r>
              <a:rPr lang="de-CH" dirty="0"/>
              <a:t> Fenster und Türen).</a:t>
            </a:r>
          </a:p>
          <a:p>
            <a:endParaRPr lang="de-CH" dirty="0" smtClean="0"/>
          </a:p>
          <a:p>
            <a:endParaRPr lang="de-CH" dirty="0"/>
          </a:p>
        </p:txBody>
      </p:sp>
      <p:graphicFrame>
        <p:nvGraphicFramePr>
          <p:cNvPr id="6" name="Tabelle 5"/>
          <p:cNvGraphicFramePr>
            <a:graphicFrameLocks noGrp="1"/>
          </p:cNvGraphicFramePr>
          <p:nvPr>
            <p:extLst>
              <p:ext uri="{D42A27DB-BD31-4B8C-83A1-F6EECF244321}">
                <p14:modId xmlns:p14="http://schemas.microsoft.com/office/powerpoint/2010/main" val="4023756055"/>
              </p:ext>
            </p:extLst>
          </p:nvPr>
        </p:nvGraphicFramePr>
        <p:xfrm>
          <a:off x="407988" y="2767608"/>
          <a:ext cx="7344816" cy="1483360"/>
        </p:xfrm>
        <a:graphic>
          <a:graphicData uri="http://schemas.openxmlformats.org/drawingml/2006/table">
            <a:tbl>
              <a:tblPr firstRow="1" bandRow="1">
                <a:tableStyleId>{F5AB1C69-6EDB-4FF4-983F-18BD219EF322}</a:tableStyleId>
              </a:tblPr>
              <a:tblGrid>
                <a:gridCol w="4032448"/>
                <a:gridCol w="1656184"/>
                <a:gridCol w="1656184"/>
              </a:tblGrid>
              <a:tr h="370840">
                <a:tc>
                  <a:txBody>
                    <a:bodyPr/>
                    <a:lstStyle/>
                    <a:p>
                      <a:r>
                        <a:rPr lang="de-CH" sz="1800" dirty="0" smtClean="0">
                          <a:latin typeface="Arial" pitchFamily="34" charset="0"/>
                          <a:cs typeface="Arial" pitchFamily="34" charset="0"/>
                        </a:rPr>
                        <a:t>Brandschutzabstände</a:t>
                      </a:r>
                      <a:endParaRPr lang="fr-CH" sz="1800" dirty="0">
                        <a:latin typeface="Arial" pitchFamily="34" charset="0"/>
                        <a:cs typeface="Arial" pitchFamily="34" charset="0"/>
                      </a:endParaRPr>
                    </a:p>
                  </a:txBody>
                  <a:tcPr/>
                </a:tc>
                <a:tc>
                  <a:txBody>
                    <a:bodyPr/>
                    <a:lstStyle/>
                    <a:p>
                      <a:r>
                        <a:rPr lang="de-CH" sz="1800" dirty="0" smtClean="0">
                          <a:latin typeface="Arial" pitchFamily="34" charset="0"/>
                          <a:cs typeface="Arial" pitchFamily="34" charset="0"/>
                        </a:rPr>
                        <a:t>Normal</a:t>
                      </a:r>
                      <a:endParaRPr lang="fr-CH" sz="1800" dirty="0">
                        <a:latin typeface="Arial" pitchFamily="34" charset="0"/>
                        <a:cs typeface="Arial" pitchFamily="34" charset="0"/>
                      </a:endParaRPr>
                    </a:p>
                  </a:txBody>
                  <a:tcPr/>
                </a:tc>
                <a:tc>
                  <a:txBody>
                    <a:bodyPr/>
                    <a:lstStyle/>
                    <a:p>
                      <a:r>
                        <a:rPr lang="de-CH" sz="1800" dirty="0" smtClean="0">
                          <a:latin typeface="Arial" pitchFamily="34" charset="0"/>
                          <a:cs typeface="Arial" pitchFamily="34" charset="0"/>
                        </a:rPr>
                        <a:t>Reduziert</a:t>
                      </a:r>
                      <a:endParaRPr lang="fr-CH" sz="1800" dirty="0">
                        <a:latin typeface="Arial" pitchFamily="34" charset="0"/>
                        <a:cs typeface="Arial" pitchFamily="34" charset="0"/>
                      </a:endParaRPr>
                    </a:p>
                  </a:txBody>
                  <a:tcPr/>
                </a:tc>
              </a:tr>
              <a:tr h="370840">
                <a:tc>
                  <a:txBody>
                    <a:bodyPr/>
                    <a:lstStyle/>
                    <a:p>
                      <a:r>
                        <a:rPr lang="de-CH" sz="1800" dirty="0" smtClean="0">
                          <a:latin typeface="Arial" pitchFamily="34" charset="0"/>
                          <a:cs typeface="Arial" pitchFamily="34" charset="0"/>
                        </a:rPr>
                        <a:t>nicht brennbar – nicht brennbar</a:t>
                      </a:r>
                      <a:endParaRPr lang="fr-CH" sz="1800" dirty="0">
                        <a:latin typeface="Arial" pitchFamily="34" charset="0"/>
                        <a:cs typeface="Arial" pitchFamily="34" charset="0"/>
                      </a:endParaRPr>
                    </a:p>
                  </a:txBody>
                  <a:tcPr/>
                </a:tc>
                <a:tc>
                  <a:txBody>
                    <a:bodyPr/>
                    <a:lstStyle/>
                    <a:p>
                      <a:r>
                        <a:rPr lang="de-CH" sz="1800" dirty="0" smtClean="0">
                          <a:latin typeface="Arial" pitchFamily="34" charset="0"/>
                          <a:cs typeface="Arial" pitchFamily="34" charset="0"/>
                        </a:rPr>
                        <a:t>5.0 m</a:t>
                      </a:r>
                      <a:endParaRPr lang="fr-CH" sz="1800" dirty="0">
                        <a:latin typeface="Arial" pitchFamily="34" charset="0"/>
                        <a:cs typeface="Arial" pitchFamily="34" charset="0"/>
                      </a:endParaRPr>
                    </a:p>
                  </a:txBody>
                  <a:tcPr/>
                </a:tc>
                <a:tc>
                  <a:txBody>
                    <a:bodyPr/>
                    <a:lstStyle/>
                    <a:p>
                      <a:r>
                        <a:rPr lang="de-CH" sz="1800" dirty="0" smtClean="0">
                          <a:latin typeface="Arial" pitchFamily="34" charset="0"/>
                          <a:cs typeface="Arial" pitchFamily="34" charset="0"/>
                        </a:rPr>
                        <a:t>4.0 m</a:t>
                      </a:r>
                      <a:endParaRPr lang="fr-CH" sz="1800" dirty="0">
                        <a:latin typeface="Arial" pitchFamily="34" charset="0"/>
                        <a:cs typeface="Arial" pitchFamily="34" charset="0"/>
                      </a:endParaRPr>
                    </a:p>
                  </a:txBody>
                  <a:tcPr/>
                </a:tc>
              </a:tr>
              <a:tr h="370840">
                <a:tc>
                  <a:txBody>
                    <a:bodyPr/>
                    <a:lstStyle/>
                    <a:p>
                      <a:r>
                        <a:rPr lang="de-CH" sz="1800" dirty="0" smtClean="0">
                          <a:latin typeface="Arial" pitchFamily="34" charset="0"/>
                          <a:cs typeface="Arial" pitchFamily="34" charset="0"/>
                        </a:rPr>
                        <a:t>nicht brennbar - brennbar</a:t>
                      </a:r>
                      <a:endParaRPr lang="fr-CH" sz="1800" dirty="0">
                        <a:latin typeface="Arial" pitchFamily="34" charset="0"/>
                        <a:cs typeface="Arial" pitchFamily="34" charset="0"/>
                      </a:endParaRPr>
                    </a:p>
                  </a:txBody>
                  <a:tcPr/>
                </a:tc>
                <a:tc>
                  <a:txBody>
                    <a:bodyPr/>
                    <a:lstStyle/>
                    <a:p>
                      <a:r>
                        <a:rPr lang="de-CH" sz="1800" dirty="0" smtClean="0">
                          <a:latin typeface="Arial" pitchFamily="34" charset="0"/>
                          <a:cs typeface="Arial" pitchFamily="34" charset="0"/>
                        </a:rPr>
                        <a:t>7.5 m</a:t>
                      </a:r>
                      <a:endParaRPr lang="fr-CH" sz="1800" dirty="0">
                        <a:latin typeface="Arial" pitchFamily="34" charset="0"/>
                        <a:cs typeface="Arial" pitchFamily="34" charset="0"/>
                      </a:endParaRPr>
                    </a:p>
                  </a:txBody>
                  <a:tcPr/>
                </a:tc>
                <a:tc>
                  <a:txBody>
                    <a:bodyPr/>
                    <a:lstStyle/>
                    <a:p>
                      <a:r>
                        <a:rPr lang="de-CH" sz="1800" dirty="0" smtClean="0">
                          <a:latin typeface="Arial" pitchFamily="34" charset="0"/>
                          <a:cs typeface="Arial" pitchFamily="34" charset="0"/>
                        </a:rPr>
                        <a:t>5.0 m</a:t>
                      </a:r>
                      <a:endParaRPr lang="fr-CH" sz="1800" dirty="0">
                        <a:latin typeface="Arial" pitchFamily="34" charset="0"/>
                        <a:cs typeface="Arial" pitchFamily="34" charset="0"/>
                      </a:endParaRPr>
                    </a:p>
                  </a:txBody>
                  <a:tcPr/>
                </a:tc>
              </a:tr>
              <a:tr h="370840">
                <a:tc>
                  <a:txBody>
                    <a:bodyPr/>
                    <a:lstStyle/>
                    <a:p>
                      <a:r>
                        <a:rPr lang="de-CH" sz="1800" dirty="0" smtClean="0">
                          <a:latin typeface="Arial" pitchFamily="34" charset="0"/>
                          <a:cs typeface="Arial" pitchFamily="34" charset="0"/>
                        </a:rPr>
                        <a:t>brennbar - brennbar</a:t>
                      </a:r>
                      <a:endParaRPr lang="fr-CH" sz="1800" dirty="0">
                        <a:latin typeface="Arial" pitchFamily="34" charset="0"/>
                        <a:cs typeface="Arial" pitchFamily="34" charset="0"/>
                      </a:endParaRPr>
                    </a:p>
                  </a:txBody>
                  <a:tcPr/>
                </a:tc>
                <a:tc>
                  <a:txBody>
                    <a:bodyPr/>
                    <a:lstStyle/>
                    <a:p>
                      <a:r>
                        <a:rPr lang="de-CH" sz="1800" dirty="0" smtClean="0">
                          <a:latin typeface="Arial" pitchFamily="34" charset="0"/>
                          <a:cs typeface="Arial" pitchFamily="34" charset="0"/>
                        </a:rPr>
                        <a:t>10.0 m</a:t>
                      </a:r>
                      <a:endParaRPr lang="fr-CH" sz="1800" dirty="0">
                        <a:latin typeface="Arial" pitchFamily="34" charset="0"/>
                        <a:cs typeface="Arial" pitchFamily="34" charset="0"/>
                      </a:endParaRPr>
                    </a:p>
                  </a:txBody>
                  <a:tcPr/>
                </a:tc>
                <a:tc>
                  <a:txBody>
                    <a:bodyPr/>
                    <a:lstStyle/>
                    <a:p>
                      <a:r>
                        <a:rPr lang="de-CH" sz="1800" dirty="0" smtClean="0">
                          <a:latin typeface="Arial" pitchFamily="34" charset="0"/>
                          <a:cs typeface="Arial" pitchFamily="34" charset="0"/>
                        </a:rPr>
                        <a:t>6.0 m</a:t>
                      </a:r>
                      <a:endParaRPr lang="fr-CH" sz="1800" dirty="0">
                        <a:latin typeface="Arial" pitchFamily="34" charset="0"/>
                        <a:cs typeface="Arial" pitchFamily="34" charset="0"/>
                      </a:endParaRPr>
                    </a:p>
                  </a:txBody>
                  <a:tcPr/>
                </a:tc>
              </a:tr>
            </a:tbl>
          </a:graphicData>
        </a:graphic>
      </p:graphicFrame>
      <p:sp>
        <p:nvSpPr>
          <p:cNvPr id="5" name="Foliennummernplatzhalter 4"/>
          <p:cNvSpPr>
            <a:spLocks noGrp="1"/>
          </p:cNvSpPr>
          <p:nvPr>
            <p:ph type="sldNum" sz="quarter" idx="11"/>
          </p:nvPr>
        </p:nvSpPr>
        <p:spPr/>
        <p:txBody>
          <a:bodyPr/>
          <a:lstStyle/>
          <a:p>
            <a:fld id="{4D625B7D-F40F-48DA-B3F7-DCD8D64DA1F5}" type="slidenum">
              <a:rPr lang="de-CH" smtClean="0"/>
              <a:pPr/>
              <a:t>37</a:t>
            </a:fld>
            <a:endParaRPr lang="de-CH"/>
          </a:p>
        </p:txBody>
      </p:sp>
    </p:spTree>
    <p:extLst>
      <p:ext uri="{BB962C8B-B14F-4D97-AF65-F5344CB8AC3E}">
        <p14:creationId xmlns:p14="http://schemas.microsoft.com/office/powerpoint/2010/main" val="303398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 calcmode="lin" valueType="num">
                                      <p:cBhvr additive="base">
                                        <p:cTn id="1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Brandschutzabstände</a:t>
            </a:r>
            <a:endParaRPr lang="de-CH" dirty="0"/>
          </a:p>
        </p:txBody>
      </p:sp>
      <p:sp>
        <p:nvSpPr>
          <p:cNvPr id="3" name="Textplatzhalter 2"/>
          <p:cNvSpPr>
            <a:spLocks noGrp="1"/>
          </p:cNvSpPr>
          <p:nvPr>
            <p:ph type="body" idx="10"/>
          </p:nvPr>
        </p:nvSpPr>
        <p:spPr>
          <a:xfrm>
            <a:off x="407988" y="1204003"/>
            <a:ext cx="8316564" cy="4490316"/>
          </a:xfrm>
        </p:spPr>
        <p:txBody>
          <a:bodyPr/>
          <a:lstStyle/>
          <a:p>
            <a:r>
              <a:rPr lang="de-CH" b="1" dirty="0" smtClean="0"/>
              <a:t>Nebenbauten</a:t>
            </a:r>
          </a:p>
          <a:p>
            <a:pPr lvl="0">
              <a:tabLst>
                <a:tab pos="627063" algn="l"/>
              </a:tabLst>
            </a:pPr>
            <a:r>
              <a:rPr lang="de-CH" dirty="0"/>
              <a:t>Grundstücksintern keine Abstände erforderlich.</a:t>
            </a:r>
          </a:p>
          <a:p>
            <a:pPr lvl="0">
              <a:tabLst>
                <a:tab pos="627063" algn="l"/>
              </a:tabLst>
            </a:pPr>
            <a:r>
              <a:rPr lang="de-CH" dirty="0" smtClean="0"/>
              <a:t>Untereinander </a:t>
            </a:r>
            <a:r>
              <a:rPr lang="de-CH" dirty="0"/>
              <a:t>und zu benachbarten, grundstücksfremden </a:t>
            </a:r>
            <a:r>
              <a:rPr lang="de-CH" dirty="0" smtClean="0"/>
              <a:t>Bauten </a:t>
            </a:r>
            <a:r>
              <a:rPr lang="de-CH" dirty="0"/>
              <a:t>gilt ein Brandschutzabstand von 4 m unabhängig der </a:t>
            </a:r>
            <a:r>
              <a:rPr lang="de-CH" dirty="0" smtClean="0"/>
              <a:t>Brennbarkeit </a:t>
            </a:r>
            <a:r>
              <a:rPr lang="de-CH" dirty="0"/>
              <a:t>der Aussenwände des Hauptgebäudes oder der </a:t>
            </a:r>
            <a:r>
              <a:rPr lang="de-CH" dirty="0" smtClean="0"/>
              <a:t>Nebenbauten</a:t>
            </a:r>
            <a:r>
              <a:rPr lang="de-CH" dirty="0"/>
              <a:t>.</a:t>
            </a:r>
          </a:p>
          <a:p>
            <a:endParaRPr lang="de-CH" dirty="0" smtClean="0"/>
          </a:p>
          <a:p>
            <a:endParaRPr lang="de-CH" dirty="0"/>
          </a:p>
        </p:txBody>
      </p:sp>
      <p:pic>
        <p:nvPicPr>
          <p:cNvPr id="5" name="Grafik 4"/>
          <p:cNvPicPr/>
          <p:nvPr/>
        </p:nvPicPr>
        <p:blipFill rotWithShape="1">
          <a:blip r:embed="rId3" cstate="print">
            <a:extLst>
              <a:ext uri="{28A0092B-C50C-407E-A947-70E740481C1C}">
                <a14:useLocalDpi xmlns:a14="http://schemas.microsoft.com/office/drawing/2010/main" val="0"/>
              </a:ext>
            </a:extLst>
          </a:blip>
          <a:srcRect/>
          <a:stretch/>
        </p:blipFill>
        <p:spPr>
          <a:xfrm>
            <a:off x="2571401" y="3124200"/>
            <a:ext cx="6153151" cy="3181350"/>
          </a:xfrm>
          <a:prstGeom prst="rect">
            <a:avLst/>
          </a:prstGeom>
        </p:spPr>
      </p:pic>
      <p:sp>
        <p:nvSpPr>
          <p:cNvPr id="6" name="Foliennummernplatzhalter 5"/>
          <p:cNvSpPr>
            <a:spLocks noGrp="1"/>
          </p:cNvSpPr>
          <p:nvPr>
            <p:ph type="sldNum" sz="quarter" idx="11"/>
          </p:nvPr>
        </p:nvSpPr>
        <p:spPr/>
        <p:txBody>
          <a:bodyPr/>
          <a:lstStyle/>
          <a:p>
            <a:fld id="{4D625B7D-F40F-48DA-B3F7-DCD8D64DA1F5}" type="slidenum">
              <a:rPr lang="de-CH" smtClean="0"/>
              <a:pPr/>
              <a:t>38</a:t>
            </a:fld>
            <a:endParaRPr lang="de-CH"/>
          </a:p>
        </p:txBody>
      </p:sp>
    </p:spTree>
    <p:extLst>
      <p:ext uri="{BB962C8B-B14F-4D97-AF65-F5344CB8AC3E}">
        <p14:creationId xmlns:p14="http://schemas.microsoft.com/office/powerpoint/2010/main" val="32250013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Brandschutzabstände</a:t>
            </a:r>
            <a:endParaRPr lang="de-CH" dirty="0"/>
          </a:p>
        </p:txBody>
      </p:sp>
      <p:sp>
        <p:nvSpPr>
          <p:cNvPr id="3" name="Textplatzhalter 2"/>
          <p:cNvSpPr>
            <a:spLocks noGrp="1"/>
          </p:cNvSpPr>
          <p:nvPr>
            <p:ph type="body" idx="10"/>
          </p:nvPr>
        </p:nvSpPr>
        <p:spPr>
          <a:xfrm>
            <a:off x="407988" y="1204003"/>
            <a:ext cx="8316564" cy="4490316"/>
          </a:xfrm>
        </p:spPr>
        <p:txBody>
          <a:bodyPr/>
          <a:lstStyle/>
          <a:p>
            <a:r>
              <a:rPr lang="de-CH" b="1" dirty="0" smtClean="0"/>
              <a:t>Nebenbauten</a:t>
            </a:r>
          </a:p>
          <a:p>
            <a:pPr lvl="0">
              <a:tabLst>
                <a:tab pos="627063" algn="l"/>
              </a:tabLst>
            </a:pPr>
            <a:r>
              <a:rPr lang="de-CH" dirty="0"/>
              <a:t>Mehrere Nebenbauten können zu einer Arealfläche von 150 m</a:t>
            </a:r>
            <a:r>
              <a:rPr lang="de-CH" baseline="30000" dirty="0"/>
              <a:t>2</a:t>
            </a:r>
            <a:r>
              <a:rPr lang="de-CH" dirty="0"/>
              <a:t> </a:t>
            </a:r>
            <a:r>
              <a:rPr lang="de-CH" dirty="0" smtClean="0"/>
              <a:t>zusammengefasst </a:t>
            </a:r>
            <a:r>
              <a:rPr lang="de-CH" dirty="0"/>
              <a:t>werden.</a:t>
            </a:r>
          </a:p>
          <a:p>
            <a:endParaRPr lang="de-CH" dirty="0" smtClean="0"/>
          </a:p>
          <a:p>
            <a:endParaRPr lang="de-CH" dirty="0"/>
          </a:p>
        </p:txBody>
      </p:sp>
      <p:pic>
        <p:nvPicPr>
          <p:cNvPr id="6" name="Grafik 5"/>
          <p:cNvPicPr/>
          <p:nvPr/>
        </p:nvPicPr>
        <p:blipFill rotWithShape="1">
          <a:blip r:embed="rId3" cstate="print">
            <a:extLst>
              <a:ext uri="{28A0092B-C50C-407E-A947-70E740481C1C}">
                <a14:useLocalDpi xmlns:a14="http://schemas.microsoft.com/office/drawing/2010/main" val="0"/>
              </a:ext>
            </a:extLst>
          </a:blip>
          <a:srcRect/>
          <a:stretch/>
        </p:blipFill>
        <p:spPr>
          <a:xfrm>
            <a:off x="495350" y="2449120"/>
            <a:ext cx="6153785" cy="3623985"/>
          </a:xfrm>
          <a:prstGeom prst="rect">
            <a:avLst/>
          </a:prstGeom>
        </p:spPr>
      </p:pic>
      <p:pic>
        <p:nvPicPr>
          <p:cNvPr id="7" name="Picture 5" descr="C:\Kommissionen BS\Revision BSV VKF\TKB Workshop 14_15 Nov\autounterstan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4514" y="2522713"/>
            <a:ext cx="3389708" cy="2542280"/>
          </a:xfrm>
          <a:prstGeom prst="rect">
            <a:avLst/>
          </a:prstGeom>
          <a:noFill/>
          <a:extLst>
            <a:ext uri="{909E8E84-426E-40DD-AFC4-6F175D3DCCD1}">
              <a14:hiddenFill xmlns:a14="http://schemas.microsoft.com/office/drawing/2010/main">
                <a:solidFill>
                  <a:srgbClr val="FFFFFF"/>
                </a:solidFill>
              </a14:hiddenFill>
            </a:ext>
          </a:extLst>
        </p:spPr>
      </p:pic>
      <p:sp>
        <p:nvSpPr>
          <p:cNvPr id="5" name="Foliennummernplatzhalter 4"/>
          <p:cNvSpPr>
            <a:spLocks noGrp="1"/>
          </p:cNvSpPr>
          <p:nvPr>
            <p:ph type="sldNum" sz="quarter" idx="11"/>
          </p:nvPr>
        </p:nvSpPr>
        <p:spPr/>
        <p:txBody>
          <a:bodyPr/>
          <a:lstStyle/>
          <a:p>
            <a:fld id="{4D625B7D-F40F-48DA-B3F7-DCD8D64DA1F5}" type="slidenum">
              <a:rPr lang="de-CH" smtClean="0"/>
              <a:pPr/>
              <a:t>39</a:t>
            </a:fld>
            <a:endParaRPr lang="de-CH"/>
          </a:p>
        </p:txBody>
      </p:sp>
    </p:spTree>
    <p:extLst>
      <p:ext uri="{BB962C8B-B14F-4D97-AF65-F5344CB8AC3E}">
        <p14:creationId xmlns:p14="http://schemas.microsoft.com/office/powerpoint/2010/main" val="6629490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b="1" dirty="0" smtClean="0"/>
              <a:t>Inhalt / Ablauf</a:t>
            </a:r>
            <a:endParaRPr lang="de-CH" b="1" dirty="0"/>
          </a:p>
        </p:txBody>
      </p:sp>
      <p:sp>
        <p:nvSpPr>
          <p:cNvPr id="3" name="Textplatzhalter 2"/>
          <p:cNvSpPr>
            <a:spLocks noGrp="1"/>
          </p:cNvSpPr>
          <p:nvPr>
            <p:ph type="body" idx="10"/>
          </p:nvPr>
        </p:nvSpPr>
        <p:spPr>
          <a:xfrm>
            <a:off x="407988" y="1204002"/>
            <a:ext cx="8326437" cy="5185911"/>
          </a:xfrm>
        </p:spPr>
        <p:txBody>
          <a:bodyPr/>
          <a:lstStyle/>
          <a:p>
            <a:pPr marL="358775" indent="-358775">
              <a:buFont typeface="Arial" panose="020B0604020202020204" pitchFamily="34" charset="0"/>
              <a:buChar char="•"/>
            </a:pPr>
            <a:endParaRPr lang="de-CH" altLang="de-DE" sz="2800" b="1" kern="0" dirty="0" smtClean="0"/>
          </a:p>
          <a:p>
            <a:pPr marL="358775" indent="-358775">
              <a:buFont typeface="Arial" panose="020B0604020202020204" pitchFamily="34" charset="0"/>
              <a:buChar char="•"/>
            </a:pPr>
            <a:r>
              <a:rPr lang="de-CH" altLang="de-DE" sz="2800" b="1" kern="0" dirty="0" smtClean="0"/>
              <a:t>Rechtliche Grundlagen</a:t>
            </a:r>
            <a:endParaRPr lang="de-CH" altLang="de-DE" sz="2800" b="1" kern="0" dirty="0"/>
          </a:p>
          <a:p>
            <a:pPr marL="358775" indent="-358775">
              <a:buFont typeface="Arial" panose="020B0604020202020204" pitchFamily="34" charset="0"/>
              <a:buChar char="•"/>
            </a:pPr>
            <a:r>
              <a:rPr lang="de-CH" sz="2800" b="1" kern="0" dirty="0" smtClean="0"/>
              <a:t>Schutzziele</a:t>
            </a:r>
            <a:endParaRPr lang="de-CH" sz="2800" b="1" kern="0" dirty="0"/>
          </a:p>
          <a:p>
            <a:pPr marL="358775" indent="-358775">
              <a:buFont typeface="Arial" panose="020B0604020202020204" pitchFamily="34" charset="0"/>
              <a:buChar char="•"/>
            </a:pPr>
            <a:r>
              <a:rPr lang="de-CH" sz="2800" b="1" kern="0" dirty="0" smtClean="0"/>
              <a:t>Fluchtwege</a:t>
            </a:r>
            <a:endParaRPr lang="de-CH" sz="2800" b="1" kern="0" dirty="0"/>
          </a:p>
          <a:p>
            <a:pPr marL="358775" indent="-358775">
              <a:buFont typeface="Arial" panose="020B0604020202020204" pitchFamily="34" charset="0"/>
              <a:buChar char="•"/>
            </a:pPr>
            <a:r>
              <a:rPr lang="de-CH" sz="2800" b="1" kern="0" dirty="0" smtClean="0"/>
              <a:t>Brandabschnitte</a:t>
            </a:r>
            <a:endParaRPr lang="de-CH" sz="2800" b="1" kern="0" dirty="0"/>
          </a:p>
          <a:p>
            <a:pPr marL="358775" indent="-358775">
              <a:buFont typeface="Arial" panose="020B0604020202020204" pitchFamily="34" charset="0"/>
              <a:buChar char="•"/>
            </a:pPr>
            <a:r>
              <a:rPr lang="de-CH" sz="2800" b="1" dirty="0"/>
              <a:t>Baustoffe und </a:t>
            </a:r>
            <a:r>
              <a:rPr lang="de-CH" sz="2800" b="1" dirty="0" smtClean="0"/>
              <a:t>Bauteile</a:t>
            </a:r>
            <a:endParaRPr lang="de-CH" sz="2800" b="1" kern="0" dirty="0"/>
          </a:p>
          <a:p>
            <a:pPr marL="358775" indent="-358775">
              <a:buFont typeface="Arial" panose="020B0604020202020204" pitchFamily="34" charset="0"/>
              <a:buChar char="•"/>
            </a:pPr>
            <a:r>
              <a:rPr lang="de-CH" sz="2800" b="1" kern="0" dirty="0"/>
              <a:t>Verwendung der </a:t>
            </a:r>
            <a:r>
              <a:rPr lang="de-CH" sz="2800" b="1" kern="0" dirty="0" smtClean="0"/>
              <a:t>Baustoffe</a:t>
            </a:r>
          </a:p>
          <a:p>
            <a:pPr marL="358775" indent="-358775">
              <a:buFont typeface="Arial" panose="020B0604020202020204" pitchFamily="34" charset="0"/>
              <a:buChar char="•"/>
            </a:pPr>
            <a:r>
              <a:rPr lang="de-CH" sz="2800" b="1" kern="0" dirty="0" smtClean="0"/>
              <a:t>Qualitätssicherung im </a:t>
            </a:r>
            <a:r>
              <a:rPr lang="de-CH" sz="2800" b="1" kern="0" dirty="0" smtClean="0"/>
              <a:t>Brandschutz</a:t>
            </a:r>
          </a:p>
          <a:p>
            <a:pPr marL="358775" indent="-358775">
              <a:buFont typeface="Arial" panose="020B0604020202020204" pitchFamily="34" charset="0"/>
              <a:buChar char="•"/>
            </a:pPr>
            <a:r>
              <a:rPr lang="de-CH" sz="2800" b="1" kern="0" dirty="0" smtClean="0"/>
              <a:t>Erleichterungen </a:t>
            </a:r>
            <a:endParaRPr lang="de-CH" sz="2800" b="1" kern="0" dirty="0"/>
          </a:p>
          <a:p>
            <a:pPr marL="358775" indent="-358775">
              <a:buFont typeface="Arial" panose="020B0604020202020204" pitchFamily="34" charset="0"/>
              <a:buChar char="•"/>
            </a:pPr>
            <a:endParaRPr lang="de-CH" sz="2800" b="1" kern="0" dirty="0"/>
          </a:p>
          <a:p>
            <a:pPr marL="358775" indent="-358775">
              <a:buFont typeface="Arial" panose="020B0604020202020204" pitchFamily="34" charset="0"/>
              <a:buChar char="•"/>
            </a:pPr>
            <a:r>
              <a:rPr lang="de-CH" sz="2800" b="1" kern="0" dirty="0" smtClean="0"/>
              <a:t>Fragen</a:t>
            </a:r>
          </a:p>
          <a:p>
            <a:pPr marL="358775" indent="-358775">
              <a:buFont typeface="Arial" panose="020B0604020202020204" pitchFamily="34" charset="0"/>
              <a:buChar char="•"/>
            </a:pPr>
            <a:endParaRPr lang="de-CH" sz="2800" b="1" kern="0" dirty="0" smtClean="0"/>
          </a:p>
          <a:p>
            <a:pPr marL="358775" indent="-358775">
              <a:buFont typeface="Arial" panose="020B0604020202020204" pitchFamily="34" charset="0"/>
              <a:buChar char="•"/>
            </a:pPr>
            <a:endParaRPr lang="de-CH" sz="2800" b="1" kern="0" dirty="0"/>
          </a:p>
          <a:p>
            <a:pPr marL="358775" indent="-358775">
              <a:buFont typeface="Arial" panose="020B0604020202020204" pitchFamily="34" charset="0"/>
              <a:buChar char="•"/>
            </a:pPr>
            <a:r>
              <a:rPr lang="de-CH" sz="2800" b="1" kern="0" dirty="0" err="1" smtClean="0"/>
              <a:t>Apéro</a:t>
            </a:r>
            <a:endParaRPr lang="de-CH" sz="2800" b="1" kern="0" dirty="0" smtClean="0"/>
          </a:p>
          <a:p>
            <a:pPr marL="358775" indent="-358775">
              <a:buFont typeface="Arial" panose="020B0604020202020204" pitchFamily="34" charset="0"/>
              <a:buChar char="•"/>
            </a:pPr>
            <a:endParaRPr lang="de-CH" sz="2800" b="1" kern="0" dirty="0"/>
          </a:p>
          <a:p>
            <a:endParaRPr lang="de-CH" sz="2800" dirty="0"/>
          </a:p>
        </p:txBody>
      </p:sp>
      <p:sp>
        <p:nvSpPr>
          <p:cNvPr id="5" name="Foliennummernplatzhalter 4"/>
          <p:cNvSpPr>
            <a:spLocks noGrp="1"/>
          </p:cNvSpPr>
          <p:nvPr>
            <p:ph type="sldNum" sz="quarter" idx="11"/>
          </p:nvPr>
        </p:nvSpPr>
        <p:spPr/>
        <p:txBody>
          <a:bodyPr/>
          <a:lstStyle/>
          <a:p>
            <a:fld id="{4D625B7D-F40F-48DA-B3F7-DCD8D64DA1F5}" type="slidenum">
              <a:rPr lang="de-CH" smtClean="0"/>
              <a:pPr/>
              <a:t>4</a:t>
            </a:fld>
            <a:endParaRPr lang="de-CH"/>
          </a:p>
        </p:txBody>
      </p:sp>
    </p:spTree>
    <p:extLst>
      <p:ext uri="{BB962C8B-B14F-4D97-AF65-F5344CB8AC3E}">
        <p14:creationId xmlns:p14="http://schemas.microsoft.com/office/powerpoint/2010/main" val="13671659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Brandschutzabstände</a:t>
            </a:r>
            <a:endParaRPr lang="de-CH" dirty="0"/>
          </a:p>
        </p:txBody>
      </p:sp>
      <p:sp>
        <p:nvSpPr>
          <p:cNvPr id="3" name="Textplatzhalter 2"/>
          <p:cNvSpPr>
            <a:spLocks noGrp="1"/>
          </p:cNvSpPr>
          <p:nvPr>
            <p:ph type="body" idx="10"/>
          </p:nvPr>
        </p:nvSpPr>
        <p:spPr>
          <a:xfrm>
            <a:off x="407988" y="1204003"/>
            <a:ext cx="8316564" cy="4490316"/>
          </a:xfrm>
        </p:spPr>
        <p:txBody>
          <a:bodyPr/>
          <a:lstStyle/>
          <a:p>
            <a:r>
              <a:rPr lang="de-CH" b="1" dirty="0" smtClean="0"/>
              <a:t>Büro-, Gewerbe- und Industriebauten</a:t>
            </a:r>
          </a:p>
          <a:p>
            <a:pPr lvl="0"/>
            <a:r>
              <a:rPr lang="de-CH" dirty="0"/>
              <a:t>Arealüberbauungen aus einzelnen </a:t>
            </a:r>
            <a:r>
              <a:rPr lang="de-CH" b="1" dirty="0"/>
              <a:t>eingeschossigen</a:t>
            </a:r>
            <a:r>
              <a:rPr lang="de-CH" dirty="0"/>
              <a:t> Bauten und Anlagen mit vergleichbarer Nutzung und Brandgefahr sind untereinander von Brandschutzabständen befreit, sofern die zusammenhängende Arealfläche 3‘600 m</a:t>
            </a:r>
            <a:r>
              <a:rPr lang="de-CH" baseline="30000" dirty="0"/>
              <a:t>2</a:t>
            </a:r>
            <a:r>
              <a:rPr lang="de-CH" dirty="0"/>
              <a:t> nicht übersteigt.</a:t>
            </a:r>
          </a:p>
          <a:p>
            <a:endParaRPr lang="de-CH" dirty="0" smtClean="0"/>
          </a:p>
          <a:p>
            <a:endParaRPr lang="de-CH" dirty="0"/>
          </a:p>
        </p:txBody>
      </p:sp>
      <p:pic>
        <p:nvPicPr>
          <p:cNvPr id="6" name="Grafik 5"/>
          <p:cNvPicPr/>
          <p:nvPr/>
        </p:nvPicPr>
        <p:blipFill rotWithShape="1">
          <a:blip r:embed="rId3" cstate="print">
            <a:extLst>
              <a:ext uri="{28A0092B-C50C-407E-A947-70E740481C1C}">
                <a14:useLocalDpi xmlns:a14="http://schemas.microsoft.com/office/drawing/2010/main" val="0"/>
              </a:ext>
            </a:extLst>
          </a:blip>
          <a:srcRect/>
          <a:stretch/>
        </p:blipFill>
        <p:spPr>
          <a:xfrm>
            <a:off x="564162" y="2989337"/>
            <a:ext cx="4104456" cy="3729276"/>
          </a:xfrm>
          <a:prstGeom prst="rect">
            <a:avLst/>
          </a:prstGeom>
        </p:spPr>
      </p:pic>
      <p:pic>
        <p:nvPicPr>
          <p:cNvPr id="7" name="Grafik 6"/>
          <p:cNvPicPr/>
          <p:nvPr/>
        </p:nvPicPr>
        <p:blipFill rotWithShape="1">
          <a:blip r:embed="rId4" cstate="print">
            <a:extLst>
              <a:ext uri="{28A0092B-C50C-407E-A947-70E740481C1C}">
                <a14:useLocalDpi xmlns:a14="http://schemas.microsoft.com/office/drawing/2010/main" val="0"/>
              </a:ext>
            </a:extLst>
          </a:blip>
          <a:srcRect/>
          <a:stretch/>
        </p:blipFill>
        <p:spPr>
          <a:xfrm>
            <a:off x="4812633" y="3641601"/>
            <a:ext cx="3888431" cy="1152128"/>
          </a:xfrm>
          <a:prstGeom prst="rect">
            <a:avLst/>
          </a:prstGeom>
        </p:spPr>
      </p:pic>
      <p:sp>
        <p:nvSpPr>
          <p:cNvPr id="5" name="Foliennummernplatzhalter 4"/>
          <p:cNvSpPr>
            <a:spLocks noGrp="1"/>
          </p:cNvSpPr>
          <p:nvPr>
            <p:ph type="sldNum" sz="quarter" idx="11"/>
          </p:nvPr>
        </p:nvSpPr>
        <p:spPr/>
        <p:txBody>
          <a:bodyPr/>
          <a:lstStyle/>
          <a:p>
            <a:fld id="{4D625B7D-F40F-48DA-B3F7-DCD8D64DA1F5}" type="slidenum">
              <a:rPr lang="de-CH" smtClean="0"/>
              <a:pPr/>
              <a:t>40</a:t>
            </a:fld>
            <a:endParaRPr lang="de-CH"/>
          </a:p>
        </p:txBody>
      </p:sp>
    </p:spTree>
    <p:extLst>
      <p:ext uri="{BB962C8B-B14F-4D97-AF65-F5344CB8AC3E}">
        <p14:creationId xmlns:p14="http://schemas.microsoft.com/office/powerpoint/2010/main" val="10808950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Brandschutzabstände</a:t>
            </a:r>
            <a:endParaRPr lang="de-CH" dirty="0"/>
          </a:p>
        </p:txBody>
      </p:sp>
      <p:sp>
        <p:nvSpPr>
          <p:cNvPr id="3" name="Textplatzhalter 2"/>
          <p:cNvSpPr>
            <a:spLocks noGrp="1"/>
          </p:cNvSpPr>
          <p:nvPr>
            <p:ph type="body" idx="10"/>
          </p:nvPr>
        </p:nvSpPr>
        <p:spPr>
          <a:xfrm>
            <a:off x="407987" y="1204003"/>
            <a:ext cx="8497887" cy="4490316"/>
          </a:xfrm>
        </p:spPr>
        <p:txBody>
          <a:bodyPr/>
          <a:lstStyle/>
          <a:p>
            <a:pPr lvl="0">
              <a:tabLst>
                <a:tab pos="627063" algn="l"/>
              </a:tabLst>
            </a:pPr>
            <a:r>
              <a:rPr lang="de-CH" b="1" dirty="0"/>
              <a:t>Ersatzmassnahmen bei Unterschreiten der Brandschutzabstände</a:t>
            </a:r>
          </a:p>
          <a:p>
            <a:pPr lvl="0"/>
            <a:r>
              <a:rPr lang="de-CH" dirty="0"/>
              <a:t>Werden erforderliche Brandschutzabstände unterschritten, gelten an die Ausführung der Aussenwände hinsichtlich Brennbarkeit und Feuerwiderstand erhöhte Anforderungen.</a:t>
            </a:r>
          </a:p>
          <a:p>
            <a:pPr lvl="0"/>
            <a:r>
              <a:rPr lang="de-CH" dirty="0"/>
              <a:t>Brandschutzabstände sind in der Projektion zu messen.</a:t>
            </a:r>
          </a:p>
          <a:p>
            <a:endParaRPr lang="de-CH" dirty="0" smtClean="0"/>
          </a:p>
          <a:p>
            <a:r>
              <a:rPr lang="de-CH" sz="1800" dirty="0" smtClean="0"/>
              <a:t>Brandschutzabstand </a:t>
            </a:r>
            <a:r>
              <a:rPr lang="de-CH" sz="1800" dirty="0"/>
              <a:t>≥ 2.0 m	 </a:t>
            </a:r>
            <a:r>
              <a:rPr lang="de-CH" sz="1800" dirty="0" smtClean="0"/>
              <a:t>	Brandschutzabstand </a:t>
            </a:r>
            <a:r>
              <a:rPr lang="de-CH" sz="1800" dirty="0"/>
              <a:t>&lt; 2.0 m</a:t>
            </a:r>
            <a:endParaRPr lang="fr-CH" sz="1800" dirty="0"/>
          </a:p>
          <a:p>
            <a:endParaRPr lang="de-CH" dirty="0" smtClean="0"/>
          </a:p>
          <a:p>
            <a:endParaRPr lang="de-CH" dirty="0"/>
          </a:p>
        </p:txBody>
      </p:sp>
      <p:pic>
        <p:nvPicPr>
          <p:cNvPr id="7" name="Grafik 6"/>
          <p:cNvPicPr/>
          <p:nvPr/>
        </p:nvPicPr>
        <p:blipFill>
          <a:blip r:embed="rId3" cstate="print">
            <a:extLst>
              <a:ext uri="{28A0092B-C50C-407E-A947-70E740481C1C}">
                <a14:useLocalDpi xmlns:a14="http://schemas.microsoft.com/office/drawing/2010/main" val="0"/>
              </a:ext>
            </a:extLst>
          </a:blip>
          <a:stretch>
            <a:fillRect/>
          </a:stretch>
        </p:blipFill>
        <p:spPr>
          <a:xfrm>
            <a:off x="474662" y="3744684"/>
            <a:ext cx="6129020" cy="2553970"/>
          </a:xfrm>
          <a:prstGeom prst="rect">
            <a:avLst/>
          </a:prstGeom>
        </p:spPr>
      </p:pic>
      <p:sp>
        <p:nvSpPr>
          <p:cNvPr id="5" name="Foliennummernplatzhalter 4"/>
          <p:cNvSpPr>
            <a:spLocks noGrp="1"/>
          </p:cNvSpPr>
          <p:nvPr>
            <p:ph type="sldNum" sz="quarter" idx="11"/>
          </p:nvPr>
        </p:nvSpPr>
        <p:spPr/>
        <p:txBody>
          <a:bodyPr/>
          <a:lstStyle/>
          <a:p>
            <a:fld id="{4D625B7D-F40F-48DA-B3F7-DCD8D64DA1F5}" type="slidenum">
              <a:rPr lang="de-CH" smtClean="0"/>
              <a:pPr/>
              <a:t>41</a:t>
            </a:fld>
            <a:endParaRPr lang="de-CH"/>
          </a:p>
        </p:txBody>
      </p:sp>
    </p:spTree>
    <p:extLst>
      <p:ext uri="{BB962C8B-B14F-4D97-AF65-F5344CB8AC3E}">
        <p14:creationId xmlns:p14="http://schemas.microsoft.com/office/powerpoint/2010/main" val="19418063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Brandschutzabstände</a:t>
            </a:r>
            <a:endParaRPr lang="de-CH" dirty="0"/>
          </a:p>
        </p:txBody>
      </p:sp>
      <p:sp>
        <p:nvSpPr>
          <p:cNvPr id="3" name="Textplatzhalter 2"/>
          <p:cNvSpPr>
            <a:spLocks noGrp="1"/>
          </p:cNvSpPr>
          <p:nvPr>
            <p:ph type="body" idx="10"/>
          </p:nvPr>
        </p:nvSpPr>
        <p:spPr>
          <a:xfrm>
            <a:off x="407987" y="1204003"/>
            <a:ext cx="8497887" cy="4490316"/>
          </a:xfrm>
        </p:spPr>
        <p:txBody>
          <a:bodyPr/>
          <a:lstStyle/>
          <a:p>
            <a:pPr lvl="0">
              <a:tabLst>
                <a:tab pos="627063" algn="l"/>
              </a:tabLst>
            </a:pPr>
            <a:r>
              <a:rPr lang="de-CH" b="1" dirty="0"/>
              <a:t>Ersatzmassnahmen bei Unterschreiten der Brandschutzabstände</a:t>
            </a:r>
          </a:p>
          <a:p>
            <a:endParaRPr lang="de-CH" dirty="0" smtClean="0"/>
          </a:p>
          <a:p>
            <a:endParaRPr lang="de-CH"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543" y="1878732"/>
            <a:ext cx="7992888" cy="2201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eck 7"/>
          <p:cNvSpPr/>
          <p:nvPr/>
        </p:nvSpPr>
        <p:spPr>
          <a:xfrm>
            <a:off x="1642803" y="2166764"/>
            <a:ext cx="2056661" cy="3238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a:p>
        </p:txBody>
      </p:sp>
      <p:sp>
        <p:nvSpPr>
          <p:cNvPr id="9" name="Rechteck 8"/>
          <p:cNvSpPr/>
          <p:nvPr/>
        </p:nvSpPr>
        <p:spPr>
          <a:xfrm>
            <a:off x="3699465" y="2166764"/>
            <a:ext cx="1048549" cy="323850"/>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a:p>
        </p:txBody>
      </p:sp>
      <p:sp>
        <p:nvSpPr>
          <p:cNvPr id="5" name="Foliennummernplatzhalter 4"/>
          <p:cNvSpPr>
            <a:spLocks noGrp="1"/>
          </p:cNvSpPr>
          <p:nvPr>
            <p:ph type="sldNum" sz="quarter" idx="11"/>
          </p:nvPr>
        </p:nvSpPr>
        <p:spPr/>
        <p:txBody>
          <a:bodyPr/>
          <a:lstStyle/>
          <a:p>
            <a:fld id="{4D625B7D-F40F-48DA-B3F7-DCD8D64DA1F5}" type="slidenum">
              <a:rPr lang="de-CH" smtClean="0"/>
              <a:pPr/>
              <a:t>42</a:t>
            </a:fld>
            <a:endParaRPr lang="de-CH"/>
          </a:p>
        </p:txBody>
      </p:sp>
    </p:spTree>
    <p:extLst>
      <p:ext uri="{BB962C8B-B14F-4D97-AF65-F5344CB8AC3E}">
        <p14:creationId xmlns:p14="http://schemas.microsoft.com/office/powerpoint/2010/main" val="41262477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Brandschutzabstände</a:t>
            </a:r>
            <a:endParaRPr lang="de-CH" dirty="0"/>
          </a:p>
        </p:txBody>
      </p:sp>
      <p:sp>
        <p:nvSpPr>
          <p:cNvPr id="3" name="Textplatzhalter 2"/>
          <p:cNvSpPr>
            <a:spLocks noGrp="1"/>
          </p:cNvSpPr>
          <p:nvPr>
            <p:ph type="body" idx="10"/>
          </p:nvPr>
        </p:nvSpPr>
        <p:spPr>
          <a:xfrm>
            <a:off x="407987" y="1204003"/>
            <a:ext cx="8497887" cy="4490316"/>
          </a:xfrm>
        </p:spPr>
        <p:txBody>
          <a:bodyPr/>
          <a:lstStyle/>
          <a:p>
            <a:pPr lvl="0">
              <a:tabLst>
                <a:tab pos="627063" algn="l"/>
              </a:tabLst>
            </a:pPr>
            <a:r>
              <a:rPr lang="de-CH" b="1" dirty="0"/>
              <a:t>Ersatzmassnahmen bei Unterschreiten der Brandschutzabstände</a:t>
            </a:r>
          </a:p>
          <a:p>
            <a:endParaRPr lang="de-CH" dirty="0" smtClean="0"/>
          </a:p>
          <a:p>
            <a:endParaRPr lang="de-CH" dirty="0"/>
          </a:p>
        </p:txBody>
      </p:sp>
      <p:pic>
        <p:nvPicPr>
          <p:cNvPr id="7" name="Grafik 6"/>
          <p:cNvPicPr/>
          <p:nvPr/>
        </p:nvPicPr>
        <p:blipFill rotWithShape="1">
          <a:blip r:embed="rId3" cstate="print">
            <a:extLst>
              <a:ext uri="{28A0092B-C50C-407E-A947-70E740481C1C}">
                <a14:useLocalDpi xmlns:a14="http://schemas.microsoft.com/office/drawing/2010/main" val="0"/>
              </a:ext>
            </a:extLst>
          </a:blip>
          <a:srcRect/>
          <a:stretch/>
        </p:blipFill>
        <p:spPr>
          <a:xfrm>
            <a:off x="914450" y="1690564"/>
            <a:ext cx="7128792" cy="4824536"/>
          </a:xfrm>
          <a:prstGeom prst="rect">
            <a:avLst/>
          </a:prstGeom>
        </p:spPr>
      </p:pic>
      <p:sp>
        <p:nvSpPr>
          <p:cNvPr id="10" name="Rechteck 9"/>
          <p:cNvSpPr/>
          <p:nvPr/>
        </p:nvSpPr>
        <p:spPr>
          <a:xfrm>
            <a:off x="865820" y="1608490"/>
            <a:ext cx="7177422" cy="32385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a:p>
        </p:txBody>
      </p:sp>
      <p:sp>
        <p:nvSpPr>
          <p:cNvPr id="5" name="Foliennummernplatzhalter 4"/>
          <p:cNvSpPr>
            <a:spLocks noGrp="1"/>
          </p:cNvSpPr>
          <p:nvPr>
            <p:ph type="sldNum" sz="quarter" idx="11"/>
          </p:nvPr>
        </p:nvSpPr>
        <p:spPr/>
        <p:txBody>
          <a:bodyPr/>
          <a:lstStyle/>
          <a:p>
            <a:fld id="{4D625B7D-F40F-48DA-B3F7-DCD8D64DA1F5}" type="slidenum">
              <a:rPr lang="de-CH" smtClean="0"/>
              <a:pPr/>
              <a:t>43</a:t>
            </a:fld>
            <a:endParaRPr lang="de-CH"/>
          </a:p>
        </p:txBody>
      </p:sp>
    </p:spTree>
    <p:extLst>
      <p:ext uri="{BB962C8B-B14F-4D97-AF65-F5344CB8AC3E}">
        <p14:creationId xmlns:p14="http://schemas.microsoft.com/office/powerpoint/2010/main" val="38514054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Brandschutzabstände</a:t>
            </a:r>
            <a:endParaRPr lang="de-CH" dirty="0"/>
          </a:p>
        </p:txBody>
      </p:sp>
      <p:sp>
        <p:nvSpPr>
          <p:cNvPr id="3" name="Textplatzhalter 2"/>
          <p:cNvSpPr>
            <a:spLocks noGrp="1"/>
          </p:cNvSpPr>
          <p:nvPr>
            <p:ph type="body" idx="10"/>
          </p:nvPr>
        </p:nvSpPr>
        <p:spPr>
          <a:xfrm>
            <a:off x="407987" y="1204003"/>
            <a:ext cx="8497887" cy="4490316"/>
          </a:xfrm>
        </p:spPr>
        <p:txBody>
          <a:bodyPr/>
          <a:lstStyle/>
          <a:p>
            <a:pPr lvl="0">
              <a:tabLst>
                <a:tab pos="627063" algn="l"/>
              </a:tabLst>
            </a:pPr>
            <a:r>
              <a:rPr lang="de-CH" b="1" dirty="0"/>
              <a:t>Ersatzmassnahmen bei Unterschreiten der Brandschutzabstände</a:t>
            </a:r>
          </a:p>
          <a:p>
            <a:endParaRPr lang="de-CH" dirty="0" smtClean="0"/>
          </a:p>
          <a:p>
            <a:endParaRPr lang="de-CH" dirty="0"/>
          </a:p>
        </p:txBody>
      </p:sp>
      <p:pic>
        <p:nvPicPr>
          <p:cNvPr id="6" name="Grafik 5"/>
          <p:cNvPicPr/>
          <p:nvPr/>
        </p:nvPicPr>
        <p:blipFill rotWithShape="1">
          <a:blip r:embed="rId3" cstate="print">
            <a:extLst>
              <a:ext uri="{28A0092B-C50C-407E-A947-70E740481C1C}">
                <a14:useLocalDpi xmlns:a14="http://schemas.microsoft.com/office/drawing/2010/main" val="0"/>
              </a:ext>
            </a:extLst>
          </a:blip>
          <a:srcRect/>
          <a:stretch/>
        </p:blipFill>
        <p:spPr>
          <a:xfrm>
            <a:off x="701650" y="1694334"/>
            <a:ext cx="7420074" cy="2448272"/>
          </a:xfrm>
          <a:prstGeom prst="rect">
            <a:avLst/>
          </a:prstGeo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651" y="4545906"/>
            <a:ext cx="7708106" cy="1756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hteck 8"/>
          <p:cNvSpPr/>
          <p:nvPr/>
        </p:nvSpPr>
        <p:spPr>
          <a:xfrm>
            <a:off x="647827" y="1643852"/>
            <a:ext cx="7473897" cy="323850"/>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a:p>
        </p:txBody>
      </p:sp>
      <p:sp>
        <p:nvSpPr>
          <p:cNvPr id="5" name="Foliennummernplatzhalter 4"/>
          <p:cNvSpPr>
            <a:spLocks noGrp="1"/>
          </p:cNvSpPr>
          <p:nvPr>
            <p:ph type="sldNum" sz="quarter" idx="11"/>
          </p:nvPr>
        </p:nvSpPr>
        <p:spPr/>
        <p:txBody>
          <a:bodyPr/>
          <a:lstStyle/>
          <a:p>
            <a:fld id="{4D625B7D-F40F-48DA-B3F7-DCD8D64DA1F5}" type="slidenum">
              <a:rPr lang="de-CH" smtClean="0"/>
              <a:pPr/>
              <a:t>44</a:t>
            </a:fld>
            <a:endParaRPr lang="de-CH"/>
          </a:p>
        </p:txBody>
      </p:sp>
    </p:spTree>
    <p:extLst>
      <p:ext uri="{BB962C8B-B14F-4D97-AF65-F5344CB8AC3E}">
        <p14:creationId xmlns:p14="http://schemas.microsoft.com/office/powerpoint/2010/main" val="21363884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b="1" dirty="0" smtClean="0"/>
              <a:t>Tragwerke - Brandabschnitte</a:t>
            </a:r>
            <a:endParaRPr lang="de-CH" b="1" dirty="0"/>
          </a:p>
        </p:txBody>
      </p:sp>
      <p:pic>
        <p:nvPicPr>
          <p:cNvPr id="4" name="Grafik 3" descr="Bildschirmausschnit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3972" y="952500"/>
            <a:ext cx="4147321" cy="55530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Foliennummernplatzhalter 4"/>
          <p:cNvSpPr>
            <a:spLocks noGrp="1"/>
          </p:cNvSpPr>
          <p:nvPr>
            <p:ph type="sldNum" sz="quarter" idx="11"/>
          </p:nvPr>
        </p:nvSpPr>
        <p:spPr/>
        <p:txBody>
          <a:bodyPr/>
          <a:lstStyle/>
          <a:p>
            <a:fld id="{4D625B7D-F40F-48DA-B3F7-DCD8D64DA1F5}" type="slidenum">
              <a:rPr lang="de-CH" smtClean="0"/>
              <a:pPr/>
              <a:t>45</a:t>
            </a:fld>
            <a:endParaRPr lang="de-CH"/>
          </a:p>
        </p:txBody>
      </p:sp>
    </p:spTree>
    <p:extLst>
      <p:ext uri="{BB962C8B-B14F-4D97-AF65-F5344CB8AC3E}">
        <p14:creationId xmlns:p14="http://schemas.microsoft.com/office/powerpoint/2010/main" val="5172523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b="1" dirty="0" smtClean="0"/>
              <a:t>Gebäudegeometrie</a:t>
            </a:r>
            <a:endParaRPr lang="de-CH" b="1" dirty="0"/>
          </a:p>
        </p:txBody>
      </p:sp>
      <p:graphicFrame>
        <p:nvGraphicFramePr>
          <p:cNvPr id="5" name="Tabelle 4"/>
          <p:cNvGraphicFramePr>
            <a:graphicFrameLocks noGrp="1"/>
          </p:cNvGraphicFramePr>
          <p:nvPr>
            <p:extLst>
              <p:ext uri="{D42A27DB-BD31-4B8C-83A1-F6EECF244321}">
                <p14:modId xmlns:p14="http://schemas.microsoft.com/office/powerpoint/2010/main" val="1887514098"/>
              </p:ext>
            </p:extLst>
          </p:nvPr>
        </p:nvGraphicFramePr>
        <p:xfrm>
          <a:off x="251518" y="1820111"/>
          <a:ext cx="4032450" cy="3776352"/>
        </p:xfrm>
        <a:graphic>
          <a:graphicData uri="http://schemas.openxmlformats.org/drawingml/2006/table">
            <a:tbl>
              <a:tblPr firstRow="1" bandRow="1">
                <a:tableStyleId>{2D5ABB26-0587-4C30-8999-92F81FD0307C}</a:tableStyleId>
              </a:tblPr>
              <a:tblGrid>
                <a:gridCol w="1466347"/>
                <a:gridCol w="1319711"/>
                <a:gridCol w="1246392"/>
              </a:tblGrid>
              <a:tr h="441731">
                <a:tc gridSpan="3">
                  <a:txBody>
                    <a:bodyPr/>
                    <a:lstStyle/>
                    <a:p>
                      <a:pPr algn="just"/>
                      <a:r>
                        <a:rPr lang="de-CH" sz="1600" b="1" kern="1200" dirty="0" smtClean="0">
                          <a:solidFill>
                            <a:srgbClr val="0080B7"/>
                          </a:solidFill>
                          <a:latin typeface="Arial" panose="020B0604020202020204" pitchFamily="34" charset="0"/>
                          <a:ea typeface="+mn-ea"/>
                          <a:cs typeface="Arial" panose="020B0604020202020204" pitchFamily="34" charset="0"/>
                        </a:rPr>
                        <a:t>Anzahl Geschosse</a:t>
                      </a:r>
                      <a:endParaRPr lang="de-CH" sz="1600" b="1" kern="1200" dirty="0">
                        <a:solidFill>
                          <a:srgbClr val="0080B7"/>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r>
              <a:tr h="730331">
                <a:tc gridSpan="3">
                  <a:txBody>
                    <a:bodyPr/>
                    <a:lstStyle/>
                    <a:p>
                      <a:pPr algn="just"/>
                      <a:endParaRPr lang="de-CH" sz="1300" kern="1200" dirty="0" smtClean="0">
                        <a:solidFill>
                          <a:srgbClr val="0080B7"/>
                        </a:solidFill>
                        <a:latin typeface="Arial" panose="020B0604020202020204" pitchFamily="34" charset="0"/>
                        <a:ea typeface="+mn-ea"/>
                        <a:cs typeface="Arial" panose="020B0604020202020204" pitchFamily="34" charset="0"/>
                      </a:endParaRPr>
                    </a:p>
                    <a:p>
                      <a:pPr algn="just"/>
                      <a:r>
                        <a:rPr lang="de-CH" sz="1800" kern="1200" baseline="0" dirty="0" smtClean="0">
                          <a:solidFill>
                            <a:srgbClr val="0080B7"/>
                          </a:solidFill>
                          <a:latin typeface="Arial" panose="020B0604020202020204" pitchFamily="34" charset="0"/>
                          <a:ea typeface="+mn-ea"/>
                          <a:cs typeface="Arial" panose="020B0604020202020204" pitchFamily="34" charset="0"/>
                        </a:rPr>
                        <a:t>Mehr als «8»  -  Hochhäuser</a:t>
                      </a:r>
                      <a:endParaRPr lang="de-CH" sz="1800" kern="1200" dirty="0">
                        <a:solidFill>
                          <a:srgbClr val="0080B7"/>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r>
              <a:tr h="478196">
                <a:tc gridSpan="3">
                  <a:txBody>
                    <a:bodyPr/>
                    <a:lstStyle/>
                    <a:p>
                      <a:pPr algn="just"/>
                      <a:r>
                        <a:rPr lang="de-CH" sz="1800" kern="1200" dirty="0" smtClean="0">
                          <a:solidFill>
                            <a:srgbClr val="0080B7"/>
                          </a:solidFill>
                          <a:latin typeface="Arial" panose="020B0604020202020204" pitchFamily="34" charset="0"/>
                          <a:ea typeface="+mn-ea"/>
                          <a:cs typeface="Arial" panose="020B0604020202020204" pitchFamily="34" charset="0"/>
                        </a:rPr>
                        <a:t>7-8</a:t>
                      </a:r>
                      <a:endParaRPr lang="de-CH" sz="1800" kern="1200" dirty="0">
                        <a:solidFill>
                          <a:srgbClr val="0080B7"/>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r>
              <a:tr h="441176">
                <a:tc gridSpan="3">
                  <a:txBody>
                    <a:bodyPr/>
                    <a:lstStyle/>
                    <a:p>
                      <a:pPr algn="just"/>
                      <a:r>
                        <a:rPr lang="de-CH" sz="1800" kern="1200" dirty="0" smtClean="0">
                          <a:solidFill>
                            <a:srgbClr val="0080B7"/>
                          </a:solidFill>
                          <a:latin typeface="Arial" panose="020B0604020202020204" pitchFamily="34" charset="0"/>
                          <a:ea typeface="+mn-ea"/>
                          <a:cs typeface="Arial" panose="020B0604020202020204" pitchFamily="34" charset="0"/>
                        </a:rPr>
                        <a:t>5-6</a:t>
                      </a:r>
                      <a:endParaRPr lang="de-CH" sz="1800" kern="1200" dirty="0">
                        <a:solidFill>
                          <a:srgbClr val="0080B7"/>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r>
              <a:tr h="441176">
                <a:tc gridSpan="3">
                  <a:txBody>
                    <a:bodyPr/>
                    <a:lstStyle/>
                    <a:p>
                      <a:pPr algn="just"/>
                      <a:r>
                        <a:rPr lang="de-CH" sz="1800" kern="1200" dirty="0" smtClean="0">
                          <a:solidFill>
                            <a:srgbClr val="0080B7"/>
                          </a:solidFill>
                          <a:latin typeface="Arial" panose="020B0604020202020204" pitchFamily="34" charset="0"/>
                          <a:ea typeface="+mn-ea"/>
                          <a:cs typeface="Arial" panose="020B0604020202020204" pitchFamily="34" charset="0"/>
                        </a:rPr>
                        <a:t>4</a:t>
                      </a:r>
                      <a:endParaRPr lang="de-CH" sz="1800" kern="1200" dirty="0">
                        <a:solidFill>
                          <a:srgbClr val="0080B7"/>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r>
              <a:tr h="388591">
                <a:tc gridSpan="3">
                  <a:txBody>
                    <a:bodyPr/>
                    <a:lstStyle/>
                    <a:p>
                      <a:pPr algn="just"/>
                      <a:r>
                        <a:rPr lang="de-CH" sz="1800" kern="1200" dirty="0" smtClean="0">
                          <a:solidFill>
                            <a:srgbClr val="0080B7"/>
                          </a:solidFill>
                          <a:latin typeface="Arial" panose="020B0604020202020204" pitchFamily="34" charset="0"/>
                          <a:ea typeface="+mn-ea"/>
                          <a:cs typeface="Arial" panose="020B0604020202020204" pitchFamily="34" charset="0"/>
                        </a:rPr>
                        <a:t>3</a:t>
                      </a:r>
                      <a:endParaRPr lang="de-CH" sz="1800" kern="1200" dirty="0">
                        <a:solidFill>
                          <a:srgbClr val="0080B7"/>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r>
              <a:tr h="388591">
                <a:tc>
                  <a:txBody>
                    <a:bodyPr/>
                    <a:lstStyle/>
                    <a:p>
                      <a:pPr marL="0" algn="l" defTabSz="914400" rtl="0" eaLnBrk="1" latinLnBrk="0" hangingPunct="1"/>
                      <a:r>
                        <a:rPr lang="de-CH" sz="1800" kern="1200" dirty="0" smtClean="0">
                          <a:solidFill>
                            <a:srgbClr val="0080B7"/>
                          </a:solidFill>
                          <a:latin typeface="Arial" panose="020B0604020202020204" pitchFamily="34" charset="0"/>
                          <a:ea typeface="+mn-ea"/>
                          <a:cs typeface="Arial" panose="020B0604020202020204" pitchFamily="34" charset="0"/>
                        </a:rPr>
                        <a:t>2   ≤ 600</a:t>
                      </a:r>
                      <a:r>
                        <a:rPr lang="de-CH" sz="1800" kern="1200" baseline="0" dirty="0" smtClean="0">
                          <a:solidFill>
                            <a:srgbClr val="0080B7"/>
                          </a:solidFill>
                          <a:latin typeface="Arial" panose="020B0604020202020204" pitchFamily="34" charset="0"/>
                          <a:ea typeface="+mn-ea"/>
                          <a:cs typeface="Arial" panose="020B0604020202020204" pitchFamily="34" charset="0"/>
                        </a:rPr>
                        <a:t> </a:t>
                      </a:r>
                      <a:r>
                        <a:rPr lang="de-CH" sz="1800" kern="1200" dirty="0" smtClean="0">
                          <a:solidFill>
                            <a:srgbClr val="0080B7"/>
                          </a:solidFill>
                          <a:latin typeface="Arial" panose="020B0604020202020204" pitchFamily="34" charset="0"/>
                          <a:ea typeface="+mn-ea"/>
                          <a:cs typeface="Arial" panose="020B0604020202020204" pitchFamily="34" charset="0"/>
                        </a:rPr>
                        <a:t>m</a:t>
                      </a:r>
                      <a:r>
                        <a:rPr lang="de-CH" sz="1800" kern="1200" baseline="30000" dirty="0" smtClean="0">
                          <a:solidFill>
                            <a:srgbClr val="0080B7"/>
                          </a:solidFill>
                          <a:latin typeface="Arial" panose="020B0604020202020204" pitchFamily="34" charset="0"/>
                          <a:ea typeface="+mn-ea"/>
                          <a:cs typeface="Arial" panose="020B0604020202020204" pitchFamily="34" charset="0"/>
                        </a:rPr>
                        <a:t>2</a:t>
                      </a:r>
                      <a:endParaRPr lang="de-CH" sz="1800" kern="1200" baseline="30000" dirty="0">
                        <a:solidFill>
                          <a:srgbClr val="0080B7"/>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de-CH" sz="1800" kern="1200" dirty="0" smtClean="0">
                          <a:solidFill>
                            <a:srgbClr val="0080B7"/>
                          </a:solidFill>
                          <a:latin typeface="Arial" panose="020B0604020202020204" pitchFamily="34" charset="0"/>
                          <a:ea typeface="+mn-ea"/>
                          <a:cs typeface="Arial" panose="020B0604020202020204" pitchFamily="34" charset="0"/>
                        </a:rPr>
                        <a:t>≤ 1200 m</a:t>
                      </a:r>
                      <a:r>
                        <a:rPr lang="de-CH" sz="1800" kern="1200" baseline="30000" dirty="0" smtClean="0">
                          <a:solidFill>
                            <a:srgbClr val="0080B7"/>
                          </a:solidFill>
                          <a:latin typeface="Arial" panose="020B0604020202020204" pitchFamily="34" charset="0"/>
                          <a:ea typeface="+mn-ea"/>
                          <a:cs typeface="Arial" panose="020B0604020202020204" pitchFamily="34" charset="0"/>
                        </a:rPr>
                        <a:t>2</a:t>
                      </a:r>
                      <a:endParaRPr lang="de-CH" sz="1800" kern="1200" baseline="30000" dirty="0">
                        <a:solidFill>
                          <a:srgbClr val="0080B7"/>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de-CH" sz="1800" kern="1200" dirty="0" smtClean="0">
                          <a:solidFill>
                            <a:srgbClr val="0080B7"/>
                          </a:solidFill>
                          <a:latin typeface="Arial" panose="020B0604020202020204" pitchFamily="34" charset="0"/>
                          <a:ea typeface="+mn-ea"/>
                          <a:cs typeface="Arial" panose="020B0604020202020204" pitchFamily="34" charset="0"/>
                        </a:rPr>
                        <a:t>&gt; 1200 m</a:t>
                      </a:r>
                      <a:r>
                        <a:rPr lang="de-CH" sz="1800" kern="1200" baseline="30000" dirty="0" smtClean="0">
                          <a:solidFill>
                            <a:srgbClr val="0080B7"/>
                          </a:solidFill>
                          <a:latin typeface="Arial" panose="020B0604020202020204" pitchFamily="34" charset="0"/>
                          <a:ea typeface="+mn-ea"/>
                          <a:cs typeface="Arial" panose="020B0604020202020204" pitchFamily="34" charset="0"/>
                        </a:rPr>
                        <a:t>2</a:t>
                      </a:r>
                      <a:endParaRPr lang="de-CH" sz="1800" kern="1200" baseline="30000" dirty="0">
                        <a:solidFill>
                          <a:srgbClr val="0080B7"/>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6560">
                <a:tc gridSpan="3">
                  <a:txBody>
                    <a:bodyPr/>
                    <a:lstStyle/>
                    <a:p>
                      <a:pPr algn="just"/>
                      <a:r>
                        <a:rPr lang="de-CH" sz="1800" kern="1200" dirty="0" smtClean="0">
                          <a:solidFill>
                            <a:srgbClr val="0080B7"/>
                          </a:solidFill>
                          <a:latin typeface="Arial" panose="020B0604020202020204" pitchFamily="34" charset="0"/>
                          <a:ea typeface="+mn-ea"/>
                          <a:cs typeface="Arial" panose="020B0604020202020204" pitchFamily="34" charset="0"/>
                        </a:rPr>
                        <a:t>1 (und oberstes Geschoss)</a:t>
                      </a:r>
                      <a:endParaRPr lang="de-CH" sz="1800" kern="1200" dirty="0">
                        <a:solidFill>
                          <a:srgbClr val="0080B7"/>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de-CH"/>
                    </a:p>
                  </a:txBody>
                  <a:tcPr/>
                </a:tc>
                <a:tc hMerge="1">
                  <a:txBody>
                    <a:bodyPr/>
                    <a:lstStyle/>
                    <a:p>
                      <a:endParaRPr lang="de-CH"/>
                    </a:p>
                  </a:txBody>
                  <a:tcPr/>
                </a:tc>
              </a:tr>
            </a:tbl>
          </a:graphicData>
        </a:graphic>
      </p:graphicFrame>
      <p:sp>
        <p:nvSpPr>
          <p:cNvPr id="6" name="Textfeld 5"/>
          <p:cNvSpPr txBox="1"/>
          <p:nvPr/>
        </p:nvSpPr>
        <p:spPr>
          <a:xfrm>
            <a:off x="251520" y="1420000"/>
            <a:ext cx="2592288" cy="400110"/>
          </a:xfrm>
          <a:prstGeom prst="rect">
            <a:avLst/>
          </a:prstGeom>
          <a:noFill/>
        </p:spPr>
        <p:txBody>
          <a:bodyPr wrap="square" rtlCol="0">
            <a:spAutoFit/>
          </a:bodyPr>
          <a:lstStyle/>
          <a:p>
            <a:r>
              <a:rPr lang="de-CH" sz="2000" b="1" dirty="0">
                <a:latin typeface="Meta Normal" pitchFamily="50" charset="0"/>
                <a:cs typeface="Arial" panose="020B0604020202020204" pitchFamily="34" charset="0"/>
              </a:rPr>
              <a:t>BSV 2003:</a:t>
            </a:r>
          </a:p>
        </p:txBody>
      </p:sp>
      <p:graphicFrame>
        <p:nvGraphicFramePr>
          <p:cNvPr id="7" name="Tabelle 6"/>
          <p:cNvGraphicFramePr>
            <a:graphicFrameLocks noGrp="1"/>
          </p:cNvGraphicFramePr>
          <p:nvPr>
            <p:extLst>
              <p:ext uri="{D42A27DB-BD31-4B8C-83A1-F6EECF244321}">
                <p14:modId xmlns:p14="http://schemas.microsoft.com/office/powerpoint/2010/main" val="2013373108"/>
              </p:ext>
            </p:extLst>
          </p:nvPr>
        </p:nvGraphicFramePr>
        <p:xfrm>
          <a:off x="4355975" y="1820110"/>
          <a:ext cx="4608513" cy="4058675"/>
        </p:xfrm>
        <a:graphic>
          <a:graphicData uri="http://schemas.openxmlformats.org/drawingml/2006/table">
            <a:tbl>
              <a:tblPr firstRow="1" bandRow="1">
                <a:tableStyleId>{2D5ABB26-0587-4C30-8999-92F81FD0307C}</a:tableStyleId>
              </a:tblPr>
              <a:tblGrid>
                <a:gridCol w="2116723"/>
                <a:gridCol w="2059741"/>
                <a:gridCol w="432049"/>
              </a:tblGrid>
              <a:tr h="401075">
                <a:tc>
                  <a:txBody>
                    <a:bodyPr/>
                    <a:lstStyle/>
                    <a:p>
                      <a:r>
                        <a:rPr lang="de-CH" sz="1600" b="1" kern="1200" dirty="0" smtClean="0">
                          <a:solidFill>
                            <a:srgbClr val="0080B7"/>
                          </a:solidFill>
                          <a:latin typeface="Arial" panose="020B0604020202020204" pitchFamily="34" charset="0"/>
                          <a:ea typeface="+mn-ea"/>
                          <a:cs typeface="Arial" panose="020B0604020202020204" pitchFamily="34" charset="0"/>
                        </a:rPr>
                        <a:t>Anzahl Geschosse</a:t>
                      </a:r>
                      <a:endParaRPr lang="de-CH" sz="1600" b="1" kern="1200" dirty="0">
                        <a:solidFill>
                          <a:srgbClr val="0080B7"/>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r>
                        <a:rPr lang="de-CH" sz="1400" b="1" kern="1200" dirty="0" smtClean="0">
                          <a:solidFill>
                            <a:srgbClr val="0080B7"/>
                          </a:solidFill>
                          <a:latin typeface="Arial" panose="020B0604020202020204" pitchFamily="34" charset="0"/>
                          <a:ea typeface="+mn-ea"/>
                          <a:cs typeface="Arial" panose="020B0604020202020204" pitchFamily="34" charset="0"/>
                        </a:rPr>
                        <a:t>Gebäudehöhenkategorien</a:t>
                      </a:r>
                      <a:endParaRPr lang="de-CH" sz="1400" b="1" kern="1200" dirty="0">
                        <a:solidFill>
                          <a:srgbClr val="0080B7"/>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de-CH"/>
                    </a:p>
                  </a:txBody>
                  <a:tcPr/>
                </a:tc>
              </a:tr>
              <a:tr h="350943">
                <a:tc>
                  <a:txBody>
                    <a:bodyPr/>
                    <a:lstStyle/>
                    <a:p>
                      <a:endParaRPr lang="de-CH" sz="1800" kern="1200" dirty="0">
                        <a:solidFill>
                          <a:srgbClr val="0080B7"/>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1800" kern="1200" dirty="0" smtClean="0">
                          <a:solidFill>
                            <a:srgbClr val="0080B7"/>
                          </a:solidFill>
                          <a:latin typeface="Arial" panose="020B0604020202020204" pitchFamily="34" charset="0"/>
                          <a:ea typeface="+mn-ea"/>
                          <a:cs typeface="Arial" panose="020B0604020202020204" pitchFamily="34" charset="0"/>
                        </a:rPr>
                        <a:t>Hochhäuser &gt;100 m = Art.11</a:t>
                      </a:r>
                      <a:endParaRPr lang="de-CH" sz="1800" kern="1200" dirty="0">
                        <a:solidFill>
                          <a:srgbClr val="0080B7"/>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de-CH"/>
                    </a:p>
                  </a:txBody>
                  <a:tcPr/>
                </a:tc>
              </a:tr>
              <a:tr h="349415">
                <a:tc>
                  <a:txBody>
                    <a:bodyPr/>
                    <a:lstStyle/>
                    <a:p>
                      <a:endParaRPr lang="de-CH" sz="1800" kern="1200" dirty="0">
                        <a:solidFill>
                          <a:srgbClr val="0080B7"/>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1800" b="1" kern="1200" dirty="0" smtClean="0">
                          <a:solidFill>
                            <a:srgbClr val="0080B7"/>
                          </a:solidFill>
                          <a:latin typeface="Arial" panose="020B0604020202020204" pitchFamily="34" charset="0"/>
                          <a:ea typeface="+mn-ea"/>
                          <a:cs typeface="Arial" panose="020B0604020202020204" pitchFamily="34" charset="0"/>
                        </a:rPr>
                        <a:t>Hochhäuser</a:t>
                      </a:r>
                      <a:r>
                        <a:rPr lang="de-CH" sz="1800" kern="1200" dirty="0" smtClean="0">
                          <a:solidFill>
                            <a:srgbClr val="0080B7"/>
                          </a:solidFill>
                          <a:latin typeface="Arial" panose="020B0604020202020204" pitchFamily="34" charset="0"/>
                          <a:ea typeface="+mn-ea"/>
                          <a:cs typeface="Arial" panose="020B0604020202020204" pitchFamily="34" charset="0"/>
                        </a:rPr>
                        <a:t> bis100 m</a:t>
                      </a:r>
                      <a:endParaRPr lang="de-CH" sz="1800" kern="1200" dirty="0">
                        <a:solidFill>
                          <a:srgbClr val="0080B7"/>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de-CH"/>
                    </a:p>
                  </a:txBody>
                  <a:tcPr/>
                </a:tc>
              </a:tr>
              <a:tr h="488846">
                <a:tc>
                  <a:txBody>
                    <a:bodyPr/>
                    <a:lstStyle/>
                    <a:p>
                      <a:r>
                        <a:rPr lang="de-CH" sz="1800" kern="1200" dirty="0" smtClean="0">
                          <a:solidFill>
                            <a:srgbClr val="0080B7"/>
                          </a:solidFill>
                          <a:latin typeface="Arial" panose="020B0604020202020204" pitchFamily="34" charset="0"/>
                          <a:ea typeface="+mn-ea"/>
                          <a:cs typeface="Arial" panose="020B0604020202020204" pitchFamily="34" charset="0"/>
                        </a:rPr>
                        <a:t>6 - 8</a:t>
                      </a:r>
                      <a:endParaRPr lang="de-CH" sz="1800" kern="1200" dirty="0">
                        <a:solidFill>
                          <a:srgbClr val="0080B7"/>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de-CH" sz="2400" b="1" kern="1200" dirty="0" smtClean="0">
                          <a:solidFill>
                            <a:srgbClr val="0080B7"/>
                          </a:solidFill>
                          <a:latin typeface="Arial" panose="020B0604020202020204" pitchFamily="34" charset="0"/>
                          <a:ea typeface="+mn-ea"/>
                          <a:cs typeface="Arial" panose="020B0604020202020204" pitchFamily="34" charset="0"/>
                        </a:rPr>
                        <a:t>Gebäude </a:t>
                      </a:r>
                      <a:r>
                        <a:rPr lang="de-CH" sz="2400" b="1" u="sng" kern="1200" dirty="0" smtClean="0">
                          <a:solidFill>
                            <a:srgbClr val="0080B7"/>
                          </a:solidFill>
                          <a:latin typeface="Arial" panose="020B0604020202020204" pitchFamily="34" charset="0"/>
                          <a:ea typeface="+mn-ea"/>
                          <a:cs typeface="Arial" panose="020B0604020202020204" pitchFamily="34" charset="0"/>
                        </a:rPr>
                        <a:t>mittlerer</a:t>
                      </a:r>
                      <a:r>
                        <a:rPr lang="de-CH" sz="2400" b="1" kern="1200" dirty="0" smtClean="0">
                          <a:solidFill>
                            <a:srgbClr val="0080B7"/>
                          </a:solidFill>
                          <a:latin typeface="Arial" panose="020B0604020202020204" pitchFamily="34" charset="0"/>
                          <a:ea typeface="+mn-ea"/>
                          <a:cs typeface="Arial" panose="020B0604020202020204" pitchFamily="34" charset="0"/>
                        </a:rPr>
                        <a:t> Höhe</a:t>
                      </a:r>
                      <a:endParaRPr lang="de-CH" sz="2400" b="1" kern="1200" dirty="0">
                        <a:solidFill>
                          <a:srgbClr val="0080B7"/>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de-CH" sz="2000" b="1" kern="1200" dirty="0" smtClean="0">
                          <a:solidFill>
                            <a:srgbClr val="0080B7"/>
                          </a:solidFill>
                          <a:latin typeface="Arial" panose="020B0604020202020204" pitchFamily="34" charset="0"/>
                          <a:ea typeface="+mn-ea"/>
                          <a:cs typeface="Arial" panose="020B0604020202020204" pitchFamily="34" charset="0"/>
                        </a:rPr>
                        <a:t>30 m</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47000"/>
                      </a:srgbClr>
                    </a:solidFill>
                  </a:tcPr>
                </a:tc>
              </a:tr>
              <a:tr h="601899">
                <a:tc>
                  <a:txBody>
                    <a:bodyPr/>
                    <a:lstStyle/>
                    <a:p>
                      <a:r>
                        <a:rPr lang="de-CH" sz="1800" kern="1200" dirty="0" smtClean="0">
                          <a:solidFill>
                            <a:srgbClr val="0080B7"/>
                          </a:solidFill>
                          <a:latin typeface="Arial" panose="020B0604020202020204" pitchFamily="34" charset="0"/>
                          <a:ea typeface="+mn-ea"/>
                          <a:cs typeface="Arial" panose="020B0604020202020204" pitchFamily="34" charset="0"/>
                        </a:rPr>
                        <a:t>4 - 5</a:t>
                      </a:r>
                      <a:endParaRPr lang="de-CH" sz="1800" kern="1200" dirty="0">
                        <a:solidFill>
                          <a:srgbClr val="0080B7"/>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de-CH" sz="1300" dirty="0"/>
                    </a:p>
                  </a:txBody>
                  <a:tcPr/>
                </a:tc>
                <a:tc vMerge="1">
                  <a:txBody>
                    <a:bodyPr/>
                    <a:lstStyle/>
                    <a:p>
                      <a:endParaRPr lang="de-CH"/>
                    </a:p>
                  </a:txBody>
                  <a:tcPr/>
                </a:tc>
              </a:tr>
              <a:tr h="488846">
                <a:tc>
                  <a:txBody>
                    <a:bodyPr/>
                    <a:lstStyle/>
                    <a:p>
                      <a:r>
                        <a:rPr lang="de-CH" sz="1800" kern="1200" dirty="0" smtClean="0">
                          <a:solidFill>
                            <a:srgbClr val="0080B7"/>
                          </a:solidFill>
                          <a:latin typeface="Arial" panose="020B0604020202020204" pitchFamily="34" charset="0"/>
                          <a:ea typeface="+mn-ea"/>
                          <a:cs typeface="Arial" panose="020B0604020202020204" pitchFamily="34" charset="0"/>
                        </a:rPr>
                        <a:t>2 - 3</a:t>
                      </a:r>
                      <a:endParaRPr lang="de-CH" sz="1800" kern="1200" dirty="0">
                        <a:solidFill>
                          <a:srgbClr val="0080B7"/>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de-CH" sz="2400" b="1" kern="1200" dirty="0" smtClean="0">
                          <a:solidFill>
                            <a:srgbClr val="0080B7"/>
                          </a:solidFill>
                          <a:latin typeface="Arial" panose="020B0604020202020204" pitchFamily="34" charset="0"/>
                          <a:ea typeface="+mn-ea"/>
                          <a:cs typeface="Arial" panose="020B0604020202020204" pitchFamily="34" charset="0"/>
                        </a:rPr>
                        <a:t>Gebäude </a:t>
                      </a:r>
                      <a:r>
                        <a:rPr lang="de-CH" sz="2400" b="1" u="sng" kern="1200" dirty="0" smtClean="0">
                          <a:solidFill>
                            <a:srgbClr val="0080B7"/>
                          </a:solidFill>
                          <a:latin typeface="Arial" panose="020B0604020202020204" pitchFamily="34" charset="0"/>
                          <a:ea typeface="+mn-ea"/>
                          <a:cs typeface="Arial" panose="020B0604020202020204" pitchFamily="34" charset="0"/>
                        </a:rPr>
                        <a:t>geringer</a:t>
                      </a:r>
                      <a:r>
                        <a:rPr lang="de-CH" sz="2400" b="1" kern="1200" dirty="0" smtClean="0">
                          <a:solidFill>
                            <a:srgbClr val="0080B7"/>
                          </a:solidFill>
                          <a:latin typeface="Arial" panose="020B0604020202020204" pitchFamily="34" charset="0"/>
                          <a:ea typeface="+mn-ea"/>
                          <a:cs typeface="Arial" panose="020B0604020202020204" pitchFamily="34" charset="0"/>
                        </a:rPr>
                        <a:t> Höhe</a:t>
                      </a:r>
                      <a:endParaRPr lang="de-CH" sz="2400" b="1" kern="1200" dirty="0">
                        <a:solidFill>
                          <a:srgbClr val="0080B7"/>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de-CH" sz="2000" b="1" kern="1200" dirty="0" smtClean="0">
                          <a:solidFill>
                            <a:srgbClr val="0080B7"/>
                          </a:solidFill>
                          <a:latin typeface="Arial" panose="020B0604020202020204" pitchFamily="34" charset="0"/>
                          <a:ea typeface="+mn-ea"/>
                          <a:cs typeface="Arial" panose="020B0604020202020204" pitchFamily="34" charset="0"/>
                        </a:rPr>
                        <a:t>11 m</a:t>
                      </a:r>
                      <a:endParaRPr lang="de-CH" sz="2000" b="1" kern="1200" dirty="0">
                        <a:solidFill>
                          <a:srgbClr val="0080B7"/>
                        </a:solidFill>
                        <a:latin typeface="Arial" panose="020B0604020202020204" pitchFamily="34" charset="0"/>
                        <a:ea typeface="+mn-ea"/>
                        <a:cs typeface="Arial" panose="020B0604020202020204" pitchFamily="34" charset="0"/>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54000"/>
                      </a:srgbClr>
                    </a:solidFill>
                  </a:tcPr>
                </a:tc>
              </a:tr>
              <a:tr h="663282">
                <a:tc>
                  <a:txBody>
                    <a:bodyPr/>
                    <a:lstStyle/>
                    <a:p>
                      <a:r>
                        <a:rPr lang="de-CH" sz="1800" kern="1200" dirty="0" smtClean="0">
                          <a:solidFill>
                            <a:srgbClr val="0080B7"/>
                          </a:solidFill>
                          <a:latin typeface="Arial" panose="020B0604020202020204" pitchFamily="34" charset="0"/>
                          <a:ea typeface="+mn-ea"/>
                          <a:cs typeface="Arial" panose="020B0604020202020204" pitchFamily="34" charset="0"/>
                        </a:rPr>
                        <a:t>1 (und oberstes Geschoss)</a:t>
                      </a:r>
                      <a:endParaRPr lang="de-CH" sz="1800" kern="1200" dirty="0">
                        <a:solidFill>
                          <a:srgbClr val="0080B7"/>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de-CH" sz="1300" dirty="0"/>
                    </a:p>
                  </a:txBody>
                  <a:tcPr/>
                </a:tc>
                <a:tc vMerge="1">
                  <a:txBody>
                    <a:bodyPr/>
                    <a:lstStyle/>
                    <a:p>
                      <a:endParaRPr lang="de-CH"/>
                    </a:p>
                  </a:txBody>
                  <a:tcPr/>
                </a:tc>
              </a:tr>
            </a:tbl>
          </a:graphicData>
        </a:graphic>
      </p:graphicFrame>
      <p:sp>
        <p:nvSpPr>
          <p:cNvPr id="8" name="Textfeld 7"/>
          <p:cNvSpPr txBox="1"/>
          <p:nvPr/>
        </p:nvSpPr>
        <p:spPr>
          <a:xfrm>
            <a:off x="4355976" y="1420000"/>
            <a:ext cx="2592288" cy="400110"/>
          </a:xfrm>
          <a:prstGeom prst="rect">
            <a:avLst/>
          </a:prstGeom>
          <a:noFill/>
        </p:spPr>
        <p:txBody>
          <a:bodyPr wrap="square" rtlCol="0">
            <a:spAutoFit/>
          </a:bodyPr>
          <a:lstStyle/>
          <a:p>
            <a:r>
              <a:rPr lang="de-CH" sz="2000" b="1" dirty="0">
                <a:latin typeface="Meta Normal" pitchFamily="50" charset="0"/>
                <a:cs typeface="Arial" panose="020B0604020202020204" pitchFamily="34" charset="0"/>
              </a:rPr>
              <a:t>BSV </a:t>
            </a:r>
            <a:r>
              <a:rPr lang="de-CH" sz="2000" b="1" dirty="0" smtClean="0">
                <a:latin typeface="Meta Normal" pitchFamily="50" charset="0"/>
                <a:cs typeface="Arial" panose="020B0604020202020204" pitchFamily="34" charset="0"/>
              </a:rPr>
              <a:t>2015:</a:t>
            </a:r>
            <a:endParaRPr lang="de-CH" sz="2000" b="1" dirty="0">
              <a:latin typeface="Meta Normal" pitchFamily="50" charset="0"/>
              <a:cs typeface="Arial" panose="020B0604020202020204" pitchFamily="34" charset="0"/>
            </a:endParaRPr>
          </a:p>
        </p:txBody>
      </p:sp>
      <p:grpSp>
        <p:nvGrpSpPr>
          <p:cNvPr id="9" name="Gruppieren 8"/>
          <p:cNvGrpSpPr/>
          <p:nvPr/>
        </p:nvGrpSpPr>
        <p:grpSpPr>
          <a:xfrm>
            <a:off x="8099876" y="3505200"/>
            <a:ext cx="864612" cy="2364060"/>
            <a:chOff x="8099876" y="4305300"/>
            <a:chExt cx="864612" cy="2364060"/>
          </a:xfrm>
        </p:grpSpPr>
        <p:sp>
          <p:nvSpPr>
            <p:cNvPr id="10" name="Rechteck 9"/>
            <p:cNvSpPr/>
            <p:nvPr/>
          </p:nvSpPr>
          <p:spPr>
            <a:xfrm>
              <a:off x="8099876" y="5492992"/>
              <a:ext cx="432306" cy="1176368"/>
            </a:xfrm>
            <a:prstGeom prst="rect">
              <a:avLst/>
            </a:prstGeom>
            <a:solidFill>
              <a:srgbClr val="FFFF6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CH" sz="2000" b="1" dirty="0">
                  <a:solidFill>
                    <a:schemeClr val="tx1"/>
                  </a:solidFill>
                  <a:latin typeface="Arial" panose="020B0604020202020204" pitchFamily="34" charset="0"/>
                  <a:cs typeface="Arial" panose="020B0604020202020204" pitchFamily="34" charset="0"/>
                </a:rPr>
                <a:t>11 m</a:t>
              </a:r>
            </a:p>
          </p:txBody>
        </p:sp>
        <p:sp>
          <p:nvSpPr>
            <p:cNvPr id="11" name="Rechteck 10"/>
            <p:cNvSpPr/>
            <p:nvPr/>
          </p:nvSpPr>
          <p:spPr>
            <a:xfrm>
              <a:off x="8532182" y="4305300"/>
              <a:ext cx="432306" cy="2364060"/>
            </a:xfrm>
            <a:prstGeom prst="rect">
              <a:avLst/>
            </a:prstGeom>
            <a:solidFill>
              <a:srgbClr val="FFFF6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CH" sz="2000" b="1" dirty="0" smtClean="0">
                  <a:solidFill>
                    <a:schemeClr val="tx1"/>
                  </a:solidFill>
                  <a:latin typeface="Arial" panose="020B0604020202020204" pitchFamily="34" charset="0"/>
                  <a:cs typeface="Arial" panose="020B0604020202020204" pitchFamily="34" charset="0"/>
                </a:rPr>
                <a:t>                 30 </a:t>
              </a:r>
              <a:r>
                <a:rPr lang="de-CH" sz="2000" b="1" dirty="0">
                  <a:solidFill>
                    <a:schemeClr val="tx1"/>
                  </a:solidFill>
                  <a:latin typeface="Arial" panose="020B0604020202020204" pitchFamily="34" charset="0"/>
                  <a:cs typeface="Arial" panose="020B0604020202020204" pitchFamily="34" charset="0"/>
                </a:rPr>
                <a:t>m</a:t>
              </a:r>
            </a:p>
          </p:txBody>
        </p:sp>
      </p:grpSp>
      <p:sp>
        <p:nvSpPr>
          <p:cNvPr id="4" name="Foliennummernplatzhalter 3"/>
          <p:cNvSpPr>
            <a:spLocks noGrp="1"/>
          </p:cNvSpPr>
          <p:nvPr>
            <p:ph type="sldNum" sz="quarter" idx="11"/>
          </p:nvPr>
        </p:nvSpPr>
        <p:spPr/>
        <p:txBody>
          <a:bodyPr/>
          <a:lstStyle/>
          <a:p>
            <a:fld id="{4D625B7D-F40F-48DA-B3F7-DCD8D64DA1F5}" type="slidenum">
              <a:rPr lang="de-CH" smtClean="0"/>
              <a:pPr/>
              <a:t>46</a:t>
            </a:fld>
            <a:endParaRPr lang="de-CH"/>
          </a:p>
        </p:txBody>
      </p:sp>
    </p:spTree>
    <p:extLst>
      <p:ext uri="{BB962C8B-B14F-4D97-AF65-F5344CB8AC3E}">
        <p14:creationId xmlns:p14="http://schemas.microsoft.com/office/powerpoint/2010/main" val="171003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b="1" dirty="0" smtClean="0"/>
              <a:t>Feuerwiderstand Gebäudegeometrie</a:t>
            </a:r>
            <a:endParaRPr lang="de-CH" b="1" dirty="0"/>
          </a:p>
        </p:txBody>
      </p:sp>
      <p:pic>
        <p:nvPicPr>
          <p:cNvPr id="15" name="Picture 8" descr="899-11_r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50" y="2203326"/>
            <a:ext cx="2339753" cy="1319665"/>
          </a:xfrm>
          <a:prstGeom prst="rect">
            <a:avLst/>
          </a:prstGeom>
          <a:noFill/>
          <a:ln w="9525">
            <a:noFill/>
            <a:miter lim="800000"/>
            <a:headEnd/>
            <a:tailEnd/>
          </a:ln>
        </p:spPr>
      </p:pic>
      <p:pic>
        <p:nvPicPr>
          <p:cNvPr id="16" name="Picture 2" descr="R_panorama4"/>
          <p:cNvPicPr>
            <a:picLocks noChangeAspect="1" noChangeArrowheads="1"/>
          </p:cNvPicPr>
          <p:nvPr/>
        </p:nvPicPr>
        <p:blipFill>
          <a:blip r:embed="rId4" cstate="print">
            <a:lum bright="6000"/>
            <a:extLst>
              <a:ext uri="{28A0092B-C50C-407E-A947-70E740481C1C}">
                <a14:useLocalDpi xmlns:a14="http://schemas.microsoft.com/office/drawing/2010/main" val="0"/>
              </a:ext>
            </a:extLst>
          </a:blip>
          <a:srcRect/>
          <a:stretch>
            <a:fillRect/>
          </a:stretch>
        </p:blipFill>
        <p:spPr bwMode="auto">
          <a:xfrm>
            <a:off x="5758546" y="1402240"/>
            <a:ext cx="2779227" cy="2143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b4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0405" y="1847519"/>
            <a:ext cx="2088231" cy="1685547"/>
          </a:xfrm>
          <a:prstGeom prst="rect">
            <a:avLst/>
          </a:prstGeom>
          <a:noFill/>
          <a:ln w="9525">
            <a:noFill/>
            <a:miter lim="800000"/>
            <a:headEnd/>
            <a:tailEnd/>
          </a:ln>
        </p:spPr>
      </p:pic>
      <p:sp>
        <p:nvSpPr>
          <p:cNvPr id="18" name="Fußzeilenplatzhalter 3"/>
          <p:cNvSpPr txBox="1">
            <a:spLocks/>
          </p:cNvSpPr>
          <p:nvPr/>
        </p:nvSpPr>
        <p:spPr bwMode="auto">
          <a:xfrm>
            <a:off x="366986" y="3689656"/>
            <a:ext cx="2430017" cy="161001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CH"/>
            </a:defPPr>
            <a:lvl1pPr algn="ctr" rtl="0" fontAlgn="base">
              <a:spcBef>
                <a:spcPct val="0"/>
              </a:spcBef>
              <a:spcAft>
                <a:spcPct val="0"/>
              </a:spcAft>
              <a:defRPr sz="3200" b="1" kern="1200">
                <a:solidFill>
                  <a:srgbClr val="0080B7"/>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a:r>
              <a:rPr lang="de-CH" sz="2400" dirty="0" smtClean="0">
                <a:solidFill>
                  <a:schemeClr val="tx1"/>
                </a:solidFill>
                <a:latin typeface="Meta Normal" pitchFamily="50" charset="0"/>
              </a:rPr>
              <a:t>Gebäude geringer Höhe:</a:t>
            </a:r>
          </a:p>
          <a:p>
            <a:pPr algn="l"/>
            <a:r>
              <a:rPr lang="de-CH" sz="2400" b="0" dirty="0">
                <a:solidFill>
                  <a:schemeClr val="tx1"/>
                </a:solidFill>
                <a:latin typeface="Meta Normal" pitchFamily="50" charset="0"/>
              </a:rPr>
              <a:t>b</a:t>
            </a:r>
            <a:r>
              <a:rPr lang="de-CH" sz="2400" b="0" dirty="0" smtClean="0">
                <a:solidFill>
                  <a:schemeClr val="tx1"/>
                </a:solidFill>
                <a:latin typeface="Meta Normal" pitchFamily="50" charset="0"/>
              </a:rPr>
              <a:t>is 11 m Gesamthöhe</a:t>
            </a:r>
          </a:p>
          <a:p>
            <a:pPr algn="l"/>
            <a:r>
              <a:rPr lang="de-CH" sz="2400" b="0" dirty="0" smtClean="0">
                <a:solidFill>
                  <a:schemeClr val="tx1"/>
                </a:solidFill>
                <a:latin typeface="Meta Normal" pitchFamily="50" charset="0"/>
              </a:rPr>
              <a:t>i.d.R. 1-3 Geschosse</a:t>
            </a:r>
          </a:p>
        </p:txBody>
      </p:sp>
      <p:sp>
        <p:nvSpPr>
          <p:cNvPr id="19" name="Fußzeilenplatzhalter 3"/>
          <p:cNvSpPr txBox="1">
            <a:spLocks/>
          </p:cNvSpPr>
          <p:nvPr/>
        </p:nvSpPr>
        <p:spPr bwMode="auto">
          <a:xfrm>
            <a:off x="3011887" y="3700976"/>
            <a:ext cx="2645566" cy="167070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CH"/>
            </a:defPPr>
            <a:lvl1pPr algn="ctr" rtl="0" fontAlgn="base">
              <a:spcBef>
                <a:spcPct val="0"/>
              </a:spcBef>
              <a:spcAft>
                <a:spcPct val="0"/>
              </a:spcAft>
              <a:defRPr sz="3200" b="1" kern="1200">
                <a:solidFill>
                  <a:srgbClr val="0080B7"/>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a:r>
              <a:rPr lang="de-CH" sz="2400" dirty="0" smtClean="0">
                <a:solidFill>
                  <a:schemeClr val="tx1"/>
                </a:solidFill>
                <a:latin typeface="Meta Normal" pitchFamily="50" charset="0"/>
              </a:rPr>
              <a:t>Gebäude mittlerer Höhe:</a:t>
            </a:r>
          </a:p>
          <a:p>
            <a:pPr algn="l"/>
            <a:r>
              <a:rPr lang="de-CH" sz="2400" b="0" dirty="0">
                <a:solidFill>
                  <a:schemeClr val="tx1"/>
                </a:solidFill>
                <a:latin typeface="Meta Normal" pitchFamily="50" charset="0"/>
              </a:rPr>
              <a:t>bis </a:t>
            </a:r>
            <a:r>
              <a:rPr lang="de-CH" sz="2400" b="0" dirty="0" smtClean="0">
                <a:solidFill>
                  <a:schemeClr val="tx1"/>
                </a:solidFill>
                <a:latin typeface="Meta Normal" pitchFamily="50" charset="0"/>
              </a:rPr>
              <a:t>30 m Gesamthöhe</a:t>
            </a:r>
            <a:endParaRPr lang="de-CH" sz="2400" b="0" dirty="0">
              <a:solidFill>
                <a:schemeClr val="tx1"/>
              </a:solidFill>
              <a:latin typeface="Meta Normal" pitchFamily="50" charset="0"/>
            </a:endParaRPr>
          </a:p>
          <a:p>
            <a:pPr algn="l"/>
            <a:r>
              <a:rPr lang="de-CH" sz="2400" b="0" dirty="0" smtClean="0">
                <a:solidFill>
                  <a:schemeClr val="tx1"/>
                </a:solidFill>
                <a:latin typeface="Meta Normal" pitchFamily="50" charset="0"/>
              </a:rPr>
              <a:t>i.d.R. 4-8 Geschosse</a:t>
            </a:r>
            <a:endParaRPr lang="de-CH" sz="2400" b="0" dirty="0">
              <a:solidFill>
                <a:schemeClr val="tx1"/>
              </a:solidFill>
              <a:latin typeface="Meta Normal" pitchFamily="50" charset="0"/>
            </a:endParaRPr>
          </a:p>
        </p:txBody>
      </p:sp>
      <p:sp>
        <p:nvSpPr>
          <p:cNvPr id="20" name="Fußzeilenplatzhalter 3"/>
          <p:cNvSpPr txBox="1">
            <a:spLocks/>
          </p:cNvSpPr>
          <p:nvPr/>
        </p:nvSpPr>
        <p:spPr bwMode="auto">
          <a:xfrm>
            <a:off x="5657452" y="3702788"/>
            <a:ext cx="3410347" cy="166888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CH"/>
            </a:defPPr>
            <a:lvl1pPr algn="ctr" rtl="0" fontAlgn="base">
              <a:spcBef>
                <a:spcPct val="0"/>
              </a:spcBef>
              <a:spcAft>
                <a:spcPct val="0"/>
              </a:spcAft>
              <a:defRPr sz="3200" b="1" kern="1200">
                <a:solidFill>
                  <a:srgbClr val="0080B7"/>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a:r>
              <a:rPr lang="de-CH" sz="2400" dirty="0" smtClean="0">
                <a:solidFill>
                  <a:schemeClr val="tx1"/>
                </a:solidFill>
                <a:latin typeface="Meta Normal" pitchFamily="50" charset="0"/>
              </a:rPr>
              <a:t>Hochhäuser:</a:t>
            </a:r>
          </a:p>
          <a:p>
            <a:pPr algn="l"/>
            <a:r>
              <a:rPr lang="de-CH" sz="2400" b="0" dirty="0" smtClean="0">
                <a:solidFill>
                  <a:schemeClr val="tx1"/>
                </a:solidFill>
                <a:latin typeface="Meta Normal" pitchFamily="50" charset="0"/>
              </a:rPr>
              <a:t>mehr als 30 </a:t>
            </a:r>
            <a:r>
              <a:rPr lang="de-CH" sz="2400" b="0" dirty="0">
                <a:solidFill>
                  <a:schemeClr val="tx1"/>
                </a:solidFill>
                <a:latin typeface="Meta Normal" pitchFamily="50" charset="0"/>
              </a:rPr>
              <a:t>m Gesamthöhe</a:t>
            </a:r>
          </a:p>
          <a:p>
            <a:pPr algn="l"/>
            <a:r>
              <a:rPr lang="de-CH" sz="2400" b="0" dirty="0" smtClean="0">
                <a:solidFill>
                  <a:schemeClr val="tx1"/>
                </a:solidFill>
                <a:latin typeface="Meta Normal" pitchFamily="50" charset="0"/>
              </a:rPr>
              <a:t>i.d.R. 9 und mehr Geschossen</a:t>
            </a:r>
          </a:p>
        </p:txBody>
      </p:sp>
      <p:sp>
        <p:nvSpPr>
          <p:cNvPr id="4" name="Foliennummernplatzhalter 3"/>
          <p:cNvSpPr>
            <a:spLocks noGrp="1"/>
          </p:cNvSpPr>
          <p:nvPr>
            <p:ph type="sldNum" sz="quarter" idx="11"/>
          </p:nvPr>
        </p:nvSpPr>
        <p:spPr/>
        <p:txBody>
          <a:bodyPr/>
          <a:lstStyle/>
          <a:p>
            <a:fld id="{4D625B7D-F40F-48DA-B3F7-DCD8D64DA1F5}" type="slidenum">
              <a:rPr lang="de-CH" smtClean="0"/>
              <a:pPr/>
              <a:t>47</a:t>
            </a:fld>
            <a:endParaRPr lang="de-CH"/>
          </a:p>
        </p:txBody>
      </p:sp>
    </p:spTree>
    <p:extLst>
      <p:ext uri="{BB962C8B-B14F-4D97-AF65-F5344CB8AC3E}">
        <p14:creationId xmlns:p14="http://schemas.microsoft.com/office/powerpoint/2010/main" val="29246875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Tragwerke – Brandabschnitte</a:t>
            </a:r>
            <a:br>
              <a:rPr lang="de-CH" dirty="0" smtClean="0"/>
            </a:br>
            <a:r>
              <a:rPr lang="de-CH" dirty="0" smtClean="0"/>
              <a:t>Messweise nach IVHB</a:t>
            </a:r>
            <a:endParaRPr lang="de-CH" dirty="0"/>
          </a:p>
        </p:txBody>
      </p:sp>
      <p:sp>
        <p:nvSpPr>
          <p:cNvPr id="3" name="Textplatzhalter 2"/>
          <p:cNvSpPr>
            <a:spLocks noGrp="1"/>
          </p:cNvSpPr>
          <p:nvPr>
            <p:ph type="body" idx="10"/>
          </p:nvPr>
        </p:nvSpPr>
        <p:spPr>
          <a:xfrm>
            <a:off x="407988" y="1204003"/>
            <a:ext cx="8574087" cy="4490316"/>
          </a:xfrm>
        </p:spPr>
        <p:txBody>
          <a:bodyPr/>
          <a:lstStyle/>
          <a:p>
            <a:pPr lvl="0"/>
            <a:r>
              <a:rPr lang="de-CH" b="1" dirty="0"/>
              <a:t>Zu Gesamthöhe  </a:t>
            </a:r>
            <a:r>
              <a:rPr lang="de-CH" dirty="0"/>
              <a:t>(BSR Begriffe und Definitionen, Seite 22 und 41)	</a:t>
            </a:r>
          </a:p>
          <a:p>
            <a:endParaRPr lang="de-CH" dirty="0"/>
          </a:p>
        </p:txBody>
      </p:sp>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50168" y="1698555"/>
            <a:ext cx="7754838" cy="4708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liennummernplatzhalter 5"/>
          <p:cNvSpPr>
            <a:spLocks noGrp="1"/>
          </p:cNvSpPr>
          <p:nvPr>
            <p:ph type="sldNum" sz="quarter" idx="11"/>
          </p:nvPr>
        </p:nvSpPr>
        <p:spPr/>
        <p:txBody>
          <a:bodyPr/>
          <a:lstStyle/>
          <a:p>
            <a:fld id="{4D625B7D-F40F-48DA-B3F7-DCD8D64DA1F5}" type="slidenum">
              <a:rPr lang="de-CH" smtClean="0"/>
              <a:pPr/>
              <a:t>48</a:t>
            </a:fld>
            <a:endParaRPr lang="de-CH"/>
          </a:p>
        </p:txBody>
      </p:sp>
    </p:spTree>
    <p:extLst>
      <p:ext uri="{BB962C8B-B14F-4D97-AF65-F5344CB8AC3E}">
        <p14:creationId xmlns:p14="http://schemas.microsoft.com/office/powerpoint/2010/main" val="30311157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Tragwerke - Brandabschnitte</a:t>
            </a:r>
            <a:endParaRPr lang="de-CH" dirty="0"/>
          </a:p>
        </p:txBody>
      </p:sp>
      <p:sp>
        <p:nvSpPr>
          <p:cNvPr id="3" name="Textplatzhalter 2"/>
          <p:cNvSpPr>
            <a:spLocks noGrp="1"/>
          </p:cNvSpPr>
          <p:nvPr>
            <p:ph type="body" idx="10"/>
          </p:nvPr>
        </p:nvSpPr>
        <p:spPr>
          <a:xfrm>
            <a:off x="407989" y="1204003"/>
            <a:ext cx="8316564" cy="4490316"/>
          </a:xfrm>
        </p:spPr>
        <p:txBody>
          <a:bodyPr/>
          <a:lstStyle/>
          <a:p>
            <a:pPr lvl="0">
              <a:tabLst>
                <a:tab pos="627063" algn="l"/>
              </a:tabLst>
            </a:pPr>
            <a:r>
              <a:rPr lang="de-CH" b="1" dirty="0"/>
              <a:t>Feuerwiderstand</a:t>
            </a:r>
          </a:p>
          <a:p>
            <a:pPr lvl="0">
              <a:tabLst>
                <a:tab pos="627063" algn="l"/>
              </a:tabLst>
            </a:pPr>
            <a:r>
              <a:rPr lang="de-CH" dirty="0"/>
              <a:t>Mehrschichtige, feuerwiderstandsfähige Bauteile mit brennbaren </a:t>
            </a:r>
            <a:r>
              <a:rPr lang="de-CH" dirty="0" smtClean="0"/>
              <a:t>Anteilen </a:t>
            </a:r>
            <a:r>
              <a:rPr lang="de-CH" dirty="0"/>
              <a:t>entsprechen als gesamte Konstruktion der RF1, wenn das </a:t>
            </a:r>
            <a:r>
              <a:rPr lang="de-CH" dirty="0" smtClean="0"/>
              <a:t>Bauteil </a:t>
            </a:r>
            <a:r>
              <a:rPr lang="de-CH" dirty="0"/>
              <a:t>mit Baustoffen der RF1 gekapselt ist. Der minimale 	Feuerwiderstand K der Kapselung beträgt 30 Minuten weniger als der </a:t>
            </a:r>
            <a:r>
              <a:rPr lang="de-CH" dirty="0" smtClean="0"/>
              <a:t>Feuerwiderstand </a:t>
            </a:r>
            <a:r>
              <a:rPr lang="de-CH" dirty="0"/>
              <a:t>des gesamten Bauteils jedoch mindestens </a:t>
            </a:r>
            <a:r>
              <a:rPr lang="de-CH" dirty="0" smtClean="0"/>
              <a:t>K</a:t>
            </a:r>
            <a:r>
              <a:rPr lang="de-CH" dirty="0"/>
              <a:t> 30−RF1. Zwischenräume sind mit Baustoffen der RF1 hohlraumfrei </a:t>
            </a:r>
            <a:r>
              <a:rPr lang="de-CH" dirty="0" smtClean="0"/>
              <a:t>zu </a:t>
            </a:r>
            <a:r>
              <a:rPr lang="de-CH" dirty="0"/>
              <a:t>füllen.</a:t>
            </a:r>
            <a:endParaRPr lang="de-CH" i="1" dirty="0"/>
          </a:p>
          <a:p>
            <a:endParaRPr lang="de-CH"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4114574"/>
            <a:ext cx="7258100" cy="2657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oliennummernplatzhalter 5"/>
          <p:cNvSpPr>
            <a:spLocks noGrp="1"/>
          </p:cNvSpPr>
          <p:nvPr>
            <p:ph type="sldNum" sz="quarter" idx="11"/>
          </p:nvPr>
        </p:nvSpPr>
        <p:spPr/>
        <p:txBody>
          <a:bodyPr/>
          <a:lstStyle/>
          <a:p>
            <a:fld id="{4D625B7D-F40F-48DA-B3F7-DCD8D64DA1F5}" type="slidenum">
              <a:rPr lang="de-CH" smtClean="0"/>
              <a:pPr/>
              <a:t>49</a:t>
            </a:fld>
            <a:endParaRPr lang="de-CH"/>
          </a:p>
        </p:txBody>
      </p:sp>
    </p:spTree>
    <p:extLst>
      <p:ext uri="{BB962C8B-B14F-4D97-AF65-F5344CB8AC3E}">
        <p14:creationId xmlns:p14="http://schemas.microsoft.com/office/powerpoint/2010/main" val="31248501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2387790" y="359229"/>
            <a:ext cx="6336762" cy="767442"/>
          </a:xfrm>
        </p:spPr>
        <p:txBody>
          <a:bodyPr/>
          <a:lstStyle/>
          <a:p>
            <a:r>
              <a:rPr lang="de-CH" b="1" dirty="0" smtClean="0"/>
              <a:t>Neue Brandschutzverordnung</a:t>
            </a:r>
            <a:endParaRPr lang="de-CH" b="1" dirty="0"/>
          </a:p>
        </p:txBody>
      </p:sp>
      <p:sp>
        <p:nvSpPr>
          <p:cNvPr id="3" name="Textplatzhalter 2"/>
          <p:cNvSpPr>
            <a:spLocks noGrp="1"/>
          </p:cNvSpPr>
          <p:nvPr>
            <p:ph type="body" idx="10"/>
          </p:nvPr>
        </p:nvSpPr>
        <p:spPr>
          <a:xfrm>
            <a:off x="407988" y="1204002"/>
            <a:ext cx="8326437" cy="5185911"/>
          </a:xfrm>
        </p:spPr>
        <p:txBody>
          <a:bodyPr/>
          <a:lstStyle/>
          <a:p>
            <a:pPr marL="358775" indent="-358775">
              <a:buFont typeface="Arial" panose="020B0604020202020204" pitchFamily="34" charset="0"/>
              <a:buChar char="•"/>
            </a:pPr>
            <a:endParaRPr lang="de-CH" sz="2800" b="1" kern="0" dirty="0"/>
          </a:p>
          <a:p>
            <a:endParaRPr lang="de-CH" sz="2800" dirty="0"/>
          </a:p>
        </p:txBody>
      </p:sp>
      <p:graphicFrame>
        <p:nvGraphicFramePr>
          <p:cNvPr id="4" name="Objekt 3"/>
          <p:cNvGraphicFramePr>
            <a:graphicFrameLocks noChangeAspect="1"/>
          </p:cNvGraphicFramePr>
          <p:nvPr>
            <p:extLst>
              <p:ext uri="{D42A27DB-BD31-4B8C-83A1-F6EECF244321}">
                <p14:modId xmlns:p14="http://schemas.microsoft.com/office/powerpoint/2010/main" val="3205150500"/>
              </p:ext>
            </p:extLst>
          </p:nvPr>
        </p:nvGraphicFramePr>
        <p:xfrm>
          <a:off x="473528" y="933537"/>
          <a:ext cx="4186465" cy="5924463"/>
        </p:xfrm>
        <a:graphic>
          <a:graphicData uri="http://schemas.openxmlformats.org/presentationml/2006/ole">
            <mc:AlternateContent xmlns:mc="http://schemas.openxmlformats.org/markup-compatibility/2006">
              <mc:Choice xmlns:v="urn:schemas-microsoft-com:vml" Requires="v">
                <p:oleObj spid="_x0000_s1111" name="Acrobat Document" r:id="rId4" imgW="5667119" imgH="8019915" progId="AcroExch.Document.11">
                  <p:embed/>
                </p:oleObj>
              </mc:Choice>
              <mc:Fallback>
                <p:oleObj name="Acrobat Document" r:id="rId4" imgW="5667119" imgH="8019915" progId="AcroExch.Document.11">
                  <p:embed/>
                  <p:pic>
                    <p:nvPicPr>
                      <p:cNvPr id="0" name=""/>
                      <p:cNvPicPr/>
                      <p:nvPr/>
                    </p:nvPicPr>
                    <p:blipFill>
                      <a:blip r:embed="rId5"/>
                      <a:stretch>
                        <a:fillRect/>
                      </a:stretch>
                    </p:blipFill>
                    <p:spPr>
                      <a:xfrm>
                        <a:off x="473528" y="933537"/>
                        <a:ext cx="4186465" cy="5924463"/>
                      </a:xfrm>
                      <a:prstGeom prst="rect">
                        <a:avLst/>
                      </a:prstGeom>
                    </p:spPr>
                  </p:pic>
                </p:oleObj>
              </mc:Fallback>
            </mc:AlternateContent>
          </a:graphicData>
        </a:graphic>
      </p:graphicFrame>
      <p:sp>
        <p:nvSpPr>
          <p:cNvPr id="5" name="Textfeld 4"/>
          <p:cNvSpPr txBox="1"/>
          <p:nvPr/>
        </p:nvSpPr>
        <p:spPr>
          <a:xfrm>
            <a:off x="4980215" y="2427906"/>
            <a:ext cx="2669722" cy="369332"/>
          </a:xfrm>
          <a:prstGeom prst="rect">
            <a:avLst/>
          </a:prstGeom>
          <a:noFill/>
        </p:spPr>
        <p:txBody>
          <a:bodyPr wrap="square" rtlCol="0">
            <a:spAutoFit/>
          </a:bodyPr>
          <a:lstStyle/>
          <a:p>
            <a:r>
              <a:rPr lang="de-CH" b="1" dirty="0" smtClean="0"/>
              <a:t>Gültig seit 1. März 2015</a:t>
            </a:r>
            <a:endParaRPr lang="de-CH" b="1" dirty="0"/>
          </a:p>
        </p:txBody>
      </p:sp>
      <p:sp>
        <p:nvSpPr>
          <p:cNvPr id="6" name="Textfeld 5"/>
          <p:cNvSpPr txBox="1"/>
          <p:nvPr/>
        </p:nvSpPr>
        <p:spPr>
          <a:xfrm>
            <a:off x="4980215" y="3551464"/>
            <a:ext cx="4252593" cy="2862322"/>
          </a:xfrm>
          <a:prstGeom prst="rect">
            <a:avLst/>
          </a:prstGeom>
          <a:noFill/>
        </p:spPr>
        <p:txBody>
          <a:bodyPr wrap="square" rtlCol="0">
            <a:spAutoFit/>
          </a:bodyPr>
          <a:lstStyle/>
          <a:p>
            <a:r>
              <a:rPr lang="de-CH" dirty="0" smtClean="0"/>
              <a:t>Regelt </a:t>
            </a:r>
            <a:r>
              <a:rPr lang="de-CH" u="sng" dirty="0" smtClean="0"/>
              <a:t>nicht</a:t>
            </a:r>
            <a:r>
              <a:rPr lang="de-CH" dirty="0" smtClean="0"/>
              <a:t> die Zuständigkeiten</a:t>
            </a:r>
          </a:p>
          <a:p>
            <a:endParaRPr lang="de-CH" dirty="0" smtClean="0"/>
          </a:p>
          <a:p>
            <a:r>
              <a:rPr lang="de-CH" dirty="0" smtClean="0"/>
              <a:t>Regelt nicht die Bewilligungspflicht</a:t>
            </a:r>
          </a:p>
          <a:p>
            <a:endParaRPr lang="de-CH" dirty="0"/>
          </a:p>
          <a:p>
            <a:r>
              <a:rPr lang="de-CH" dirty="0" smtClean="0"/>
              <a:t>Sorgt für die gleichen Rechtsgrundlagen</a:t>
            </a:r>
          </a:p>
          <a:p>
            <a:r>
              <a:rPr lang="de-CH" dirty="0" smtClean="0"/>
              <a:t>betreffend der Ausführung wie CH</a:t>
            </a:r>
          </a:p>
          <a:p>
            <a:endParaRPr lang="de-CH" dirty="0"/>
          </a:p>
          <a:p>
            <a:r>
              <a:rPr lang="de-CH" dirty="0" smtClean="0"/>
              <a:t>Kann in Absprache mit dem ABI auch für bereits vor dem 1. März 2015 bewilligte Objekte umgesetzt werden</a:t>
            </a:r>
            <a:endParaRPr lang="de-CH" dirty="0"/>
          </a:p>
        </p:txBody>
      </p:sp>
      <p:sp>
        <p:nvSpPr>
          <p:cNvPr id="8" name="Foliennummernplatzhalter 7"/>
          <p:cNvSpPr>
            <a:spLocks noGrp="1"/>
          </p:cNvSpPr>
          <p:nvPr>
            <p:ph type="sldNum" sz="quarter" idx="11"/>
          </p:nvPr>
        </p:nvSpPr>
        <p:spPr/>
        <p:txBody>
          <a:bodyPr/>
          <a:lstStyle/>
          <a:p>
            <a:fld id="{4D625B7D-F40F-48DA-B3F7-DCD8D64DA1F5}" type="slidenum">
              <a:rPr lang="de-CH" smtClean="0"/>
              <a:pPr/>
              <a:t>5</a:t>
            </a:fld>
            <a:endParaRPr lang="de-CH"/>
          </a:p>
        </p:txBody>
      </p:sp>
    </p:spTree>
    <p:extLst>
      <p:ext uri="{BB962C8B-B14F-4D97-AF65-F5344CB8AC3E}">
        <p14:creationId xmlns:p14="http://schemas.microsoft.com/office/powerpoint/2010/main" val="12699924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Tragwerke</a:t>
            </a:r>
            <a:endParaRPr lang="de-CH" dirty="0"/>
          </a:p>
        </p:txBody>
      </p:sp>
      <p:sp>
        <p:nvSpPr>
          <p:cNvPr id="3" name="Textplatzhalter 2"/>
          <p:cNvSpPr>
            <a:spLocks noGrp="1"/>
          </p:cNvSpPr>
          <p:nvPr>
            <p:ph type="body" idx="10"/>
          </p:nvPr>
        </p:nvSpPr>
        <p:spPr>
          <a:xfrm>
            <a:off x="407989" y="1204003"/>
            <a:ext cx="8316564" cy="4490316"/>
          </a:xfrm>
        </p:spPr>
        <p:txBody>
          <a:bodyPr/>
          <a:lstStyle/>
          <a:p>
            <a:pPr lvl="0">
              <a:tabLst>
                <a:tab pos="627063" algn="l"/>
              </a:tabLst>
            </a:pPr>
            <a:r>
              <a:rPr lang="de-CH" b="1" dirty="0" smtClean="0"/>
              <a:t>Feuerwiderstand</a:t>
            </a:r>
          </a:p>
          <a:p>
            <a:pPr>
              <a:tabLst>
                <a:tab pos="627063" algn="l"/>
              </a:tabLst>
            </a:pPr>
            <a:r>
              <a:rPr lang="de-CH" dirty="0"/>
              <a:t>Tragwerke in </a:t>
            </a:r>
            <a:r>
              <a:rPr lang="de-CH" u="sng" dirty="0"/>
              <a:t>Untergeschossen</a:t>
            </a:r>
            <a:r>
              <a:rPr lang="de-CH" dirty="0"/>
              <a:t> müssen den gleichen </a:t>
            </a:r>
            <a:r>
              <a:rPr lang="de-CH" dirty="0" smtClean="0"/>
              <a:t>Feuerwiderstand </a:t>
            </a:r>
            <a:r>
              <a:rPr lang="de-CH" dirty="0"/>
              <a:t>aufweisen wie die über dem gewachsenen Terrain </a:t>
            </a:r>
            <a:r>
              <a:rPr lang="de-CH" dirty="0" smtClean="0"/>
              <a:t>liegenden </a:t>
            </a:r>
            <a:r>
              <a:rPr lang="de-CH" dirty="0"/>
              <a:t>Geschosse. Der Feuerwiderstand beträgt aber mindestens 	</a:t>
            </a:r>
            <a:r>
              <a:rPr lang="de-CH" u="sng" dirty="0"/>
              <a:t>R 60</a:t>
            </a:r>
            <a:r>
              <a:rPr lang="de-CH" dirty="0"/>
              <a:t>. (siehe auch Ziffer 3.3.1 Abs. 2 Feuerwiderstand Brandabschnitt)</a:t>
            </a:r>
            <a:endParaRPr lang="de-CH" i="1" dirty="0"/>
          </a:p>
          <a:p>
            <a:pPr lvl="0">
              <a:tabLst>
                <a:tab pos="627063" algn="l"/>
              </a:tabLst>
            </a:pPr>
            <a:endParaRPr lang="de-CH" dirty="0"/>
          </a:p>
        </p:txBody>
      </p:sp>
      <p:pic>
        <p:nvPicPr>
          <p:cNvPr id="5"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083" y="3070683"/>
            <a:ext cx="3598863" cy="1563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6877" y="2998675"/>
            <a:ext cx="4096046" cy="17797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067-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1051760" y="4224280"/>
            <a:ext cx="3001698" cy="22527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4" descr="141-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5012143" y="4225037"/>
            <a:ext cx="3001408" cy="225208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0" name="Gerade Verbindung 9"/>
          <p:cNvCxnSpPr/>
          <p:nvPr/>
        </p:nvCxnSpPr>
        <p:spPr>
          <a:xfrm>
            <a:off x="1043608" y="3493330"/>
            <a:ext cx="792088" cy="62758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flipV="1">
            <a:off x="971600" y="3493330"/>
            <a:ext cx="864096" cy="627583"/>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Foliennummernplatzhalter 5"/>
          <p:cNvSpPr>
            <a:spLocks noGrp="1"/>
          </p:cNvSpPr>
          <p:nvPr>
            <p:ph type="sldNum" sz="quarter" idx="11"/>
          </p:nvPr>
        </p:nvSpPr>
        <p:spPr/>
        <p:txBody>
          <a:bodyPr/>
          <a:lstStyle/>
          <a:p>
            <a:fld id="{4D625B7D-F40F-48DA-B3F7-DCD8D64DA1F5}" type="slidenum">
              <a:rPr lang="de-CH" smtClean="0"/>
              <a:pPr/>
              <a:t>50</a:t>
            </a:fld>
            <a:endParaRPr lang="de-CH"/>
          </a:p>
        </p:txBody>
      </p:sp>
    </p:spTree>
    <p:extLst>
      <p:ext uri="{BB962C8B-B14F-4D97-AF65-F5344CB8AC3E}">
        <p14:creationId xmlns:p14="http://schemas.microsoft.com/office/powerpoint/2010/main" val="14589346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Anforderungen an Nutzungen und Gebäudearten</a:t>
            </a:r>
            <a:endParaRPr lang="de-CH" dirty="0"/>
          </a:p>
        </p:txBody>
      </p:sp>
      <p:sp>
        <p:nvSpPr>
          <p:cNvPr id="3" name="Textplatzhalter 2"/>
          <p:cNvSpPr>
            <a:spLocks noGrp="1"/>
          </p:cNvSpPr>
          <p:nvPr>
            <p:ph type="body" idx="10"/>
          </p:nvPr>
        </p:nvSpPr>
        <p:spPr>
          <a:xfrm>
            <a:off x="407988" y="1018941"/>
            <a:ext cx="8648925" cy="4490316"/>
          </a:xfrm>
        </p:spPr>
        <p:txBody>
          <a:bodyPr/>
          <a:lstStyle/>
          <a:p>
            <a:pPr lvl="0">
              <a:tabLst>
                <a:tab pos="627063" algn="l"/>
              </a:tabLst>
            </a:pPr>
            <a:r>
              <a:rPr lang="de-CH" b="1" dirty="0"/>
              <a:t>Konsequente Trennung von Feuerwiderstand und der Brennbarkeit</a:t>
            </a:r>
            <a:endParaRPr lang="de-CH" dirty="0"/>
          </a:p>
          <a:p>
            <a:pPr lvl="0">
              <a:tabLst>
                <a:tab pos="627063" algn="l"/>
                <a:tab pos="3944938" algn="l"/>
              </a:tabLst>
            </a:pPr>
            <a:r>
              <a:rPr lang="de-CH" b="1" dirty="0"/>
              <a:t>BSR 15-15 </a:t>
            </a:r>
            <a:r>
              <a:rPr lang="de-CH" b="1" dirty="0">
                <a:sym typeface="Wingdings" panose="05000000000000000000" pitchFamily="2" charset="2"/>
              </a:rPr>
              <a:t> </a:t>
            </a:r>
            <a:r>
              <a:rPr lang="de-CH" b="1" dirty="0"/>
              <a:t>Feuerwiderstand</a:t>
            </a:r>
            <a:r>
              <a:rPr lang="de-CH" dirty="0"/>
              <a:t>	</a:t>
            </a:r>
            <a:r>
              <a:rPr lang="de-CH" dirty="0" smtClean="0"/>
              <a:t>		</a:t>
            </a:r>
            <a:r>
              <a:rPr lang="de-CH" b="1" dirty="0" smtClean="0"/>
              <a:t>BSR </a:t>
            </a:r>
            <a:r>
              <a:rPr lang="de-CH" b="1" dirty="0"/>
              <a:t>14-15 </a:t>
            </a:r>
            <a:r>
              <a:rPr lang="de-CH" b="1" dirty="0">
                <a:sym typeface="Wingdings" panose="05000000000000000000" pitchFamily="2" charset="2"/>
              </a:rPr>
              <a:t> </a:t>
            </a:r>
            <a:r>
              <a:rPr lang="de-CH" b="1" dirty="0"/>
              <a:t>Brennbarkeit</a:t>
            </a:r>
          </a:p>
          <a:p>
            <a:pPr lvl="0">
              <a:tabLst>
                <a:tab pos="627063" algn="l"/>
                <a:tab pos="3944938" algn="l"/>
              </a:tabLst>
            </a:pPr>
            <a:r>
              <a:rPr lang="de-CH" dirty="0"/>
              <a:t>Tabelle 2 (Seite 12)	</a:t>
            </a:r>
            <a:r>
              <a:rPr lang="de-CH" dirty="0" smtClean="0"/>
              <a:t>		4.2 </a:t>
            </a:r>
            <a:r>
              <a:rPr lang="de-CH" dirty="0"/>
              <a:t>Anforderungen an das </a:t>
            </a:r>
            <a:r>
              <a:rPr lang="de-CH" dirty="0" smtClean="0"/>
              <a:t>					Brandverhalten </a:t>
            </a:r>
            <a:r>
              <a:rPr lang="de-CH" dirty="0"/>
              <a:t>von </a:t>
            </a:r>
            <a:r>
              <a:rPr lang="de-CH" dirty="0" smtClean="0"/>
              <a:t>							Fluchtwegen und </a:t>
            </a:r>
            <a:r>
              <a:rPr lang="de-CH" dirty="0"/>
              <a:t>Innenräumen </a:t>
            </a:r>
            <a:r>
              <a:rPr lang="de-CH" dirty="0" smtClean="0"/>
              <a:t>				(</a:t>
            </a:r>
            <a:r>
              <a:rPr lang="de-CH" dirty="0"/>
              <a:t>Seite 10)</a:t>
            </a:r>
          </a:p>
          <a:p>
            <a:pPr lvl="0">
              <a:tabLst>
                <a:tab pos="627063" algn="l"/>
              </a:tabLst>
            </a:pPr>
            <a:endParaRPr lang="de-CH" dirty="0"/>
          </a:p>
        </p:txBody>
      </p:sp>
      <p:grpSp>
        <p:nvGrpSpPr>
          <p:cNvPr id="12" name="Gruppieren 11"/>
          <p:cNvGrpSpPr/>
          <p:nvPr/>
        </p:nvGrpSpPr>
        <p:grpSpPr>
          <a:xfrm>
            <a:off x="980045" y="3530228"/>
            <a:ext cx="7333117" cy="3078409"/>
            <a:chOff x="899593" y="2996952"/>
            <a:chExt cx="7717823" cy="3316213"/>
          </a:xfrm>
        </p:grpSpPr>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3" y="2996952"/>
              <a:ext cx="3735560"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2996952"/>
              <a:ext cx="3685376" cy="3316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hteck 14"/>
            <p:cNvSpPr/>
            <p:nvPr/>
          </p:nvSpPr>
          <p:spPr>
            <a:xfrm>
              <a:off x="4183119" y="3182292"/>
              <a:ext cx="434148" cy="496655"/>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a:p>
          </p:txBody>
        </p:sp>
        <p:sp>
          <p:nvSpPr>
            <p:cNvPr id="16" name="Rechteck 15"/>
            <p:cNvSpPr/>
            <p:nvPr/>
          </p:nvSpPr>
          <p:spPr>
            <a:xfrm>
              <a:off x="3707395" y="3182293"/>
              <a:ext cx="475724" cy="497941"/>
            </a:xfrm>
            <a:prstGeom prst="rect">
              <a:avLst/>
            </a:prstGeom>
            <a:solidFill>
              <a:schemeClr val="accent4">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a:p>
          </p:txBody>
        </p:sp>
        <p:sp>
          <p:nvSpPr>
            <p:cNvPr id="17" name="Rechteck 16"/>
            <p:cNvSpPr/>
            <p:nvPr/>
          </p:nvSpPr>
          <p:spPr>
            <a:xfrm>
              <a:off x="5080582" y="4535786"/>
              <a:ext cx="469192" cy="349493"/>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a:p>
          </p:txBody>
        </p:sp>
        <p:sp>
          <p:nvSpPr>
            <p:cNvPr id="18" name="Rechteck 17"/>
            <p:cNvSpPr/>
            <p:nvPr/>
          </p:nvSpPr>
          <p:spPr>
            <a:xfrm>
              <a:off x="5080582" y="4885280"/>
              <a:ext cx="460139" cy="334044"/>
            </a:xfrm>
            <a:prstGeom prst="rect">
              <a:avLst/>
            </a:prstGeom>
            <a:solidFill>
              <a:schemeClr val="accent4">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a:p>
          </p:txBody>
        </p:sp>
        <p:sp>
          <p:nvSpPr>
            <p:cNvPr id="19" name="Rechteck 18"/>
            <p:cNvSpPr/>
            <p:nvPr/>
          </p:nvSpPr>
          <p:spPr>
            <a:xfrm>
              <a:off x="4983933" y="5232049"/>
              <a:ext cx="85368" cy="1037476"/>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a:p>
          </p:txBody>
        </p:sp>
        <p:sp>
          <p:nvSpPr>
            <p:cNvPr id="20" name="Rechteck 19"/>
            <p:cNvSpPr/>
            <p:nvPr/>
          </p:nvSpPr>
          <p:spPr>
            <a:xfrm>
              <a:off x="2755736" y="3182293"/>
              <a:ext cx="951657" cy="506994"/>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a:p>
          </p:txBody>
        </p:sp>
        <p:sp>
          <p:nvSpPr>
            <p:cNvPr id="21" name="Rechteck 20"/>
            <p:cNvSpPr/>
            <p:nvPr/>
          </p:nvSpPr>
          <p:spPr>
            <a:xfrm>
              <a:off x="5089635" y="5935481"/>
              <a:ext cx="460139" cy="334044"/>
            </a:xfrm>
            <a:prstGeom prst="rect">
              <a:avLst/>
            </a:prstGeom>
            <a:solidFill>
              <a:schemeClr val="accent6">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a:p>
          </p:txBody>
        </p:sp>
        <p:sp>
          <p:nvSpPr>
            <p:cNvPr id="22" name="Rechteck 21"/>
            <p:cNvSpPr/>
            <p:nvPr/>
          </p:nvSpPr>
          <p:spPr>
            <a:xfrm>
              <a:off x="917279" y="3734300"/>
              <a:ext cx="1404935" cy="1186258"/>
            </a:xfrm>
            <a:prstGeom prst="rect">
              <a:avLst/>
            </a:prstGeom>
            <a:solidFill>
              <a:schemeClr val="accent6">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a:p>
          </p:txBody>
        </p:sp>
        <p:pic>
          <p:nvPicPr>
            <p:cNvPr id="2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593" y="4966518"/>
              <a:ext cx="3715744" cy="372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hteck 23"/>
            <p:cNvSpPr/>
            <p:nvPr/>
          </p:nvSpPr>
          <p:spPr>
            <a:xfrm>
              <a:off x="5080582" y="5232048"/>
              <a:ext cx="460139" cy="358359"/>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a:p>
          </p:txBody>
        </p:sp>
        <p:sp>
          <p:nvSpPr>
            <p:cNvPr id="25" name="Rechteck 24"/>
            <p:cNvSpPr/>
            <p:nvPr/>
          </p:nvSpPr>
          <p:spPr>
            <a:xfrm>
              <a:off x="924612" y="4993698"/>
              <a:ext cx="1398224" cy="332358"/>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a:p>
          </p:txBody>
        </p:sp>
        <p:sp>
          <p:nvSpPr>
            <p:cNvPr id="26" name="Inhaltsplatzhalter 2"/>
            <p:cNvSpPr txBox="1">
              <a:spLocks/>
            </p:cNvSpPr>
            <p:nvPr/>
          </p:nvSpPr>
          <p:spPr>
            <a:xfrm>
              <a:off x="922118" y="5483235"/>
              <a:ext cx="3695149" cy="754077"/>
            </a:xfrm>
            <a:prstGeom prst="rect">
              <a:avLst/>
            </a:prstGeom>
            <a:ln>
              <a:solidFill>
                <a:schemeClr val="tx1"/>
              </a:solidFill>
            </a:ln>
          </p:spPr>
          <p:txBody>
            <a:bodyPr vert="horz" lIns="91440" tIns="45720" rIns="91440" bIns="45720" rtlCol="0">
              <a:normAutofit/>
            </a:bodyPr>
            <a:lstStyle>
              <a:lvl1pPr marL="176213" indent="-176213"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360363" indent="-1841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538163" indent="-1778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714375" indent="-176213"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898525" indent="-1841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tabLst>
                  <a:tab pos="627063" algn="l"/>
                </a:tabLst>
              </a:pPr>
              <a:r>
                <a:rPr lang="de-CH" dirty="0" smtClean="0"/>
                <a:t>Wohnen, </a:t>
              </a:r>
              <a:r>
                <a:rPr lang="de-CH" dirty="0" err="1" smtClean="0"/>
                <a:t>vert</a:t>
              </a:r>
              <a:r>
                <a:rPr lang="de-CH" dirty="0" smtClean="0"/>
                <a:t>.-</a:t>
              </a:r>
              <a:r>
                <a:rPr lang="de-CH" dirty="0" err="1" smtClean="0"/>
                <a:t>Fw</a:t>
              </a:r>
              <a:r>
                <a:rPr lang="de-CH" dirty="0" smtClean="0"/>
                <a:t>, </a:t>
              </a:r>
              <a:r>
                <a:rPr lang="de-CH" dirty="0" err="1" smtClean="0"/>
                <a:t>baul</a:t>
              </a:r>
              <a:r>
                <a:rPr lang="de-CH" dirty="0" smtClean="0"/>
                <a:t>. Konzept:</a:t>
              </a:r>
            </a:p>
            <a:p>
              <a:pPr marL="0" indent="0">
                <a:buFont typeface="Arial" pitchFamily="34" charset="0"/>
                <a:buNone/>
                <a:tabLst>
                  <a:tab pos="627063" algn="l"/>
                </a:tabLst>
              </a:pPr>
              <a:r>
                <a:rPr lang="de-CH" b="1" dirty="0" smtClean="0">
                  <a:solidFill>
                    <a:srgbClr val="FF0000"/>
                  </a:solidFill>
                  <a:sym typeface="Wingdings" panose="05000000000000000000" pitchFamily="2" charset="2"/>
                </a:rPr>
                <a:t> </a:t>
              </a:r>
              <a:r>
                <a:rPr lang="de-CH" b="1" dirty="0" smtClean="0">
                  <a:solidFill>
                    <a:srgbClr val="FF0000"/>
                  </a:solidFill>
                </a:rPr>
                <a:t>REI 60-RF1</a:t>
              </a:r>
            </a:p>
          </p:txBody>
        </p:sp>
        <p:sp>
          <p:nvSpPr>
            <p:cNvPr id="27" name="Rechteck 26"/>
            <p:cNvSpPr/>
            <p:nvPr/>
          </p:nvSpPr>
          <p:spPr>
            <a:xfrm>
              <a:off x="2756009" y="3033905"/>
              <a:ext cx="1852990" cy="153326"/>
            </a:xfrm>
            <a:prstGeom prst="rect">
              <a:avLst/>
            </a:prstGeom>
            <a:solidFill>
              <a:schemeClr val="accent5">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a:p>
          </p:txBody>
        </p:sp>
        <p:sp>
          <p:nvSpPr>
            <p:cNvPr id="28" name="Rechteck 27"/>
            <p:cNvSpPr/>
            <p:nvPr/>
          </p:nvSpPr>
          <p:spPr>
            <a:xfrm>
              <a:off x="6078883" y="3049762"/>
              <a:ext cx="1268030" cy="184994"/>
            </a:xfrm>
            <a:prstGeom prst="rect">
              <a:avLst/>
            </a:prstGeom>
            <a:solidFill>
              <a:schemeClr val="accent5">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a:p>
          </p:txBody>
        </p:sp>
      </p:grpSp>
      <p:sp>
        <p:nvSpPr>
          <p:cNvPr id="5" name="Foliennummernplatzhalter 4"/>
          <p:cNvSpPr>
            <a:spLocks noGrp="1"/>
          </p:cNvSpPr>
          <p:nvPr>
            <p:ph type="sldNum" sz="quarter" idx="11"/>
          </p:nvPr>
        </p:nvSpPr>
        <p:spPr/>
        <p:txBody>
          <a:bodyPr/>
          <a:lstStyle/>
          <a:p>
            <a:fld id="{4D625B7D-F40F-48DA-B3F7-DCD8D64DA1F5}" type="slidenum">
              <a:rPr lang="de-CH" smtClean="0"/>
              <a:pPr/>
              <a:t>51</a:t>
            </a:fld>
            <a:endParaRPr lang="de-CH"/>
          </a:p>
        </p:txBody>
      </p:sp>
    </p:spTree>
    <p:extLst>
      <p:ext uri="{BB962C8B-B14F-4D97-AF65-F5344CB8AC3E}">
        <p14:creationId xmlns:p14="http://schemas.microsoft.com/office/powerpoint/2010/main" val="23646179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Anforderungen an Nutzungen und Gebäudearten</a:t>
            </a:r>
            <a:endParaRPr lang="de-CH" dirty="0"/>
          </a:p>
        </p:txBody>
      </p:sp>
      <p:sp>
        <p:nvSpPr>
          <p:cNvPr id="3" name="Textplatzhalter 2"/>
          <p:cNvSpPr>
            <a:spLocks noGrp="1"/>
          </p:cNvSpPr>
          <p:nvPr>
            <p:ph type="body" idx="10"/>
          </p:nvPr>
        </p:nvSpPr>
        <p:spPr>
          <a:xfrm>
            <a:off x="407989" y="1204003"/>
            <a:ext cx="8316564" cy="4490316"/>
          </a:xfrm>
        </p:spPr>
        <p:txBody>
          <a:bodyPr/>
          <a:lstStyle/>
          <a:p>
            <a:pPr lvl="0">
              <a:tabLst>
                <a:tab pos="627063" algn="l"/>
              </a:tabLst>
            </a:pPr>
            <a:r>
              <a:rPr lang="de-CH" b="1" dirty="0" smtClean="0"/>
              <a:t>Zukünftiger Anwendungsbereich von Bauteilen RF1</a:t>
            </a:r>
            <a:endParaRPr lang="de-CH" dirty="0"/>
          </a:p>
          <a:p>
            <a:pPr lvl="0">
              <a:tabLst>
                <a:tab pos="627063" algn="l"/>
              </a:tabLst>
            </a:pPr>
            <a:endParaRPr lang="de-CH" dirty="0"/>
          </a:p>
        </p:txBody>
      </p:sp>
      <p:grpSp>
        <p:nvGrpSpPr>
          <p:cNvPr id="29" name="Gruppieren 28"/>
          <p:cNvGrpSpPr/>
          <p:nvPr/>
        </p:nvGrpSpPr>
        <p:grpSpPr>
          <a:xfrm>
            <a:off x="1676400" y="1638300"/>
            <a:ext cx="5111080" cy="4913269"/>
            <a:chOff x="2555776" y="692696"/>
            <a:chExt cx="5400675" cy="6120680"/>
          </a:xfrm>
        </p:grpSpPr>
        <p:pic>
          <p:nvPicPr>
            <p:cNvPr id="3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t="18910"/>
            <a:stretch>
              <a:fillRect/>
            </a:stretch>
          </p:blipFill>
          <p:spPr bwMode="auto">
            <a:xfrm>
              <a:off x="2555776" y="4013026"/>
              <a:ext cx="5400675"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1" name="Gerade Verbindung mit Pfeil 8"/>
            <p:cNvCxnSpPr>
              <a:cxnSpLocks noChangeShapeType="1"/>
            </p:cNvCxnSpPr>
            <p:nvPr/>
          </p:nvCxnSpPr>
          <p:spPr bwMode="auto">
            <a:xfrm>
              <a:off x="6492255" y="4015333"/>
              <a:ext cx="0" cy="1276350"/>
            </a:xfrm>
            <a:prstGeom prst="straightConnector1">
              <a:avLst/>
            </a:prstGeom>
            <a:noFill/>
            <a:ln w="50800"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32" name="Gerade Verbindung mit Pfeil 9"/>
            <p:cNvCxnSpPr>
              <a:cxnSpLocks noChangeShapeType="1"/>
            </p:cNvCxnSpPr>
            <p:nvPr/>
          </p:nvCxnSpPr>
          <p:spPr bwMode="auto">
            <a:xfrm>
              <a:off x="3491880" y="4024858"/>
              <a:ext cx="0" cy="1276350"/>
            </a:xfrm>
            <a:prstGeom prst="straightConnector1">
              <a:avLst/>
            </a:prstGeom>
            <a:noFill/>
            <a:ln w="50800"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pic>
          <p:nvPicPr>
            <p:cNvPr id="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b="4431"/>
            <a:stretch>
              <a:fillRect/>
            </a:stretch>
          </p:blipFill>
          <p:spPr bwMode="auto">
            <a:xfrm>
              <a:off x="2555776" y="692696"/>
              <a:ext cx="5400675" cy="330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4" name="Inhaltsplatzhalter 2"/>
          <p:cNvSpPr txBox="1">
            <a:spLocks/>
          </p:cNvSpPr>
          <p:nvPr/>
        </p:nvSpPr>
        <p:spPr>
          <a:xfrm>
            <a:off x="249510" y="6227533"/>
            <a:ext cx="1296144" cy="324036"/>
          </a:xfrm>
          <a:prstGeom prst="rect">
            <a:avLst/>
          </a:prstGeom>
        </p:spPr>
        <p:txBody>
          <a:bodyPr vert="horz" lIns="91440" tIns="45720" rIns="91440" bIns="45720" rtlCol="0">
            <a:normAutofit/>
          </a:bodyPr>
          <a:lstStyle>
            <a:lvl1pPr marL="176213" indent="-176213"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360363" indent="-1841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538163" indent="-1778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714375" indent="-176213"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898525" indent="-1841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tabLst>
                <a:tab pos="627063" algn="l"/>
              </a:tabLst>
            </a:pPr>
            <a:r>
              <a:rPr lang="de-CH" sz="1200" dirty="0" smtClean="0"/>
              <a:t>Quelle: </a:t>
            </a:r>
            <a:r>
              <a:rPr lang="de-CH" sz="1200" dirty="0" err="1" smtClean="0"/>
              <a:t>Lignum</a:t>
            </a:r>
            <a:endParaRPr lang="de-CH" sz="1200" dirty="0"/>
          </a:p>
        </p:txBody>
      </p:sp>
      <p:sp>
        <p:nvSpPr>
          <p:cNvPr id="5" name="Foliennummernplatzhalter 4"/>
          <p:cNvSpPr>
            <a:spLocks noGrp="1"/>
          </p:cNvSpPr>
          <p:nvPr>
            <p:ph type="sldNum" sz="quarter" idx="11"/>
          </p:nvPr>
        </p:nvSpPr>
        <p:spPr/>
        <p:txBody>
          <a:bodyPr/>
          <a:lstStyle/>
          <a:p>
            <a:fld id="{4D625B7D-F40F-48DA-B3F7-DCD8D64DA1F5}" type="slidenum">
              <a:rPr lang="de-CH" smtClean="0"/>
              <a:pPr/>
              <a:t>52</a:t>
            </a:fld>
            <a:endParaRPr lang="de-CH"/>
          </a:p>
        </p:txBody>
      </p:sp>
    </p:spTree>
    <p:extLst>
      <p:ext uri="{BB962C8B-B14F-4D97-AF65-F5344CB8AC3E}">
        <p14:creationId xmlns:p14="http://schemas.microsoft.com/office/powerpoint/2010/main" val="24704533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Anforderungen an Nutzungen und Gebäudearten</a:t>
            </a:r>
            <a:endParaRPr lang="de-CH" dirty="0"/>
          </a:p>
        </p:txBody>
      </p:sp>
      <p:sp>
        <p:nvSpPr>
          <p:cNvPr id="3" name="Textplatzhalter 2"/>
          <p:cNvSpPr>
            <a:spLocks noGrp="1"/>
          </p:cNvSpPr>
          <p:nvPr>
            <p:ph type="body" idx="10"/>
          </p:nvPr>
        </p:nvSpPr>
        <p:spPr>
          <a:xfrm>
            <a:off x="407989" y="1204003"/>
            <a:ext cx="8316564" cy="4490316"/>
          </a:xfrm>
        </p:spPr>
        <p:txBody>
          <a:bodyPr/>
          <a:lstStyle/>
          <a:p>
            <a:pPr lvl="0">
              <a:tabLst>
                <a:tab pos="627063" algn="l"/>
              </a:tabLst>
            </a:pPr>
            <a:r>
              <a:rPr lang="de-CH" b="1" dirty="0"/>
              <a:t>Wohnen</a:t>
            </a:r>
            <a:endParaRPr lang="de-CH" dirty="0"/>
          </a:p>
          <a:p>
            <a:pPr lvl="0">
              <a:tabLst>
                <a:tab pos="627063" algn="l"/>
                <a:tab pos="3944938" algn="l"/>
              </a:tabLst>
            </a:pPr>
            <a:r>
              <a:rPr lang="de-CH" dirty="0"/>
              <a:t>Bei Einfamilienhäusern (inkl. deren Untergeschosse und zugehörige </a:t>
            </a:r>
            <a:r>
              <a:rPr lang="de-CH" dirty="0" smtClean="0"/>
              <a:t>Einliegerwohnung</a:t>
            </a:r>
            <a:r>
              <a:rPr lang="de-CH" dirty="0"/>
              <a:t>) werden </a:t>
            </a:r>
            <a:r>
              <a:rPr lang="de-CH" b="1" u="sng" dirty="0"/>
              <a:t>keine</a:t>
            </a:r>
            <a:r>
              <a:rPr lang="de-CH" dirty="0"/>
              <a:t> Anforderungen an den 	Feuerwiderstand von Tragwerken, Wänden und Decken </a:t>
            </a:r>
            <a:r>
              <a:rPr lang="de-CH" dirty="0" smtClean="0"/>
              <a:t>gestellt. </a:t>
            </a:r>
          </a:p>
          <a:p>
            <a:pPr lvl="0">
              <a:tabLst>
                <a:tab pos="627063" algn="l"/>
                <a:tab pos="3944938" algn="l"/>
              </a:tabLst>
            </a:pPr>
            <a:r>
              <a:rPr lang="de-CH" dirty="0" smtClean="0"/>
              <a:t>Wohnungen </a:t>
            </a:r>
            <a:r>
              <a:rPr lang="de-CH" dirty="0"/>
              <a:t>sind als separate Brandabschnitte zu erstellen.</a:t>
            </a:r>
          </a:p>
        </p:txBody>
      </p:sp>
      <p:pic>
        <p:nvPicPr>
          <p:cNvPr id="10" name="Picture 2" descr="P:\04 Kommissionen Arbeitsgruppen\Revision BSV 2015\Ausbildung\RL 15-15 Brandabschnitte\Bilder\croppedimage307230-2219-t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75" y="3602359"/>
            <a:ext cx="3312368" cy="24815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P:\04 Kommissionen Arbeitsgruppen\Revision BSV 2015\Ausbildung\RL 15-15 Brandabschnitte\Bilder\SetWidth1000-MFH-Ufhusen-201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2015" y="3602359"/>
            <a:ext cx="3742955" cy="2481579"/>
          </a:xfrm>
          <a:prstGeom prst="rect">
            <a:avLst/>
          </a:prstGeom>
          <a:noFill/>
          <a:extLst>
            <a:ext uri="{909E8E84-426E-40DD-AFC4-6F175D3DCCD1}">
              <a14:hiddenFill xmlns:a14="http://schemas.microsoft.com/office/drawing/2010/main">
                <a:solidFill>
                  <a:srgbClr val="FFFFFF"/>
                </a:solidFill>
              </a14:hiddenFill>
            </a:ext>
          </a:extLst>
        </p:spPr>
      </p:pic>
      <p:sp>
        <p:nvSpPr>
          <p:cNvPr id="5" name="Foliennummernplatzhalter 4"/>
          <p:cNvSpPr>
            <a:spLocks noGrp="1"/>
          </p:cNvSpPr>
          <p:nvPr>
            <p:ph type="sldNum" sz="quarter" idx="11"/>
          </p:nvPr>
        </p:nvSpPr>
        <p:spPr/>
        <p:txBody>
          <a:bodyPr/>
          <a:lstStyle/>
          <a:p>
            <a:fld id="{4D625B7D-F40F-48DA-B3F7-DCD8D64DA1F5}" type="slidenum">
              <a:rPr lang="de-CH" smtClean="0"/>
              <a:pPr/>
              <a:t>53</a:t>
            </a:fld>
            <a:endParaRPr lang="de-CH"/>
          </a:p>
        </p:txBody>
      </p:sp>
    </p:spTree>
    <p:extLst>
      <p:ext uri="{BB962C8B-B14F-4D97-AF65-F5344CB8AC3E}">
        <p14:creationId xmlns:p14="http://schemas.microsoft.com/office/powerpoint/2010/main" val="40927470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Anforderungen an Nutzungen und Gebäudearten</a:t>
            </a:r>
            <a:endParaRPr lang="de-CH" dirty="0"/>
          </a:p>
        </p:txBody>
      </p:sp>
      <p:sp>
        <p:nvSpPr>
          <p:cNvPr id="3" name="Textplatzhalter 2"/>
          <p:cNvSpPr>
            <a:spLocks noGrp="1"/>
          </p:cNvSpPr>
          <p:nvPr>
            <p:ph type="body" idx="10"/>
          </p:nvPr>
        </p:nvSpPr>
        <p:spPr>
          <a:xfrm>
            <a:off x="407989" y="1204003"/>
            <a:ext cx="8316564" cy="4490316"/>
          </a:xfrm>
        </p:spPr>
        <p:txBody>
          <a:bodyPr/>
          <a:lstStyle/>
          <a:p>
            <a:pPr lvl="0">
              <a:tabLst>
                <a:tab pos="627063" algn="l"/>
              </a:tabLst>
            </a:pPr>
            <a:r>
              <a:rPr lang="de-CH" b="1" dirty="0"/>
              <a:t>Gewerbe- und Industrie</a:t>
            </a:r>
            <a:endParaRPr lang="de-CH" dirty="0"/>
          </a:p>
          <a:p>
            <a:pPr lvl="0">
              <a:tabLst>
                <a:tab pos="627063" algn="l"/>
                <a:tab pos="3944938" algn="l"/>
              </a:tabLst>
            </a:pPr>
            <a:r>
              <a:rPr lang="de-CH" dirty="0" smtClean="0"/>
              <a:t>Nutzungen </a:t>
            </a:r>
            <a:r>
              <a:rPr lang="de-CH" dirty="0"/>
              <a:t>wie Fabrikationen, Labors und Werkstätten ohne </a:t>
            </a:r>
            <a:r>
              <a:rPr lang="de-CH" dirty="0" smtClean="0"/>
              <a:t>besondere </a:t>
            </a:r>
            <a:r>
              <a:rPr lang="de-CH" dirty="0"/>
              <a:t>Brandgefahr, Lager, Büros und Garderoben können </a:t>
            </a:r>
            <a:r>
              <a:rPr lang="de-CH" dirty="0" smtClean="0"/>
              <a:t>im </a:t>
            </a:r>
            <a:r>
              <a:rPr lang="de-CH" u="sng" dirty="0" smtClean="0"/>
              <a:t>gleichen</a:t>
            </a:r>
            <a:r>
              <a:rPr lang="de-CH" dirty="0" smtClean="0"/>
              <a:t> </a:t>
            </a:r>
            <a:r>
              <a:rPr lang="de-CH" dirty="0"/>
              <a:t>Brandabschnitt zusammengefasst werden.</a:t>
            </a:r>
            <a:endParaRPr lang="de-CH" u="sng" dirty="0"/>
          </a:p>
          <a:p>
            <a:pPr lvl="0">
              <a:tabLst>
                <a:tab pos="627063" algn="l"/>
                <a:tab pos="3944938" algn="l"/>
              </a:tabLst>
            </a:pPr>
            <a:r>
              <a:rPr lang="de-CH" dirty="0" smtClean="0"/>
              <a:t>Die </a:t>
            </a:r>
            <a:r>
              <a:rPr lang="de-CH" dirty="0"/>
              <a:t>Fläche eines Brandabschnittes richtet sich nach den </a:t>
            </a:r>
            <a:r>
              <a:rPr lang="de-CH" dirty="0" smtClean="0"/>
              <a:t>Brandgefahren</a:t>
            </a:r>
            <a:r>
              <a:rPr lang="de-CH" dirty="0"/>
              <a:t>. Ohne Nachweis darf die zusammenhängende </a:t>
            </a:r>
            <a:r>
              <a:rPr lang="de-CH" dirty="0" smtClean="0"/>
              <a:t>Brandabschnittsfläche </a:t>
            </a:r>
            <a:r>
              <a:rPr lang="de-CH" dirty="0"/>
              <a:t>nicht mehr als </a:t>
            </a:r>
            <a:r>
              <a:rPr lang="de-CH" b="1" dirty="0"/>
              <a:t>3‘600 m</a:t>
            </a:r>
            <a:r>
              <a:rPr lang="de-CH" b="1" baseline="30000" dirty="0"/>
              <a:t>2</a:t>
            </a:r>
            <a:r>
              <a:rPr lang="de-CH" b="1" dirty="0"/>
              <a:t> </a:t>
            </a:r>
            <a:r>
              <a:rPr lang="de-CH" dirty="0"/>
              <a:t>betragen.</a:t>
            </a:r>
          </a:p>
          <a:p>
            <a:pPr lvl="0">
              <a:tabLst>
                <a:tab pos="627063" algn="l"/>
                <a:tab pos="3944938" algn="l"/>
              </a:tabLst>
            </a:pPr>
            <a:endParaRPr lang="de-CH" dirty="0"/>
          </a:p>
        </p:txBody>
      </p:sp>
      <p:pic>
        <p:nvPicPr>
          <p:cNvPr id="6" name="Picture 2" descr="P:\04 Kommissionen Arbeitsgruppen\Revision BSV 2015\Ausbildung\RL 15-15 Brandabschnitte\Bilder\BAKKerns_Inne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850" y="3894026"/>
            <a:ext cx="5204048" cy="2602024"/>
          </a:xfrm>
          <a:prstGeom prst="rect">
            <a:avLst/>
          </a:prstGeom>
          <a:noFill/>
          <a:extLst>
            <a:ext uri="{909E8E84-426E-40DD-AFC4-6F175D3DCCD1}">
              <a14:hiddenFill xmlns:a14="http://schemas.microsoft.com/office/drawing/2010/main">
                <a:solidFill>
                  <a:srgbClr val="FFFFFF"/>
                </a:solidFill>
              </a14:hiddenFill>
            </a:ext>
          </a:extLst>
        </p:spPr>
      </p:pic>
      <p:sp>
        <p:nvSpPr>
          <p:cNvPr id="5" name="Foliennummernplatzhalter 4"/>
          <p:cNvSpPr>
            <a:spLocks noGrp="1"/>
          </p:cNvSpPr>
          <p:nvPr>
            <p:ph type="sldNum" sz="quarter" idx="11"/>
          </p:nvPr>
        </p:nvSpPr>
        <p:spPr/>
        <p:txBody>
          <a:bodyPr/>
          <a:lstStyle/>
          <a:p>
            <a:fld id="{4D625B7D-F40F-48DA-B3F7-DCD8D64DA1F5}" type="slidenum">
              <a:rPr lang="de-CH" smtClean="0"/>
              <a:pPr/>
              <a:t>54</a:t>
            </a:fld>
            <a:endParaRPr lang="de-CH"/>
          </a:p>
        </p:txBody>
      </p:sp>
    </p:spTree>
    <p:extLst>
      <p:ext uri="{BB962C8B-B14F-4D97-AF65-F5344CB8AC3E}">
        <p14:creationId xmlns:p14="http://schemas.microsoft.com/office/powerpoint/2010/main" val="18580290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Anforderungen an Nutzungen und Gebäudearten</a:t>
            </a:r>
            <a:endParaRPr lang="de-CH" dirty="0"/>
          </a:p>
        </p:txBody>
      </p:sp>
      <p:sp>
        <p:nvSpPr>
          <p:cNvPr id="3" name="Textplatzhalter 2"/>
          <p:cNvSpPr>
            <a:spLocks noGrp="1"/>
          </p:cNvSpPr>
          <p:nvPr>
            <p:ph type="body" idx="10"/>
          </p:nvPr>
        </p:nvSpPr>
        <p:spPr>
          <a:xfrm>
            <a:off x="407989" y="1204003"/>
            <a:ext cx="8316564" cy="4490316"/>
          </a:xfrm>
        </p:spPr>
        <p:txBody>
          <a:bodyPr/>
          <a:lstStyle/>
          <a:p>
            <a:pPr lvl="0">
              <a:tabLst>
                <a:tab pos="809625" algn="l"/>
              </a:tabLst>
            </a:pPr>
            <a:r>
              <a:rPr lang="de-CH" b="1" dirty="0"/>
              <a:t>Räume mit grosser Personenbelegung </a:t>
            </a:r>
            <a:r>
              <a:rPr lang="de-CH" i="1" dirty="0"/>
              <a:t>(mehr als 300 Personen)</a:t>
            </a:r>
          </a:p>
          <a:p>
            <a:pPr lvl="0">
              <a:tabLst>
                <a:tab pos="809625" algn="l"/>
              </a:tabLst>
            </a:pPr>
            <a:r>
              <a:rPr lang="de-CH" dirty="0"/>
              <a:t>Räume mit grosser Personenbelegung sind als Brandabschnitte </a:t>
            </a:r>
            <a:r>
              <a:rPr lang="de-CH" dirty="0" smtClean="0"/>
              <a:t>abzutrennen</a:t>
            </a:r>
            <a:r>
              <a:rPr lang="de-CH" dirty="0"/>
              <a:t>.</a:t>
            </a:r>
          </a:p>
          <a:p>
            <a:pPr lvl="0">
              <a:tabLst>
                <a:tab pos="809625" algn="l"/>
              </a:tabLst>
            </a:pPr>
            <a:r>
              <a:rPr lang="de-CH" dirty="0"/>
              <a:t>Dem Raum mit grosser Personenbelegung zuordenbare Nutzungen </a:t>
            </a:r>
            <a:r>
              <a:rPr lang="de-CH" dirty="0" smtClean="0"/>
              <a:t>(</a:t>
            </a:r>
            <a:r>
              <a:rPr lang="de-CH" dirty="0"/>
              <a:t>z. B. Garderoben, Materialräume, Zuschauertribünen, Bühnen, </a:t>
            </a:r>
            <a:r>
              <a:rPr lang="de-CH" dirty="0" smtClean="0"/>
              <a:t>Regieräume</a:t>
            </a:r>
            <a:r>
              <a:rPr lang="de-CH" dirty="0"/>
              <a:t>, Foyer) können im gleichen Brandabschnitt </a:t>
            </a:r>
            <a:r>
              <a:rPr lang="de-CH" dirty="0" smtClean="0"/>
              <a:t>zusammengefasst </a:t>
            </a:r>
            <a:r>
              <a:rPr lang="de-CH" dirty="0"/>
              <a:t>werden.</a:t>
            </a:r>
          </a:p>
          <a:p>
            <a:pPr lvl="0">
              <a:tabLst>
                <a:tab pos="809625" algn="l"/>
              </a:tabLst>
            </a:pPr>
            <a:r>
              <a:rPr lang="de-CH" dirty="0"/>
              <a:t>Spezialräume sind als Brandabschnitte zu erstellen.</a:t>
            </a:r>
          </a:p>
          <a:p>
            <a:pPr lvl="0">
              <a:tabLst>
                <a:tab pos="627063" algn="l"/>
                <a:tab pos="3944938" algn="l"/>
              </a:tabLst>
            </a:pPr>
            <a:endParaRPr lang="de-CH" dirty="0"/>
          </a:p>
        </p:txBody>
      </p:sp>
      <p:pic>
        <p:nvPicPr>
          <p:cNvPr id="5" name="Picture 2" descr="P:\04 Kommissionen Arbeitsgruppen\Revision BSV 2015\Ausbildung\RL 15-15 Brandabschnitte\Bilder\kinosa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9426" y="4267199"/>
            <a:ext cx="3247727" cy="2165151"/>
          </a:xfrm>
          <a:prstGeom prst="rect">
            <a:avLst/>
          </a:prstGeom>
          <a:noFill/>
          <a:extLst>
            <a:ext uri="{909E8E84-426E-40DD-AFC4-6F175D3DCCD1}">
              <a14:hiddenFill xmlns:a14="http://schemas.microsoft.com/office/drawing/2010/main">
                <a:solidFill>
                  <a:srgbClr val="FFFFFF"/>
                </a:solidFill>
              </a14:hiddenFill>
            </a:ext>
          </a:extLst>
        </p:spPr>
      </p:pic>
      <p:sp>
        <p:nvSpPr>
          <p:cNvPr id="6" name="Foliennummernplatzhalter 5"/>
          <p:cNvSpPr>
            <a:spLocks noGrp="1"/>
          </p:cNvSpPr>
          <p:nvPr>
            <p:ph type="sldNum" sz="quarter" idx="11"/>
          </p:nvPr>
        </p:nvSpPr>
        <p:spPr/>
        <p:txBody>
          <a:bodyPr/>
          <a:lstStyle/>
          <a:p>
            <a:fld id="{4D625B7D-F40F-48DA-B3F7-DCD8D64DA1F5}" type="slidenum">
              <a:rPr lang="de-CH" smtClean="0"/>
              <a:pPr/>
              <a:t>55</a:t>
            </a:fld>
            <a:endParaRPr lang="de-CH"/>
          </a:p>
        </p:txBody>
      </p:sp>
    </p:spTree>
    <p:extLst>
      <p:ext uri="{BB962C8B-B14F-4D97-AF65-F5344CB8AC3E}">
        <p14:creationId xmlns:p14="http://schemas.microsoft.com/office/powerpoint/2010/main" val="11027379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b="1" dirty="0" smtClean="0"/>
              <a:t>Baustoffe und Bauteile</a:t>
            </a:r>
            <a:endParaRPr lang="de-CH" b="1" dirty="0"/>
          </a:p>
        </p:txBody>
      </p:sp>
      <p:pic>
        <p:nvPicPr>
          <p:cNvPr id="3" name="Grafik 2" descr="Bildschirmausschnit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765" y="895350"/>
            <a:ext cx="4202298" cy="5600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Foliennummernplatzhalter 4"/>
          <p:cNvSpPr>
            <a:spLocks noGrp="1"/>
          </p:cNvSpPr>
          <p:nvPr>
            <p:ph type="sldNum" sz="quarter" idx="11"/>
          </p:nvPr>
        </p:nvSpPr>
        <p:spPr/>
        <p:txBody>
          <a:bodyPr/>
          <a:lstStyle/>
          <a:p>
            <a:fld id="{4D625B7D-F40F-48DA-B3F7-DCD8D64DA1F5}" type="slidenum">
              <a:rPr lang="de-CH" smtClean="0"/>
              <a:pPr/>
              <a:t>56</a:t>
            </a:fld>
            <a:endParaRPr lang="de-CH"/>
          </a:p>
        </p:txBody>
      </p:sp>
    </p:spTree>
    <p:extLst>
      <p:ext uri="{BB962C8B-B14F-4D97-AF65-F5344CB8AC3E}">
        <p14:creationId xmlns:p14="http://schemas.microsoft.com/office/powerpoint/2010/main" val="8912294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Klassifizierungsmöglichkeiten</a:t>
            </a:r>
            <a:endParaRPr lang="de-CH" b="0" dirty="0" smtClean="0"/>
          </a:p>
          <a:p>
            <a:pPr lvl="0"/>
            <a:r>
              <a:rPr lang="de-CH" b="0" dirty="0"/>
              <a:t>Total 305 mögliche Klassifizierungen</a:t>
            </a:r>
          </a:p>
          <a:p>
            <a:endParaRPr lang="de-CH" dirty="0"/>
          </a:p>
        </p:txBody>
      </p:sp>
      <p:sp>
        <p:nvSpPr>
          <p:cNvPr id="6" name="Legende mit Pfeil nach unten 5"/>
          <p:cNvSpPr/>
          <p:nvPr/>
        </p:nvSpPr>
        <p:spPr>
          <a:xfrm>
            <a:off x="179512" y="2351726"/>
            <a:ext cx="1584176" cy="1370295"/>
          </a:xfrm>
          <a:prstGeom prst="downArrowCallout">
            <a:avLst>
              <a:gd name="adj1" fmla="val 16143"/>
              <a:gd name="adj2" fmla="val 20654"/>
              <a:gd name="adj3" fmla="val 19692"/>
              <a:gd name="adj4" fmla="val 62536"/>
            </a:avLst>
          </a:prstGeom>
          <a:solidFill>
            <a:schemeClr val="bg2">
              <a:lumMod val="25000"/>
            </a:schemeClr>
          </a:solidFill>
        </p:spPr>
        <p:style>
          <a:lnRef idx="0">
            <a:schemeClr val="accent2"/>
          </a:lnRef>
          <a:fillRef idx="3">
            <a:schemeClr val="accent2"/>
          </a:fillRef>
          <a:effectRef idx="3">
            <a:schemeClr val="accent2"/>
          </a:effectRef>
          <a:fontRef idx="minor">
            <a:schemeClr val="lt1"/>
          </a:fontRef>
        </p:style>
        <p:txBody>
          <a:bodyPr lIns="91424" tIns="45712" rIns="91424" bIns="45712" rtlCol="0" anchor="ctr"/>
          <a:lstStyle/>
          <a:p>
            <a:pPr algn="ctr"/>
            <a:r>
              <a:rPr lang="de-CH" dirty="0" smtClean="0">
                <a:cs typeface="Arial" pitchFamily="34" charset="0"/>
              </a:rPr>
              <a:t>BKZ </a:t>
            </a:r>
          </a:p>
          <a:p>
            <a:pPr algn="ctr"/>
            <a:r>
              <a:rPr lang="de-CH" dirty="0" smtClean="0">
                <a:cs typeface="Arial" pitchFamily="34" charset="0"/>
              </a:rPr>
              <a:t>(18 Kl.)</a:t>
            </a:r>
            <a:endParaRPr lang="de-CH" dirty="0">
              <a:cs typeface="Arial" pitchFamily="34" charset="0"/>
            </a:endParaRPr>
          </a:p>
        </p:txBody>
      </p:sp>
      <p:sp>
        <p:nvSpPr>
          <p:cNvPr id="7" name="Legende mit Pfeil nach unten 6"/>
          <p:cNvSpPr/>
          <p:nvPr/>
        </p:nvSpPr>
        <p:spPr>
          <a:xfrm>
            <a:off x="1871560" y="1772817"/>
            <a:ext cx="2823589" cy="1949204"/>
          </a:xfrm>
          <a:prstGeom prst="downArrowCallout">
            <a:avLst>
              <a:gd name="adj1" fmla="val 12364"/>
              <a:gd name="adj2" fmla="val 14724"/>
              <a:gd name="adj3" fmla="val 13470"/>
              <a:gd name="adj4" fmla="val 73975"/>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txBody>
          <a:bodyPr lIns="91424" tIns="45712" rIns="91424" bIns="45712" rtlCol="0" anchor="ctr"/>
          <a:lstStyle/>
          <a:p>
            <a:pPr algn="ctr"/>
            <a:r>
              <a:rPr lang="de-CH" dirty="0" smtClean="0">
                <a:cs typeface="Arial" pitchFamily="34" charset="0"/>
              </a:rPr>
              <a:t>SN EN 13501-1</a:t>
            </a:r>
          </a:p>
          <a:p>
            <a:pPr algn="ctr"/>
            <a:r>
              <a:rPr lang="de-CH" dirty="0" smtClean="0">
                <a:cs typeface="Arial" pitchFamily="34" charset="0"/>
              </a:rPr>
              <a:t>Baustoffe (40 Kl.)</a:t>
            </a:r>
          </a:p>
          <a:p>
            <a:pPr algn="ctr"/>
            <a:r>
              <a:rPr lang="de-CH" dirty="0" smtClean="0">
                <a:cs typeface="Arial" pitchFamily="34" charset="0"/>
              </a:rPr>
              <a:t>Bodenbeläge (</a:t>
            </a:r>
            <a:r>
              <a:rPr lang="de-CH" dirty="0">
                <a:cs typeface="Arial" pitchFamily="34" charset="0"/>
              </a:rPr>
              <a:t>11 Kl</a:t>
            </a:r>
            <a:r>
              <a:rPr lang="de-CH" dirty="0" smtClean="0">
                <a:cs typeface="Arial" pitchFamily="34" charset="0"/>
              </a:rPr>
              <a:t>.)</a:t>
            </a:r>
          </a:p>
          <a:p>
            <a:pPr algn="ctr"/>
            <a:r>
              <a:rPr lang="de-CH" dirty="0" smtClean="0">
                <a:cs typeface="Arial" pitchFamily="34" charset="0"/>
              </a:rPr>
              <a:t>Rohrisolierungen (</a:t>
            </a:r>
            <a:r>
              <a:rPr lang="de-CH" dirty="0">
                <a:cs typeface="Arial" pitchFamily="34" charset="0"/>
              </a:rPr>
              <a:t>40 Kl</a:t>
            </a:r>
            <a:r>
              <a:rPr lang="de-CH" dirty="0" smtClean="0">
                <a:cs typeface="Arial" pitchFamily="34" charset="0"/>
              </a:rPr>
              <a:t>.)</a:t>
            </a:r>
            <a:endParaRPr lang="de-CH" dirty="0">
              <a:cs typeface="Arial" pitchFamily="34" charset="0"/>
            </a:endParaRPr>
          </a:p>
        </p:txBody>
      </p:sp>
      <p:sp>
        <p:nvSpPr>
          <p:cNvPr id="8" name="Legende mit Pfeil nach unten 7"/>
          <p:cNvSpPr/>
          <p:nvPr/>
        </p:nvSpPr>
        <p:spPr>
          <a:xfrm>
            <a:off x="4788224" y="2351726"/>
            <a:ext cx="1800000" cy="1370295"/>
          </a:xfrm>
          <a:prstGeom prst="downArrowCallout">
            <a:avLst>
              <a:gd name="adj1" fmla="val 16143"/>
              <a:gd name="adj2" fmla="val 19896"/>
              <a:gd name="adj3" fmla="val 19203"/>
              <a:gd name="adj4" fmla="val 62536"/>
            </a:avLst>
          </a:prstGeom>
          <a:solidFill>
            <a:schemeClr val="accent5">
              <a:lumMod val="50000"/>
            </a:schemeClr>
          </a:solidFill>
        </p:spPr>
        <p:style>
          <a:lnRef idx="0">
            <a:schemeClr val="accent5"/>
          </a:lnRef>
          <a:fillRef idx="3">
            <a:schemeClr val="accent5"/>
          </a:fillRef>
          <a:effectRef idx="3">
            <a:schemeClr val="accent5"/>
          </a:effectRef>
          <a:fontRef idx="minor">
            <a:schemeClr val="lt1"/>
          </a:fontRef>
        </p:style>
        <p:txBody>
          <a:bodyPr lIns="91424" tIns="45712" rIns="91424" bIns="45712" rtlCol="0" anchor="ctr"/>
          <a:lstStyle/>
          <a:p>
            <a:pPr algn="ctr"/>
            <a:r>
              <a:rPr lang="de-CH" dirty="0" smtClean="0">
                <a:cs typeface="Arial" pitchFamily="34" charset="0"/>
              </a:rPr>
              <a:t>SN EN 13501-5</a:t>
            </a:r>
          </a:p>
          <a:p>
            <a:pPr algn="ctr"/>
            <a:r>
              <a:rPr lang="de-CH" dirty="0" smtClean="0">
                <a:cs typeface="Arial" pitchFamily="34" charset="0"/>
              </a:rPr>
              <a:t>Bedachungen </a:t>
            </a:r>
          </a:p>
          <a:p>
            <a:pPr algn="ctr"/>
            <a:r>
              <a:rPr lang="de-CH" dirty="0" smtClean="0">
                <a:cs typeface="Arial" pitchFamily="34" charset="0"/>
              </a:rPr>
              <a:t>(13 Kl.)</a:t>
            </a:r>
            <a:endParaRPr lang="de-CH" dirty="0">
              <a:cs typeface="Arial" pitchFamily="34" charset="0"/>
            </a:endParaRPr>
          </a:p>
        </p:txBody>
      </p:sp>
      <p:sp>
        <p:nvSpPr>
          <p:cNvPr id="9" name="Legende mit Pfeil nach unten 8"/>
          <p:cNvSpPr/>
          <p:nvPr/>
        </p:nvSpPr>
        <p:spPr>
          <a:xfrm>
            <a:off x="5773046" y="1340768"/>
            <a:ext cx="2255338" cy="2381253"/>
          </a:xfrm>
          <a:prstGeom prst="downArrowCallout">
            <a:avLst>
              <a:gd name="adj1" fmla="val 10557"/>
              <a:gd name="adj2" fmla="val 11726"/>
              <a:gd name="adj3" fmla="val 11435"/>
              <a:gd name="adj4" fmla="val 36383"/>
            </a:avLst>
          </a:prstGeom>
          <a:solidFill>
            <a:schemeClr val="accent5">
              <a:lumMod val="50000"/>
            </a:schemeClr>
          </a:solidFill>
        </p:spPr>
        <p:style>
          <a:lnRef idx="0">
            <a:schemeClr val="dk1"/>
          </a:lnRef>
          <a:fillRef idx="3">
            <a:schemeClr val="dk1"/>
          </a:fillRef>
          <a:effectRef idx="3">
            <a:schemeClr val="dk1"/>
          </a:effectRef>
          <a:fontRef idx="minor">
            <a:schemeClr val="lt1"/>
          </a:fontRef>
        </p:style>
        <p:txBody>
          <a:bodyPr lIns="91424" tIns="45712" rIns="91424" bIns="45712" rtlCol="0" anchor="ctr"/>
          <a:lstStyle/>
          <a:p>
            <a:pPr algn="ctr"/>
            <a:r>
              <a:rPr lang="de-CH" dirty="0" err="1" smtClean="0">
                <a:cs typeface="Arial" pitchFamily="34" charset="0"/>
              </a:rPr>
              <a:t>prEN</a:t>
            </a:r>
            <a:r>
              <a:rPr lang="de-CH" dirty="0" smtClean="0">
                <a:cs typeface="Arial" pitchFamily="34" charset="0"/>
              </a:rPr>
              <a:t> 13501-6</a:t>
            </a:r>
          </a:p>
          <a:p>
            <a:pPr algn="ctr"/>
            <a:r>
              <a:rPr lang="de-CH" dirty="0" smtClean="0">
                <a:cs typeface="Arial" pitchFamily="34" charset="0"/>
              </a:rPr>
              <a:t>Elektrische Kabel </a:t>
            </a:r>
          </a:p>
          <a:p>
            <a:pPr algn="ctr"/>
            <a:r>
              <a:rPr lang="de-CH" sz="1700" dirty="0">
                <a:cs typeface="Arial" pitchFamily="34" charset="0"/>
              </a:rPr>
              <a:t>(183 Kl.)</a:t>
            </a:r>
          </a:p>
        </p:txBody>
      </p:sp>
      <p:sp>
        <p:nvSpPr>
          <p:cNvPr id="10" name="Geschweifte Klammer rechts 9"/>
          <p:cNvSpPr/>
          <p:nvPr/>
        </p:nvSpPr>
        <p:spPr>
          <a:xfrm rot="5400000">
            <a:off x="4175956" y="-418439"/>
            <a:ext cx="792088" cy="8784976"/>
          </a:xfrm>
          <a:prstGeom prst="rightBrace">
            <a:avLst>
              <a:gd name="adj1" fmla="val 36151"/>
              <a:gd name="adj2" fmla="val 50000"/>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lIns="91424" tIns="45712" rIns="91424" bIns="45712" rtlCol="0" anchor="ctr"/>
          <a:lstStyle/>
          <a:p>
            <a:pPr algn="ctr"/>
            <a:endParaRPr lang="de-CH"/>
          </a:p>
        </p:txBody>
      </p:sp>
      <p:sp>
        <p:nvSpPr>
          <p:cNvPr id="11" name="Legende mit Pfeil nach unten 10"/>
          <p:cNvSpPr/>
          <p:nvPr/>
        </p:nvSpPr>
        <p:spPr>
          <a:xfrm>
            <a:off x="7236496" y="2372050"/>
            <a:ext cx="1800000" cy="1349971"/>
          </a:xfrm>
          <a:prstGeom prst="downArrowCallout">
            <a:avLst>
              <a:gd name="adj1" fmla="val 16143"/>
              <a:gd name="adj2" fmla="val 19896"/>
              <a:gd name="adj3" fmla="val 19692"/>
              <a:gd name="adj4" fmla="val 62536"/>
            </a:avLst>
          </a:prstGeom>
          <a:solidFill>
            <a:schemeClr val="accent4">
              <a:lumMod val="75000"/>
            </a:schemeClr>
          </a:solidFill>
        </p:spPr>
        <p:style>
          <a:lnRef idx="0">
            <a:schemeClr val="accent6"/>
          </a:lnRef>
          <a:fillRef idx="3">
            <a:schemeClr val="accent6"/>
          </a:fillRef>
          <a:effectRef idx="3">
            <a:schemeClr val="accent6"/>
          </a:effectRef>
          <a:fontRef idx="minor">
            <a:schemeClr val="lt1"/>
          </a:fontRef>
        </p:style>
        <p:txBody>
          <a:bodyPr lIns="91424" tIns="45712" rIns="91424" bIns="45712" rtlCol="0" anchor="ctr"/>
          <a:lstStyle/>
          <a:p>
            <a:pPr algn="ctr"/>
            <a:r>
              <a:rPr lang="de-CH" dirty="0" smtClean="0">
                <a:cs typeface="Arial" pitchFamily="34" charset="0"/>
              </a:rPr>
              <a:t>Allgemein anerkannte Baustoffe</a:t>
            </a:r>
            <a:endParaRPr lang="de-CH" dirty="0">
              <a:cs typeface="Arial" pitchFamily="34" charset="0"/>
            </a:endParaRP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4432920"/>
            <a:ext cx="6614595" cy="2204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feld 7"/>
          <p:cNvSpPr txBox="1">
            <a:spLocks noChangeArrowheads="1"/>
          </p:cNvSpPr>
          <p:nvPr/>
        </p:nvSpPr>
        <p:spPr bwMode="auto">
          <a:xfrm>
            <a:off x="190997" y="1689666"/>
            <a:ext cx="1572691" cy="597767"/>
          </a:xfrm>
          <a:prstGeom prst="rect">
            <a:avLst/>
          </a:prstGeom>
          <a:noFill/>
          <a:ln w="9525">
            <a:noFill/>
            <a:miter lim="800000"/>
            <a:headEnd/>
            <a:tailEnd/>
          </a:ln>
        </p:spPr>
        <p:txBody>
          <a:bodyPr vert="horz" wrap="square" lIns="104306" tIns="52153" rIns="104306" bIns="52153" rtlCol="0">
            <a:spAutoFit/>
          </a:bodyPr>
          <a:lstStyle>
            <a:lvl1pPr marL="176213" indent="-176213"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360363" indent="-1841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538163" indent="-1778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714375" indent="-176213"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898525" indent="-1841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de-CH" sz="1600" dirty="0" smtClean="0"/>
              <a:t>Nationale Klassifizierung</a:t>
            </a:r>
          </a:p>
        </p:txBody>
      </p:sp>
      <p:sp>
        <p:nvSpPr>
          <p:cNvPr id="14" name="Textfeld 7"/>
          <p:cNvSpPr txBox="1">
            <a:spLocks noChangeArrowheads="1"/>
          </p:cNvSpPr>
          <p:nvPr/>
        </p:nvSpPr>
        <p:spPr bwMode="auto">
          <a:xfrm>
            <a:off x="1865508" y="1340768"/>
            <a:ext cx="3642596" cy="351546"/>
          </a:xfrm>
          <a:prstGeom prst="rect">
            <a:avLst/>
          </a:prstGeom>
          <a:noFill/>
          <a:ln w="9525">
            <a:noFill/>
            <a:miter lim="800000"/>
            <a:headEnd/>
            <a:tailEnd/>
          </a:ln>
        </p:spPr>
        <p:txBody>
          <a:bodyPr vert="horz" wrap="square" lIns="104306" tIns="52153" rIns="104306" bIns="52153" rtlCol="0">
            <a:spAutoFit/>
          </a:bodyPr>
          <a:lstStyle>
            <a:lvl1pPr marL="176213" indent="-176213"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360363" indent="-1841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538163" indent="-1778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714375" indent="-176213"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898525" indent="-1841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de-CH" sz="1600" dirty="0" smtClean="0"/>
              <a:t>Europäische Klassifizierung</a:t>
            </a:r>
          </a:p>
        </p:txBody>
      </p:sp>
      <p:sp>
        <p:nvSpPr>
          <p:cNvPr id="4" name="Foliennummernplatzhalter 3"/>
          <p:cNvSpPr>
            <a:spLocks noGrp="1"/>
          </p:cNvSpPr>
          <p:nvPr>
            <p:ph type="sldNum" sz="quarter" idx="11"/>
          </p:nvPr>
        </p:nvSpPr>
        <p:spPr/>
        <p:txBody>
          <a:bodyPr/>
          <a:lstStyle/>
          <a:p>
            <a:fld id="{4D625B7D-F40F-48DA-B3F7-DCD8D64DA1F5}" type="slidenum">
              <a:rPr lang="de-CH" smtClean="0"/>
              <a:pPr/>
              <a:t>57</a:t>
            </a:fld>
            <a:endParaRPr lang="de-CH"/>
          </a:p>
        </p:txBody>
      </p:sp>
    </p:spTree>
    <p:extLst>
      <p:ext uri="{BB962C8B-B14F-4D97-AF65-F5344CB8AC3E}">
        <p14:creationId xmlns:p14="http://schemas.microsoft.com/office/powerpoint/2010/main" val="82452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childTnLst>
                          </p:cTn>
                        </p:par>
                        <p:par>
                          <p:cTn id="37" fill="hold">
                            <p:stCondLst>
                              <p:cond delay="500"/>
                            </p:stCondLst>
                            <p:childTnLst>
                              <p:par>
                                <p:cTn id="38" presetID="22" presetClass="entr" presetSubtype="1"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up)">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3" grpId="0"/>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Wege zur Brandverhaltensgruppe</a:t>
            </a:r>
            <a:endParaRPr lang="de-CH" b="0" dirty="0"/>
          </a:p>
          <a:p>
            <a:endParaRPr lang="de-CH" dirty="0"/>
          </a:p>
        </p:txBody>
      </p:sp>
      <p:graphicFrame>
        <p:nvGraphicFramePr>
          <p:cNvPr id="16" name="Inhaltsplatzhalter 14"/>
          <p:cNvGraphicFramePr>
            <a:graphicFrameLocks/>
          </p:cNvGraphicFramePr>
          <p:nvPr>
            <p:extLst>
              <p:ext uri="{D42A27DB-BD31-4B8C-83A1-F6EECF244321}">
                <p14:modId xmlns:p14="http://schemas.microsoft.com/office/powerpoint/2010/main" val="48691655"/>
              </p:ext>
            </p:extLst>
          </p:nvPr>
        </p:nvGraphicFramePr>
        <p:xfrm>
          <a:off x="66675" y="884704"/>
          <a:ext cx="9077325" cy="565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7" name="Gruppieren 16"/>
          <p:cNvGrpSpPr>
            <a:grpSpLocks noChangeAspect="1"/>
          </p:cNvGrpSpPr>
          <p:nvPr/>
        </p:nvGrpSpPr>
        <p:grpSpPr>
          <a:xfrm>
            <a:off x="7363066" y="3502241"/>
            <a:ext cx="1579466" cy="1374257"/>
            <a:chOff x="732151" y="4711905"/>
            <a:chExt cx="2309642" cy="2009570"/>
          </a:xfrm>
        </p:grpSpPr>
        <p:sp>
          <p:nvSpPr>
            <p:cNvPr id="18" name="Flussdiagramm: Magnetplattenspeicher 17"/>
            <p:cNvSpPr/>
            <p:nvPr/>
          </p:nvSpPr>
          <p:spPr>
            <a:xfrm>
              <a:off x="732151" y="4711905"/>
              <a:ext cx="923363" cy="1201270"/>
            </a:xfrm>
            <a:prstGeom prst="flowChartMagneticDisk">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CH" dirty="0" smtClean="0"/>
                <a:t>RF1</a:t>
              </a:r>
              <a:endParaRPr lang="de-CH" dirty="0"/>
            </a:p>
          </p:txBody>
        </p:sp>
        <p:sp>
          <p:nvSpPr>
            <p:cNvPr id="19" name="Flussdiagramm: Magnetplattenspeicher 18"/>
            <p:cNvSpPr/>
            <p:nvPr/>
          </p:nvSpPr>
          <p:spPr>
            <a:xfrm>
              <a:off x="2118428" y="4754506"/>
              <a:ext cx="923365" cy="1201271"/>
            </a:xfrm>
            <a:prstGeom prst="flowChartMagneticDisk">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CH" dirty="0" smtClean="0"/>
                <a:t>RF3</a:t>
              </a:r>
              <a:endParaRPr lang="de-CH" dirty="0"/>
            </a:p>
          </p:txBody>
        </p:sp>
        <p:sp>
          <p:nvSpPr>
            <p:cNvPr id="20" name="Flussdiagramm: Magnetplattenspeicher 19"/>
            <p:cNvSpPr/>
            <p:nvPr/>
          </p:nvSpPr>
          <p:spPr>
            <a:xfrm>
              <a:off x="1370251" y="5520204"/>
              <a:ext cx="923365" cy="1201271"/>
            </a:xfrm>
            <a:prstGeom prst="flowChartMagneticDisk">
              <a:avLst/>
            </a:prstGeom>
            <a:solidFill>
              <a:srgbClr val="E57801"/>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CH" dirty="0" smtClean="0"/>
                <a:t>RF2</a:t>
              </a:r>
              <a:endParaRPr lang="de-CH" dirty="0"/>
            </a:p>
          </p:txBody>
        </p:sp>
      </p:grpSp>
      <p:cxnSp>
        <p:nvCxnSpPr>
          <p:cNvPr id="21" name="Gerade Verbindung mit Pfeil 20"/>
          <p:cNvCxnSpPr/>
          <p:nvPr/>
        </p:nvCxnSpPr>
        <p:spPr>
          <a:xfrm>
            <a:off x="6667500" y="5636054"/>
            <a:ext cx="568796" cy="0"/>
          </a:xfrm>
          <a:prstGeom prst="straightConnector1">
            <a:avLst/>
          </a:prstGeom>
          <a:ln w="76200">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pic>
        <p:nvPicPr>
          <p:cNvPr id="22" name="Grafik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7188" y="886310"/>
            <a:ext cx="1315765" cy="1937323"/>
          </a:xfrm>
          <a:prstGeom prst="rect">
            <a:avLst/>
          </a:prstGeom>
          <a:ln>
            <a:solidFill>
              <a:schemeClr val="tx1"/>
            </a:solidFill>
          </a:ln>
          <a:effectLst>
            <a:outerShdw blurRad="50800" dist="38100" dir="2700000" algn="tl" rotWithShape="0">
              <a:prstClr val="black">
                <a:alpha val="40000"/>
              </a:prstClr>
            </a:outerShdw>
          </a:effectLst>
        </p:spPr>
      </p:pic>
      <p:sp>
        <p:nvSpPr>
          <p:cNvPr id="4" name="Foliennummernplatzhalter 3"/>
          <p:cNvSpPr>
            <a:spLocks noGrp="1"/>
          </p:cNvSpPr>
          <p:nvPr>
            <p:ph type="sldNum" sz="quarter" idx="11"/>
          </p:nvPr>
        </p:nvSpPr>
        <p:spPr/>
        <p:txBody>
          <a:bodyPr/>
          <a:lstStyle/>
          <a:p>
            <a:fld id="{4D625B7D-F40F-48DA-B3F7-DCD8D64DA1F5}" type="slidenum">
              <a:rPr lang="de-CH" smtClean="0"/>
              <a:pPr/>
              <a:t>58</a:t>
            </a:fld>
            <a:endParaRPr lang="de-CH"/>
          </a:p>
        </p:txBody>
      </p:sp>
    </p:spTree>
    <p:extLst>
      <p:ext uri="{BB962C8B-B14F-4D97-AF65-F5344CB8AC3E}">
        <p14:creationId xmlns:p14="http://schemas.microsoft.com/office/powerpoint/2010/main" val="26427638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Anwendung gemäss Prüfung</a:t>
            </a:r>
            <a:endParaRPr lang="de-CH" dirty="0"/>
          </a:p>
        </p:txBody>
      </p:sp>
      <p:sp>
        <p:nvSpPr>
          <p:cNvPr id="3" name="Textplatzhalter 2"/>
          <p:cNvSpPr>
            <a:spLocks noGrp="1"/>
          </p:cNvSpPr>
          <p:nvPr>
            <p:ph type="body" idx="10"/>
          </p:nvPr>
        </p:nvSpPr>
        <p:spPr>
          <a:xfrm>
            <a:off x="407989" y="1204003"/>
            <a:ext cx="8316564" cy="4490316"/>
          </a:xfrm>
        </p:spPr>
        <p:txBody>
          <a:bodyPr/>
          <a:lstStyle/>
          <a:p>
            <a:r>
              <a:rPr lang="de-CH" dirty="0"/>
              <a:t>Auf Grund unterschiedlicher Prüfanordnungen dürfen Baustoffe nur für die in der Prüfung vorgesehene Anwendung verwendet werden</a:t>
            </a:r>
            <a:r>
              <a:rPr lang="de-CH" dirty="0" smtClean="0"/>
              <a:t>.</a:t>
            </a:r>
            <a:endParaRPr lang="de-CH" dirty="0"/>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8260" y="4776236"/>
            <a:ext cx="881062" cy="659946"/>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2507" y="3636636"/>
            <a:ext cx="1512078" cy="999509"/>
          </a:xfrm>
          <a:prstGeom prst="rect">
            <a:avLst/>
          </a:prstGeom>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4995" y="2623891"/>
            <a:ext cx="1267595" cy="928452"/>
          </a:xfrm>
          <a:prstGeom prst="rect">
            <a:avLst/>
          </a:prstGeom>
        </p:spPr>
      </p:pic>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7721" y="2623892"/>
            <a:ext cx="2221650" cy="928451"/>
          </a:xfrm>
          <a:prstGeom prst="rect">
            <a:avLst/>
          </a:prstGeom>
        </p:spPr>
      </p:pic>
      <p:pic>
        <p:nvPicPr>
          <p:cNvPr id="10" name="Grafik 9"/>
          <p:cNvPicPr>
            <a:picLocks noChangeAspect="1"/>
          </p:cNvPicPr>
          <p:nvPr/>
        </p:nvPicPr>
        <p:blipFill rotWithShape="1">
          <a:blip r:embed="rId7">
            <a:extLst>
              <a:ext uri="{28A0092B-C50C-407E-A947-70E740481C1C}">
                <a14:useLocalDpi xmlns:a14="http://schemas.microsoft.com/office/drawing/2010/main" val="0"/>
              </a:ext>
            </a:extLst>
          </a:blip>
          <a:srcRect r="33373" b="50000"/>
          <a:stretch/>
        </p:blipFill>
        <p:spPr>
          <a:xfrm>
            <a:off x="7032727" y="4682823"/>
            <a:ext cx="1671637" cy="846771"/>
          </a:xfrm>
          <a:prstGeom prst="rect">
            <a:avLst/>
          </a:prstGeom>
        </p:spPr>
      </p:pic>
      <p:pic>
        <p:nvPicPr>
          <p:cNvPr id="11" name="Picture 2" descr="C:\Users\bin\Pictures\Rohrdämmung.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170" t="12684" r="2927" b="15609"/>
          <a:stretch/>
        </p:blipFill>
        <p:spPr bwMode="auto">
          <a:xfrm>
            <a:off x="5447391" y="3692413"/>
            <a:ext cx="1162801" cy="88795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uppieren 11"/>
          <p:cNvGrpSpPr/>
          <p:nvPr/>
        </p:nvGrpSpPr>
        <p:grpSpPr>
          <a:xfrm>
            <a:off x="6757720" y="2623891"/>
            <a:ext cx="2221650" cy="928451"/>
            <a:chOff x="5867400" y="1452317"/>
            <a:chExt cx="2221650" cy="928451"/>
          </a:xfrm>
        </p:grpSpPr>
        <p:cxnSp>
          <p:nvCxnSpPr>
            <p:cNvPr id="13" name="Gerade Verbindung 7"/>
            <p:cNvCxnSpPr>
              <a:cxnSpLocks noChangeShapeType="1"/>
            </p:cNvCxnSpPr>
            <p:nvPr/>
          </p:nvCxnSpPr>
          <p:spPr bwMode="auto">
            <a:xfrm flipV="1">
              <a:off x="5867400" y="1452317"/>
              <a:ext cx="2221650" cy="928451"/>
            </a:xfrm>
            <a:prstGeom prst="line">
              <a:avLst/>
            </a:prstGeom>
            <a:noFill/>
            <a:ln w="57150" algn="ctr">
              <a:solidFill>
                <a:srgbClr val="FF0000">
                  <a:alpha val="65881"/>
                </a:srgbClr>
              </a:solidFill>
              <a:round/>
              <a:headEnd/>
              <a:tailEnd/>
            </a:ln>
            <a:extLst>
              <a:ext uri="{909E8E84-426E-40DD-AFC4-6F175D3DCCD1}">
                <a14:hiddenFill xmlns:a14="http://schemas.microsoft.com/office/drawing/2010/main">
                  <a:noFill/>
                </a14:hiddenFill>
              </a:ext>
            </a:extLst>
          </p:spPr>
        </p:cxnSp>
        <p:cxnSp>
          <p:nvCxnSpPr>
            <p:cNvPr id="14" name="Gerade Verbindung 8"/>
            <p:cNvCxnSpPr>
              <a:cxnSpLocks noChangeShapeType="1"/>
            </p:cNvCxnSpPr>
            <p:nvPr/>
          </p:nvCxnSpPr>
          <p:spPr bwMode="auto">
            <a:xfrm flipH="1" flipV="1">
              <a:off x="5867400" y="1452317"/>
              <a:ext cx="2221650" cy="908136"/>
            </a:xfrm>
            <a:prstGeom prst="line">
              <a:avLst/>
            </a:prstGeom>
            <a:noFill/>
            <a:ln w="57150" algn="ctr">
              <a:solidFill>
                <a:srgbClr val="FF0000">
                  <a:alpha val="65881"/>
                </a:srgbClr>
              </a:solidFill>
              <a:round/>
              <a:headEnd/>
              <a:tailEnd/>
            </a:ln>
            <a:extLst>
              <a:ext uri="{909E8E84-426E-40DD-AFC4-6F175D3DCCD1}">
                <a14:hiddenFill xmlns:a14="http://schemas.microsoft.com/office/drawing/2010/main">
                  <a:noFill/>
                </a14:hiddenFill>
              </a:ext>
            </a:extLst>
          </p:spPr>
        </p:cxnSp>
      </p:grpSp>
      <p:grpSp>
        <p:nvGrpSpPr>
          <p:cNvPr id="15" name="Gruppieren 14"/>
          <p:cNvGrpSpPr/>
          <p:nvPr/>
        </p:nvGrpSpPr>
        <p:grpSpPr>
          <a:xfrm>
            <a:off x="7112507" y="3636636"/>
            <a:ext cx="1512078" cy="999509"/>
            <a:chOff x="5867400" y="1452317"/>
            <a:chExt cx="2221650" cy="928451"/>
          </a:xfrm>
        </p:grpSpPr>
        <p:cxnSp>
          <p:nvCxnSpPr>
            <p:cNvPr id="16" name="Gerade Verbindung 7"/>
            <p:cNvCxnSpPr>
              <a:cxnSpLocks noChangeShapeType="1"/>
            </p:cNvCxnSpPr>
            <p:nvPr/>
          </p:nvCxnSpPr>
          <p:spPr bwMode="auto">
            <a:xfrm flipV="1">
              <a:off x="5867400" y="1452317"/>
              <a:ext cx="2221650" cy="928451"/>
            </a:xfrm>
            <a:prstGeom prst="line">
              <a:avLst/>
            </a:prstGeom>
            <a:noFill/>
            <a:ln w="57150" algn="ctr">
              <a:solidFill>
                <a:srgbClr val="FF0000">
                  <a:alpha val="65881"/>
                </a:srgbClr>
              </a:solidFill>
              <a:round/>
              <a:headEnd/>
              <a:tailEnd/>
            </a:ln>
            <a:extLst>
              <a:ext uri="{909E8E84-426E-40DD-AFC4-6F175D3DCCD1}">
                <a14:hiddenFill xmlns:a14="http://schemas.microsoft.com/office/drawing/2010/main">
                  <a:noFill/>
                </a14:hiddenFill>
              </a:ext>
            </a:extLst>
          </p:spPr>
        </p:cxnSp>
        <p:cxnSp>
          <p:nvCxnSpPr>
            <p:cNvPr id="17" name="Gerade Verbindung 8"/>
            <p:cNvCxnSpPr>
              <a:cxnSpLocks noChangeShapeType="1"/>
            </p:cNvCxnSpPr>
            <p:nvPr/>
          </p:nvCxnSpPr>
          <p:spPr bwMode="auto">
            <a:xfrm flipH="1" flipV="1">
              <a:off x="5867400" y="1452317"/>
              <a:ext cx="2221650" cy="908136"/>
            </a:xfrm>
            <a:prstGeom prst="line">
              <a:avLst/>
            </a:prstGeom>
            <a:noFill/>
            <a:ln w="57150" algn="ctr">
              <a:solidFill>
                <a:srgbClr val="FF0000">
                  <a:alpha val="65881"/>
                </a:srgbClr>
              </a:solidFill>
              <a:round/>
              <a:headEnd/>
              <a:tailEnd/>
            </a:ln>
            <a:extLst>
              <a:ext uri="{909E8E84-426E-40DD-AFC4-6F175D3DCCD1}">
                <a14:hiddenFill xmlns:a14="http://schemas.microsoft.com/office/drawing/2010/main">
                  <a:noFill/>
                </a14:hiddenFill>
              </a:ext>
            </a:extLst>
          </p:spPr>
        </p:cxnSp>
      </p:grpSp>
      <p:grpSp>
        <p:nvGrpSpPr>
          <p:cNvPr id="18" name="Gruppieren 17"/>
          <p:cNvGrpSpPr/>
          <p:nvPr/>
        </p:nvGrpSpPr>
        <p:grpSpPr>
          <a:xfrm>
            <a:off x="7032726" y="4682823"/>
            <a:ext cx="1671637" cy="846771"/>
            <a:chOff x="5867400" y="1452317"/>
            <a:chExt cx="2221650" cy="928451"/>
          </a:xfrm>
        </p:grpSpPr>
        <p:cxnSp>
          <p:nvCxnSpPr>
            <p:cNvPr id="19" name="Gerade Verbindung 7"/>
            <p:cNvCxnSpPr>
              <a:cxnSpLocks noChangeShapeType="1"/>
            </p:cNvCxnSpPr>
            <p:nvPr/>
          </p:nvCxnSpPr>
          <p:spPr bwMode="auto">
            <a:xfrm flipV="1">
              <a:off x="5867400" y="1452317"/>
              <a:ext cx="2221650" cy="928451"/>
            </a:xfrm>
            <a:prstGeom prst="line">
              <a:avLst/>
            </a:prstGeom>
            <a:noFill/>
            <a:ln w="57150" algn="ctr">
              <a:solidFill>
                <a:srgbClr val="FF0000">
                  <a:alpha val="65881"/>
                </a:srgbClr>
              </a:solidFill>
              <a:round/>
              <a:headEnd/>
              <a:tailEnd/>
            </a:ln>
            <a:extLst>
              <a:ext uri="{909E8E84-426E-40DD-AFC4-6F175D3DCCD1}">
                <a14:hiddenFill xmlns:a14="http://schemas.microsoft.com/office/drawing/2010/main">
                  <a:noFill/>
                </a14:hiddenFill>
              </a:ext>
            </a:extLst>
          </p:spPr>
        </p:cxnSp>
        <p:cxnSp>
          <p:nvCxnSpPr>
            <p:cNvPr id="20" name="Gerade Verbindung 8"/>
            <p:cNvCxnSpPr>
              <a:cxnSpLocks noChangeShapeType="1"/>
            </p:cNvCxnSpPr>
            <p:nvPr/>
          </p:nvCxnSpPr>
          <p:spPr bwMode="auto">
            <a:xfrm flipH="1" flipV="1">
              <a:off x="5867400" y="1452317"/>
              <a:ext cx="2221650" cy="908136"/>
            </a:xfrm>
            <a:prstGeom prst="line">
              <a:avLst/>
            </a:prstGeom>
            <a:noFill/>
            <a:ln w="57150" algn="ctr">
              <a:solidFill>
                <a:srgbClr val="FF0000">
                  <a:alpha val="65881"/>
                </a:srgbClr>
              </a:solidFill>
              <a:round/>
              <a:headEnd/>
              <a:tailEnd/>
            </a:ln>
            <a:extLst>
              <a:ext uri="{909E8E84-426E-40DD-AFC4-6F175D3DCCD1}">
                <a14:hiddenFill xmlns:a14="http://schemas.microsoft.com/office/drawing/2010/main">
                  <a:noFill/>
                </a14:hiddenFill>
              </a:ext>
            </a:extLst>
          </p:spPr>
        </p:cxnSp>
      </p:grpSp>
      <p:sp>
        <p:nvSpPr>
          <p:cNvPr id="21" name="Textplatzhalter 2"/>
          <p:cNvSpPr txBox="1">
            <a:spLocks/>
          </p:cNvSpPr>
          <p:nvPr/>
        </p:nvSpPr>
        <p:spPr>
          <a:xfrm>
            <a:off x="407989" y="2337478"/>
            <a:ext cx="4811711" cy="3385416"/>
          </a:xfrm>
          <a:prstGeom prst="rect">
            <a:avLst/>
          </a:prstGeom>
        </p:spPr>
        <p:txBody>
          <a:bodyPr lIns="0" tIns="0" rIns="0" bIns="0" anchor="t" anchorCtr="0"/>
          <a:lstStyle>
            <a:lvl1pPr marL="0" indent="0" algn="l" defTabSz="457200" rtl="0" eaLnBrk="1" latinLnBrk="0" hangingPunct="1">
              <a:lnSpc>
                <a:spcPts val="2800"/>
              </a:lnSpc>
              <a:spcBef>
                <a:spcPts val="0"/>
              </a:spcBef>
              <a:buFont typeface="Arial"/>
              <a:buNone/>
              <a:defRPr sz="2400" kern="1200">
                <a:solidFill>
                  <a:schemeClr val="tx1"/>
                </a:solidFill>
                <a:latin typeface="MetaNormal" panose="00000400000000000000" pitchFamily="2" charset="0"/>
                <a:ea typeface="+mn-ea"/>
                <a:cs typeface="+mn-cs"/>
              </a:defRPr>
            </a:lvl1pPr>
            <a:lvl2pPr marL="4572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de-CH" dirty="0" smtClean="0"/>
              <a:t>Beispiele:</a:t>
            </a:r>
          </a:p>
          <a:p>
            <a:pPr marL="342900" indent="-342900">
              <a:buFont typeface="Arial" panose="020B0604020202020204" pitchFamily="34" charset="0"/>
              <a:buChar char="•"/>
            </a:pPr>
            <a:r>
              <a:rPr lang="de-CH" dirty="0" smtClean="0"/>
              <a:t>Ein Bodenbelag mit der Klassifizierung Cfl-s1 darf nicht als Wandbekleidung eingesetzt werden.</a:t>
            </a:r>
          </a:p>
          <a:p>
            <a:pPr marL="342900" indent="-342900">
              <a:buFont typeface="Arial" panose="020B0604020202020204" pitchFamily="34" charset="0"/>
              <a:buChar char="•"/>
            </a:pPr>
            <a:r>
              <a:rPr lang="de-CH" dirty="0" smtClean="0"/>
              <a:t>Eine lineare Rohrdämmung mit der Klassifizierung BL-s1,d0 darf nicht als flächige Dämmung eingesetzt werden.</a:t>
            </a:r>
          </a:p>
          <a:p>
            <a:pPr>
              <a:tabLst>
                <a:tab pos="627063" algn="l"/>
                <a:tab pos="3944938" algn="l"/>
              </a:tabLst>
            </a:pPr>
            <a:endParaRPr lang="de-CH" dirty="0"/>
          </a:p>
        </p:txBody>
      </p:sp>
      <p:sp>
        <p:nvSpPr>
          <p:cNvPr id="5" name="Foliennummernplatzhalter 4"/>
          <p:cNvSpPr>
            <a:spLocks noGrp="1"/>
          </p:cNvSpPr>
          <p:nvPr>
            <p:ph type="sldNum" sz="quarter" idx="11"/>
          </p:nvPr>
        </p:nvSpPr>
        <p:spPr/>
        <p:txBody>
          <a:bodyPr/>
          <a:lstStyle/>
          <a:p>
            <a:fld id="{4D625B7D-F40F-48DA-B3F7-DCD8D64DA1F5}" type="slidenum">
              <a:rPr lang="de-CH" smtClean="0"/>
              <a:pPr/>
              <a:t>59</a:t>
            </a:fld>
            <a:endParaRPr lang="de-CH"/>
          </a:p>
        </p:txBody>
      </p:sp>
    </p:spTree>
    <p:extLst>
      <p:ext uri="{BB962C8B-B14F-4D97-AF65-F5344CB8AC3E}">
        <p14:creationId xmlns:p14="http://schemas.microsoft.com/office/powerpoint/2010/main" val="322869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2387790" y="196466"/>
            <a:ext cx="6336762" cy="556397"/>
          </a:xfrm>
        </p:spPr>
        <p:txBody>
          <a:bodyPr/>
          <a:lstStyle/>
          <a:p>
            <a:r>
              <a:rPr lang="de-CH" b="1" dirty="0"/>
              <a:t>O</a:t>
            </a:r>
            <a:r>
              <a:rPr lang="de-CH" b="1" dirty="0" smtClean="0"/>
              <a:t>ptimierung</a:t>
            </a:r>
            <a:endParaRPr lang="de-CH" b="1" dirty="0"/>
          </a:p>
        </p:txBody>
      </p:sp>
      <p:sp>
        <p:nvSpPr>
          <p:cNvPr id="5" name="Textplatzhalter 2"/>
          <p:cNvSpPr>
            <a:spLocks noGrp="1"/>
          </p:cNvSpPr>
          <p:nvPr>
            <p:ph type="body" idx="10"/>
          </p:nvPr>
        </p:nvSpPr>
        <p:spPr>
          <a:xfrm>
            <a:off x="407988" y="1542184"/>
            <a:ext cx="8326437" cy="4944341"/>
          </a:xfrm>
        </p:spPr>
        <p:txBody>
          <a:bodyPr/>
          <a:lstStyle/>
          <a:p>
            <a:r>
              <a:rPr lang="de-DE" b="1" dirty="0"/>
              <a:t>Wirtschaftliche Optimierung im vorbeugenden </a:t>
            </a:r>
            <a:r>
              <a:rPr lang="de-DE" b="1" dirty="0" smtClean="0"/>
              <a:t>Brandschutz</a:t>
            </a:r>
          </a:p>
          <a:p>
            <a:endParaRPr lang="de-DE" b="1" dirty="0"/>
          </a:p>
          <a:p>
            <a:endParaRPr lang="de-CH" b="1" dirty="0" smtClean="0"/>
          </a:p>
          <a:p>
            <a:endParaRPr lang="de-CH" b="1" dirty="0"/>
          </a:p>
          <a:p>
            <a:endParaRPr lang="de-CH" b="1" dirty="0" smtClean="0"/>
          </a:p>
          <a:p>
            <a:endParaRPr lang="de-CH" b="1" dirty="0"/>
          </a:p>
          <a:p>
            <a:endParaRPr lang="de-CH" b="1" dirty="0" smtClean="0"/>
          </a:p>
          <a:p>
            <a:endParaRPr lang="de-CH" b="1" dirty="0" smtClean="0"/>
          </a:p>
          <a:p>
            <a:r>
              <a:rPr lang="de-CH" b="1" dirty="0" smtClean="0"/>
              <a:t>Der </a:t>
            </a:r>
            <a:r>
              <a:rPr lang="de-CH" b="1" dirty="0"/>
              <a:t>heutige Brandschutz ist grundsätzlich </a:t>
            </a:r>
            <a:r>
              <a:rPr lang="de-CH" b="1" dirty="0" smtClean="0"/>
              <a:t>wirtschaftlich</a:t>
            </a:r>
          </a:p>
          <a:p>
            <a:endParaRPr lang="de-CH" sz="6000" b="1" dirty="0" smtClean="0"/>
          </a:p>
          <a:p>
            <a:endParaRPr lang="de-CH" sz="6000" b="1" dirty="0" smtClean="0"/>
          </a:p>
          <a:p>
            <a:r>
              <a:rPr lang="de-CH" sz="6000" b="1" dirty="0" smtClean="0"/>
              <a:t>Brandschutz lohnt sich!</a:t>
            </a:r>
          </a:p>
          <a:p>
            <a:endParaRPr lang="de-DE" sz="2000" b="1" dirty="0" smtClean="0"/>
          </a:p>
          <a:p>
            <a:pPr marL="358775" indent="-358775"/>
            <a:endParaRPr lang="de-CH" altLang="de-DE" sz="1600" kern="0" dirty="0"/>
          </a:p>
          <a:p>
            <a:endParaRPr lang="de-CH" dirty="0"/>
          </a:p>
        </p:txBody>
      </p:sp>
      <p:sp>
        <p:nvSpPr>
          <p:cNvPr id="6" name="Rectangle 3"/>
          <p:cNvSpPr>
            <a:spLocks noChangeArrowheads="1"/>
          </p:cNvSpPr>
          <p:nvPr/>
        </p:nvSpPr>
        <p:spPr bwMode="auto">
          <a:xfrm>
            <a:off x="480120" y="1824369"/>
            <a:ext cx="830103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lnSpc>
                <a:spcPct val="80000"/>
              </a:lnSpc>
              <a:spcBef>
                <a:spcPct val="20000"/>
              </a:spcBef>
              <a:defRPr/>
            </a:pPr>
            <a:endParaRPr lang="de-CH" sz="4000" dirty="0">
              <a:latin typeface="+mj-lt"/>
            </a:endParaRPr>
          </a:p>
          <a:p>
            <a:pPr marL="342900" indent="-342900" algn="ctr">
              <a:lnSpc>
                <a:spcPct val="80000"/>
              </a:lnSpc>
              <a:spcBef>
                <a:spcPct val="20000"/>
              </a:spcBef>
              <a:defRPr/>
            </a:pPr>
            <a:endParaRPr lang="de-CH" sz="2800" dirty="0">
              <a:latin typeface="+mj-lt"/>
            </a:endParaRPr>
          </a:p>
          <a:p>
            <a:pPr marL="342900" indent="-342900" algn="ctr">
              <a:lnSpc>
                <a:spcPct val="80000"/>
              </a:lnSpc>
              <a:spcBef>
                <a:spcPct val="20000"/>
              </a:spcBef>
              <a:defRPr/>
            </a:pPr>
            <a:r>
              <a:rPr lang="de-CH" sz="2400" dirty="0" smtClean="0">
                <a:latin typeface="+mj-lt"/>
              </a:rPr>
              <a:t>Kosten                                                  Nutzen</a:t>
            </a:r>
            <a:r>
              <a:rPr lang="de-CH" sz="2800" dirty="0" smtClean="0">
                <a:latin typeface="+mj-lt"/>
              </a:rPr>
              <a:t> </a:t>
            </a:r>
            <a:endParaRPr lang="de-CH" sz="2800" dirty="0">
              <a:latin typeface="+mj-lt"/>
            </a:endParaRPr>
          </a:p>
          <a:p>
            <a:pPr marL="742950" lvl="1" indent="-285750">
              <a:lnSpc>
                <a:spcPct val="80000"/>
              </a:lnSpc>
              <a:spcBef>
                <a:spcPct val="20000"/>
              </a:spcBef>
              <a:defRPr/>
            </a:pPr>
            <a:endParaRPr lang="de-CH" sz="2400" dirty="0">
              <a:latin typeface="+mj-lt"/>
            </a:endParaRPr>
          </a:p>
        </p:txBody>
      </p:sp>
      <p:pic>
        <p:nvPicPr>
          <p:cNvPr id="7" name="Picture 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0475" y="2227268"/>
            <a:ext cx="26003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liennummernplatzhalter 3"/>
          <p:cNvSpPr>
            <a:spLocks noGrp="1"/>
          </p:cNvSpPr>
          <p:nvPr>
            <p:ph type="sldNum" sz="quarter" idx="11"/>
          </p:nvPr>
        </p:nvSpPr>
        <p:spPr/>
        <p:txBody>
          <a:bodyPr/>
          <a:lstStyle/>
          <a:p>
            <a:fld id="{4D625B7D-F40F-48DA-B3F7-DCD8D64DA1F5}" type="slidenum">
              <a:rPr lang="de-CH" smtClean="0"/>
              <a:pPr/>
              <a:t>6</a:t>
            </a:fld>
            <a:endParaRPr lang="de-CH"/>
          </a:p>
        </p:txBody>
      </p:sp>
    </p:spTree>
    <p:extLst>
      <p:ext uri="{BB962C8B-B14F-4D97-AF65-F5344CB8AC3E}">
        <p14:creationId xmlns:p14="http://schemas.microsoft.com/office/powerpoint/2010/main" val="422366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1" end="11"/>
                                            </p:txEl>
                                          </p:spTgt>
                                        </p:tgtEl>
                                        <p:attrNameLst>
                                          <p:attrName>style.visibility</p:attrName>
                                        </p:attrNameLst>
                                      </p:cBhvr>
                                      <p:to>
                                        <p:strVal val="visible"/>
                                      </p:to>
                                    </p:set>
                                    <p:anim calcmode="lin" valueType="num">
                                      <p:cBhvr additive="base">
                                        <p:cTn id="7"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b="1" dirty="0" smtClean="0"/>
              <a:t>Baustoffe und Bauteile</a:t>
            </a:r>
            <a:endParaRPr lang="de-CH" b="1" dirty="0"/>
          </a:p>
        </p:txBody>
      </p:sp>
      <p:pic>
        <p:nvPicPr>
          <p:cNvPr id="4" name="Grafik 3" descr="Bildschirmausschnit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040" y="904875"/>
            <a:ext cx="4166941" cy="5591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Foliennummernplatzhalter 4"/>
          <p:cNvSpPr>
            <a:spLocks noGrp="1"/>
          </p:cNvSpPr>
          <p:nvPr>
            <p:ph type="sldNum" sz="quarter" idx="11"/>
          </p:nvPr>
        </p:nvSpPr>
        <p:spPr/>
        <p:txBody>
          <a:bodyPr/>
          <a:lstStyle/>
          <a:p>
            <a:fld id="{4D625B7D-F40F-48DA-B3F7-DCD8D64DA1F5}" type="slidenum">
              <a:rPr lang="de-CH" smtClean="0"/>
              <a:pPr/>
              <a:t>60</a:t>
            </a:fld>
            <a:endParaRPr lang="de-CH"/>
          </a:p>
        </p:txBody>
      </p:sp>
    </p:spTree>
    <p:extLst>
      <p:ext uri="{BB962C8B-B14F-4D97-AF65-F5344CB8AC3E}">
        <p14:creationId xmlns:p14="http://schemas.microsoft.com/office/powerpoint/2010/main" val="64592788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Aussenwandkonstruktionen</a:t>
            </a:r>
            <a:endParaRPr lang="de-CH" dirty="0"/>
          </a:p>
        </p:txBody>
      </p:sp>
      <p:sp>
        <p:nvSpPr>
          <p:cNvPr id="32" name="Textfeld 31"/>
          <p:cNvSpPr txBox="1">
            <a:spLocks noChangeArrowheads="1"/>
          </p:cNvSpPr>
          <p:nvPr/>
        </p:nvSpPr>
        <p:spPr bwMode="auto">
          <a:xfrm>
            <a:off x="6905122" y="1289323"/>
            <a:ext cx="1915351" cy="2044317"/>
          </a:xfrm>
          <a:prstGeom prst="rect">
            <a:avLst/>
          </a:prstGeom>
          <a:noFill/>
          <a:ln w="9525">
            <a:noFill/>
            <a:miter lim="800000"/>
            <a:headEnd/>
            <a:tailEnd/>
          </a:ln>
        </p:spPr>
        <p:txBody>
          <a:bodyPr wrap="square" lIns="104306" tIns="52153" rIns="104306" bIns="52153">
            <a:spAutoFit/>
          </a:bodyPr>
          <a:lstStyle/>
          <a:p>
            <a:pPr>
              <a:spcAft>
                <a:spcPts val="1141"/>
              </a:spcAft>
              <a:defRPr/>
            </a:pPr>
            <a:r>
              <a:rPr lang="de-CH" dirty="0" smtClean="0">
                <a:latin typeface="+mn-lt"/>
              </a:rPr>
              <a:t>Bereiche C und D sind bezüglich Brandverhalten wie Innenwände zu betrachten.</a:t>
            </a:r>
            <a:br>
              <a:rPr lang="de-CH" dirty="0" smtClean="0">
                <a:latin typeface="+mn-lt"/>
              </a:rPr>
            </a:br>
            <a:r>
              <a:rPr lang="de-CH" dirty="0" smtClean="0">
                <a:latin typeface="+mn-lt"/>
                <a:sym typeface="Wingdings" panose="05000000000000000000" pitchFamily="2" charset="2"/>
              </a:rPr>
              <a:t> Ziffer 3.2.1, Abs. 3</a:t>
            </a:r>
            <a:endParaRPr lang="de-CH" dirty="0">
              <a:latin typeface="+mn-lt"/>
            </a:endParaRPr>
          </a:p>
        </p:txBody>
      </p:sp>
      <p:sp>
        <p:nvSpPr>
          <p:cNvPr id="33" name="Rechteck 32"/>
          <p:cNvSpPr/>
          <p:nvPr/>
        </p:nvSpPr>
        <p:spPr>
          <a:xfrm>
            <a:off x="6905122" y="1276022"/>
            <a:ext cx="1936990" cy="2095718"/>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34" name="Grafik 33"/>
          <p:cNvPicPr/>
          <p:nvPr/>
        </p:nvPicPr>
        <p:blipFill>
          <a:blip r:embed="rId3" cstate="print">
            <a:extLst>
              <a:ext uri="{28A0092B-C50C-407E-A947-70E740481C1C}">
                <a14:useLocalDpi xmlns:a14="http://schemas.microsoft.com/office/drawing/2010/main" val="0"/>
              </a:ext>
            </a:extLst>
          </a:blip>
          <a:stretch>
            <a:fillRect/>
          </a:stretch>
        </p:blipFill>
        <p:spPr>
          <a:xfrm>
            <a:off x="415672" y="876543"/>
            <a:ext cx="5956528" cy="5243911"/>
          </a:xfrm>
          <a:prstGeom prst="rect">
            <a:avLst/>
          </a:prstGeom>
        </p:spPr>
      </p:pic>
      <p:sp>
        <p:nvSpPr>
          <p:cNvPr id="35" name="Rechteck 34"/>
          <p:cNvSpPr/>
          <p:nvPr/>
        </p:nvSpPr>
        <p:spPr>
          <a:xfrm>
            <a:off x="415672" y="1079895"/>
            <a:ext cx="936104" cy="5040560"/>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6" name="Rechteck 35"/>
          <p:cNvSpPr/>
          <p:nvPr/>
        </p:nvSpPr>
        <p:spPr>
          <a:xfrm>
            <a:off x="1385684" y="1079895"/>
            <a:ext cx="1895068" cy="5040560"/>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7" name="Rechteck 36"/>
          <p:cNvSpPr/>
          <p:nvPr/>
        </p:nvSpPr>
        <p:spPr>
          <a:xfrm>
            <a:off x="3254254" y="6168976"/>
            <a:ext cx="1821802" cy="247567"/>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8" name="Rechteck 37"/>
          <p:cNvSpPr/>
          <p:nvPr/>
        </p:nvSpPr>
        <p:spPr>
          <a:xfrm>
            <a:off x="5467017" y="6168976"/>
            <a:ext cx="2043886" cy="247567"/>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9" name="Textfeld 38"/>
          <p:cNvSpPr txBox="1"/>
          <p:nvPr/>
        </p:nvSpPr>
        <p:spPr>
          <a:xfrm>
            <a:off x="415672" y="6118454"/>
            <a:ext cx="7900744" cy="338554"/>
          </a:xfrm>
          <a:prstGeom prst="rect">
            <a:avLst/>
          </a:prstGeom>
          <a:noFill/>
        </p:spPr>
        <p:txBody>
          <a:bodyPr wrap="square" rtlCol="0">
            <a:spAutoFit/>
          </a:bodyPr>
          <a:lstStyle/>
          <a:p>
            <a:r>
              <a:rPr lang="de-CH" sz="1600" dirty="0" smtClean="0">
                <a:latin typeface="Arial Narrow" panose="020B0606020202030204" pitchFamily="34" charset="0"/>
              </a:rPr>
              <a:t>Verwendung von Baustoffen gemäss Ziffer 3 «Gebäudehülle» resp. Ziffer 4 «Gebäudeausbau»</a:t>
            </a:r>
            <a:endParaRPr lang="de-CH" sz="1600" dirty="0">
              <a:latin typeface="Arial Narrow" panose="020B0606020202030204" pitchFamily="34" charset="0"/>
            </a:endParaRPr>
          </a:p>
        </p:txBody>
      </p:sp>
      <p:sp>
        <p:nvSpPr>
          <p:cNvPr id="4" name="Foliennummernplatzhalter 3"/>
          <p:cNvSpPr>
            <a:spLocks noGrp="1"/>
          </p:cNvSpPr>
          <p:nvPr>
            <p:ph type="sldNum" sz="quarter" idx="11"/>
          </p:nvPr>
        </p:nvSpPr>
        <p:spPr/>
        <p:txBody>
          <a:bodyPr/>
          <a:lstStyle/>
          <a:p>
            <a:fld id="{4D625B7D-F40F-48DA-B3F7-DCD8D64DA1F5}" type="slidenum">
              <a:rPr lang="de-CH" smtClean="0"/>
              <a:pPr/>
              <a:t>61</a:t>
            </a:fld>
            <a:endParaRPr lang="de-CH"/>
          </a:p>
        </p:txBody>
      </p:sp>
    </p:spTree>
    <p:extLst>
      <p:ext uri="{BB962C8B-B14F-4D97-AF65-F5344CB8AC3E}">
        <p14:creationId xmlns:p14="http://schemas.microsoft.com/office/powerpoint/2010/main" val="30377494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Gebäude mittlerer Höhe</a:t>
            </a:r>
            <a:endParaRPr lang="de-CH" dirty="0"/>
          </a:p>
        </p:txBody>
      </p:sp>
      <p:sp>
        <p:nvSpPr>
          <p:cNvPr id="7" name="Textfeld 7"/>
          <p:cNvSpPr txBox="1">
            <a:spLocks noChangeArrowheads="1"/>
          </p:cNvSpPr>
          <p:nvPr/>
        </p:nvSpPr>
        <p:spPr bwMode="auto">
          <a:xfrm>
            <a:off x="366960" y="1134269"/>
            <a:ext cx="5390126" cy="3201044"/>
          </a:xfrm>
          <a:prstGeom prst="rect">
            <a:avLst/>
          </a:prstGeom>
          <a:noFill/>
          <a:ln w="9525">
            <a:noFill/>
            <a:miter lim="800000"/>
            <a:headEnd/>
            <a:tailEnd/>
          </a:ln>
        </p:spPr>
        <p:txBody>
          <a:bodyPr wrap="square" lIns="104306" tIns="52153" rIns="104306" bIns="52153">
            <a:spAutoFit/>
          </a:bodyPr>
          <a:lstStyle/>
          <a:p>
            <a:pPr marL="325955" indent="-325955">
              <a:spcAft>
                <a:spcPts val="1141"/>
              </a:spcAft>
              <a:buFont typeface="Wingdings" pitchFamily="2" charset="2"/>
              <a:buChar char="à"/>
              <a:defRPr/>
            </a:pPr>
            <a:r>
              <a:rPr lang="de-CH" sz="2000" dirty="0" smtClean="0">
                <a:latin typeface="Meta Normal" pitchFamily="50" charset="0"/>
                <a:sym typeface="Wingdings" panose="05000000000000000000" pitchFamily="2" charset="2"/>
              </a:rPr>
              <a:t>An Gebäuden mittlerer Höhe sind Aussenwandbekleidungssysteme aus brennbaren Baustoffen nur zulässig, sofern die </a:t>
            </a:r>
            <a:r>
              <a:rPr lang="de-CH" sz="2000" u="sng" dirty="0" smtClean="0">
                <a:latin typeface="Meta Normal" pitchFamily="50" charset="0"/>
                <a:sym typeface="Wingdings" panose="05000000000000000000" pitchFamily="2" charset="2"/>
              </a:rPr>
              <a:t>Zugänglichkeit der Feuerwehr</a:t>
            </a:r>
            <a:r>
              <a:rPr lang="de-CH" sz="2000" dirty="0" smtClean="0">
                <a:latin typeface="Meta Normal" pitchFamily="50" charset="0"/>
                <a:sym typeface="Wingdings" panose="05000000000000000000" pitchFamily="2" charset="2"/>
              </a:rPr>
              <a:t> für den Löscheinsatz an die </a:t>
            </a:r>
            <a:r>
              <a:rPr lang="de-CH" sz="2400" dirty="0" smtClean="0">
                <a:latin typeface="Meta Normal" pitchFamily="50" charset="0"/>
                <a:sym typeface="Wingdings" panose="05000000000000000000" pitchFamily="2" charset="2"/>
              </a:rPr>
              <a:t>jeweiligen Fassaden gewährleistet ist.</a:t>
            </a:r>
          </a:p>
          <a:p>
            <a:pPr marL="325955" indent="-325955">
              <a:spcAft>
                <a:spcPts val="1141"/>
              </a:spcAft>
              <a:buFont typeface="Wingdings" pitchFamily="2" charset="2"/>
              <a:buChar char="à"/>
              <a:defRPr/>
            </a:pPr>
            <a:endParaRPr lang="de-CH" sz="2400" dirty="0">
              <a:latin typeface="Meta Normal" pitchFamily="50" charset="0"/>
            </a:endParaRPr>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7793" y="1600199"/>
            <a:ext cx="2997166" cy="1792423"/>
          </a:xfrm>
          <a:prstGeom prst="rect">
            <a:avLst/>
          </a:prstGeom>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811" y="4343400"/>
            <a:ext cx="3002148" cy="1888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7"/>
          <p:cNvSpPr txBox="1">
            <a:spLocks noChangeArrowheads="1"/>
          </p:cNvSpPr>
          <p:nvPr/>
        </p:nvSpPr>
        <p:spPr bwMode="auto">
          <a:xfrm>
            <a:off x="366962" y="3999340"/>
            <a:ext cx="5390124" cy="2567537"/>
          </a:xfrm>
          <a:prstGeom prst="rect">
            <a:avLst/>
          </a:prstGeom>
          <a:noFill/>
          <a:ln w="9525">
            <a:noFill/>
            <a:miter lim="800000"/>
            <a:headEnd/>
            <a:tailEnd/>
          </a:ln>
        </p:spPr>
        <p:txBody>
          <a:bodyPr wrap="square" lIns="104306" tIns="52153" rIns="104306" bIns="52153">
            <a:spAutoFit/>
          </a:bodyPr>
          <a:lstStyle/>
          <a:p>
            <a:pPr marL="325955" indent="-325955">
              <a:spcAft>
                <a:spcPts val="1141"/>
              </a:spcAft>
              <a:buFont typeface="Wingdings" pitchFamily="2" charset="2"/>
              <a:buChar char="à"/>
              <a:defRPr/>
            </a:pPr>
            <a:r>
              <a:rPr lang="de-CH" sz="2000" dirty="0" smtClean="0">
                <a:latin typeface="Meta Normal" pitchFamily="50" charset="0"/>
                <a:sym typeface="Wingdings" panose="05000000000000000000" pitchFamily="2" charset="2"/>
              </a:rPr>
              <a:t>An Gebäuden mittlerer Höhe sind brennbare Bedachungen (massgebend oberste Schicht) nur zulässig, sofern die </a:t>
            </a:r>
            <a:r>
              <a:rPr lang="de-CH" sz="2000" u="sng" dirty="0" smtClean="0">
                <a:latin typeface="Meta Normal" pitchFamily="50" charset="0"/>
                <a:sym typeface="Wingdings" panose="05000000000000000000" pitchFamily="2" charset="2"/>
              </a:rPr>
              <a:t>Zugänglichkeit der Feuerwehr </a:t>
            </a:r>
            <a:r>
              <a:rPr lang="de-CH" sz="2000" dirty="0" smtClean="0">
                <a:latin typeface="Meta Normal" pitchFamily="50" charset="0"/>
                <a:sym typeface="Wingdings" panose="05000000000000000000" pitchFamily="2" charset="2"/>
              </a:rPr>
              <a:t>für den Löscheinsatz auf die jeweilige Dachfläche gewährleistet ist.</a:t>
            </a:r>
          </a:p>
        </p:txBody>
      </p:sp>
      <p:sp>
        <p:nvSpPr>
          <p:cNvPr id="4" name="Foliennummernplatzhalter 3"/>
          <p:cNvSpPr>
            <a:spLocks noGrp="1"/>
          </p:cNvSpPr>
          <p:nvPr>
            <p:ph type="sldNum" sz="quarter" idx="11"/>
          </p:nvPr>
        </p:nvSpPr>
        <p:spPr/>
        <p:txBody>
          <a:bodyPr/>
          <a:lstStyle/>
          <a:p>
            <a:fld id="{4D625B7D-F40F-48DA-B3F7-DCD8D64DA1F5}" type="slidenum">
              <a:rPr lang="de-CH" smtClean="0"/>
              <a:pPr/>
              <a:t>62</a:t>
            </a:fld>
            <a:endParaRPr lang="de-CH"/>
          </a:p>
        </p:txBody>
      </p:sp>
    </p:spTree>
    <p:extLst>
      <p:ext uri="{BB962C8B-B14F-4D97-AF65-F5344CB8AC3E}">
        <p14:creationId xmlns:p14="http://schemas.microsoft.com/office/powerpoint/2010/main" val="272520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Wärmedämm-Verbundsysteme</a:t>
            </a:r>
            <a:endParaRPr lang="de-CH" dirty="0"/>
          </a:p>
        </p:txBody>
      </p:sp>
      <p:sp>
        <p:nvSpPr>
          <p:cNvPr id="3" name="Textplatzhalter 2"/>
          <p:cNvSpPr>
            <a:spLocks noGrp="1"/>
          </p:cNvSpPr>
          <p:nvPr>
            <p:ph type="body" idx="10"/>
          </p:nvPr>
        </p:nvSpPr>
        <p:spPr>
          <a:xfrm>
            <a:off x="407989" y="1204003"/>
            <a:ext cx="8316564" cy="4490316"/>
          </a:xfrm>
        </p:spPr>
        <p:txBody>
          <a:bodyPr/>
          <a:lstStyle/>
          <a:p>
            <a:pPr marL="457200" indent="-457200">
              <a:spcAft>
                <a:spcPts val="1141"/>
              </a:spcAft>
              <a:buFont typeface="+mj-lt"/>
              <a:buAutoNum type="arabicPeriod"/>
              <a:defRPr/>
            </a:pPr>
            <a:r>
              <a:rPr lang="de-CH" dirty="0" smtClean="0"/>
              <a:t>Wärmedämm-Verbundsysteme </a:t>
            </a:r>
            <a:r>
              <a:rPr lang="de-CH" dirty="0"/>
              <a:t>von Gebäuden „mittlerer Höhe“, deren Dämmstoffe aus brennbaren Materialien bestehen, müssen mit einer von der VKF anerkannten oder gleichwertigen Konstruktion ausgeführt werden oder in jedem Geschoss einen umlaufenden </a:t>
            </a:r>
            <a:r>
              <a:rPr lang="de-CH" b="1" u="sng" dirty="0"/>
              <a:t>Brandriegel</a:t>
            </a:r>
            <a:r>
              <a:rPr lang="de-CH" dirty="0"/>
              <a:t> aus Baustoffen der RF1 (Schmelztemperatur ≥ 1‘000 °C) mit einer minimalen Höhe von 0.2 m aufweisen. </a:t>
            </a:r>
          </a:p>
          <a:p>
            <a:pPr marL="457200" indent="-457200">
              <a:spcAft>
                <a:spcPts val="1141"/>
              </a:spcAft>
              <a:buFont typeface="+mj-lt"/>
              <a:buAutoNum type="arabicPeriod"/>
              <a:defRPr/>
            </a:pPr>
            <a:r>
              <a:rPr lang="de-CH" dirty="0" smtClean="0"/>
              <a:t>Mit </a:t>
            </a:r>
            <a:r>
              <a:rPr lang="de-CH" dirty="0"/>
              <a:t>Ausnahme der Brandriegel von nicht VKF-anerkannten oder als gleichwertig beurteilten Konstruktionen, benötigen geklebte Dämmungen von Wärmedämm-Verbundsystemen </a:t>
            </a:r>
            <a:r>
              <a:rPr lang="de-CH" u="sng" dirty="0"/>
              <a:t>keine</a:t>
            </a:r>
            <a:r>
              <a:rPr lang="de-CH" dirty="0"/>
              <a:t> mechanische Sicherung. </a:t>
            </a:r>
          </a:p>
          <a:p>
            <a:pPr>
              <a:spcAft>
                <a:spcPts val="1141"/>
              </a:spcAft>
              <a:defRPr/>
            </a:pPr>
            <a:endParaRPr lang="de-CH" dirty="0"/>
          </a:p>
        </p:txBody>
      </p:sp>
      <p:sp>
        <p:nvSpPr>
          <p:cNvPr id="5" name="Foliennummernplatzhalter 4"/>
          <p:cNvSpPr>
            <a:spLocks noGrp="1"/>
          </p:cNvSpPr>
          <p:nvPr>
            <p:ph type="sldNum" sz="quarter" idx="11"/>
          </p:nvPr>
        </p:nvSpPr>
        <p:spPr/>
        <p:txBody>
          <a:bodyPr/>
          <a:lstStyle/>
          <a:p>
            <a:fld id="{4D625B7D-F40F-48DA-B3F7-DCD8D64DA1F5}" type="slidenum">
              <a:rPr lang="de-CH" smtClean="0"/>
              <a:pPr/>
              <a:t>63</a:t>
            </a:fld>
            <a:endParaRPr lang="de-CH"/>
          </a:p>
        </p:txBody>
      </p:sp>
    </p:spTree>
    <p:extLst>
      <p:ext uri="{BB962C8B-B14F-4D97-AF65-F5344CB8AC3E}">
        <p14:creationId xmlns:p14="http://schemas.microsoft.com/office/powerpoint/2010/main" val="369191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Wärmedämm-Verbundsysteme</a:t>
            </a:r>
            <a:endParaRPr lang="de-CH" dirty="0"/>
          </a:p>
        </p:txBody>
      </p:sp>
      <p:sp>
        <p:nvSpPr>
          <p:cNvPr id="3" name="Textplatzhalter 2"/>
          <p:cNvSpPr>
            <a:spLocks noGrp="1"/>
          </p:cNvSpPr>
          <p:nvPr>
            <p:ph type="body" idx="10"/>
          </p:nvPr>
        </p:nvSpPr>
        <p:spPr>
          <a:xfrm>
            <a:off x="407989" y="1204003"/>
            <a:ext cx="8316564" cy="4490316"/>
          </a:xfrm>
        </p:spPr>
        <p:txBody>
          <a:bodyPr/>
          <a:lstStyle/>
          <a:p>
            <a:pPr>
              <a:spcAft>
                <a:spcPts val="1141"/>
              </a:spcAft>
              <a:defRPr/>
            </a:pPr>
            <a:r>
              <a:rPr lang="de-CH" dirty="0" smtClean="0">
                <a:sym typeface="Wingdings" panose="05000000000000000000" pitchFamily="2" charset="2"/>
              </a:rPr>
              <a:t>«</a:t>
            </a:r>
            <a:r>
              <a:rPr lang="de-CH" dirty="0">
                <a:sym typeface="Wingdings" panose="05000000000000000000" pitchFamily="2" charset="2"/>
              </a:rPr>
              <a:t>EPS Verband Schweiz» und «V-WDVS Verband Wärmedämmverbundsystem» erarbeiten zusammen ein entsprechendes Stand der Technik Papier. Eine Anerkennung des STP durch die TKB ist vorgesehen.</a:t>
            </a:r>
          </a:p>
          <a:p>
            <a:pPr>
              <a:spcAft>
                <a:spcPts val="1141"/>
              </a:spcAft>
              <a:defRPr/>
            </a:pPr>
            <a:endParaRPr lang="de-CH"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7113" y="5148261"/>
            <a:ext cx="1889317" cy="909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Grafik 4"/>
          <p:cNvPicPr/>
          <p:nvPr/>
        </p:nvPicPr>
        <p:blipFill rotWithShape="1">
          <a:blip r:embed="rId4" cstate="print">
            <a:extLst>
              <a:ext uri="{28A0092B-C50C-407E-A947-70E740481C1C}">
                <a14:useLocalDpi xmlns:a14="http://schemas.microsoft.com/office/drawing/2010/main" val="0"/>
              </a:ext>
            </a:extLst>
          </a:blip>
          <a:srcRect l="60311" r="-1362"/>
          <a:stretch/>
        </p:blipFill>
        <p:spPr>
          <a:xfrm>
            <a:off x="2713950" y="3105150"/>
            <a:ext cx="2304000" cy="3024336"/>
          </a:xfrm>
          <a:prstGeom prst="rect">
            <a:avLst/>
          </a:prstGeom>
        </p:spPr>
      </p:pic>
      <p:sp>
        <p:nvSpPr>
          <p:cNvPr id="7" name="Foliennummernplatzhalter 6"/>
          <p:cNvSpPr>
            <a:spLocks noGrp="1"/>
          </p:cNvSpPr>
          <p:nvPr>
            <p:ph type="sldNum" sz="quarter" idx="11"/>
          </p:nvPr>
        </p:nvSpPr>
        <p:spPr/>
        <p:txBody>
          <a:bodyPr/>
          <a:lstStyle/>
          <a:p>
            <a:fld id="{4D625B7D-F40F-48DA-B3F7-DCD8D64DA1F5}" type="slidenum">
              <a:rPr lang="de-CH" smtClean="0"/>
              <a:pPr/>
              <a:t>64</a:t>
            </a:fld>
            <a:endParaRPr lang="de-CH"/>
          </a:p>
        </p:txBody>
      </p:sp>
    </p:spTree>
    <p:extLst>
      <p:ext uri="{BB962C8B-B14F-4D97-AF65-F5344CB8AC3E}">
        <p14:creationId xmlns:p14="http://schemas.microsoft.com/office/powerpoint/2010/main" val="40192717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Anforderungen an das Brandverhalten von Aussenwandbekleidungssystemen</a:t>
            </a:r>
            <a:endParaRPr lang="de-CH"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961" y="1121321"/>
            <a:ext cx="8352928" cy="55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liennummernplatzhalter 3"/>
          <p:cNvSpPr>
            <a:spLocks noGrp="1"/>
          </p:cNvSpPr>
          <p:nvPr>
            <p:ph type="sldNum" sz="quarter" idx="11"/>
          </p:nvPr>
        </p:nvSpPr>
        <p:spPr/>
        <p:txBody>
          <a:bodyPr/>
          <a:lstStyle/>
          <a:p>
            <a:fld id="{4D625B7D-F40F-48DA-B3F7-DCD8D64DA1F5}" type="slidenum">
              <a:rPr lang="de-CH" smtClean="0"/>
              <a:pPr/>
              <a:t>65</a:t>
            </a:fld>
            <a:endParaRPr lang="de-CH"/>
          </a:p>
        </p:txBody>
      </p:sp>
    </p:spTree>
    <p:extLst>
      <p:ext uri="{BB962C8B-B14F-4D97-AF65-F5344CB8AC3E}">
        <p14:creationId xmlns:p14="http://schemas.microsoft.com/office/powerpoint/2010/main" val="24655654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Anforderungen an das Brandverhalten von Dachbekleidungen</a:t>
            </a:r>
            <a:endParaRPr lang="de-CH"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448883"/>
            <a:ext cx="6048673" cy="5187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4411" y="1592510"/>
            <a:ext cx="2702085" cy="5148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a:spLocks noChangeArrowheads="1"/>
          </p:cNvSpPr>
          <p:nvPr/>
        </p:nvSpPr>
        <p:spPr bwMode="auto">
          <a:xfrm>
            <a:off x="107504" y="972500"/>
            <a:ext cx="8352929" cy="320768"/>
          </a:xfrm>
          <a:prstGeom prst="rect">
            <a:avLst/>
          </a:prstGeom>
          <a:noFill/>
          <a:ln w="9525">
            <a:noFill/>
            <a:miter lim="800000"/>
            <a:headEnd/>
            <a:tailEnd/>
          </a:ln>
        </p:spPr>
        <p:txBody>
          <a:bodyPr wrap="square" lIns="104306" tIns="52153" rIns="104306" bIns="52153">
            <a:spAutoFit/>
          </a:bodyPr>
          <a:lstStyle/>
          <a:p>
            <a:r>
              <a:rPr lang="de-CH" sz="1400" dirty="0" smtClean="0">
                <a:latin typeface="Meta Normal" pitchFamily="50" charset="0"/>
                <a:sym typeface="Wingdings" panose="05000000000000000000" pitchFamily="2" charset="2"/>
              </a:rPr>
              <a:t>Tabelle ist für alle Dachformen anwendbar. Es wird nicht mehr zwischen Steil- und Flachdach unterschieden.</a:t>
            </a:r>
            <a:endParaRPr lang="de-CH" sz="1400" dirty="0">
              <a:latin typeface="Meta Normal" pitchFamily="50" charset="0"/>
            </a:endParaRPr>
          </a:p>
        </p:txBody>
      </p:sp>
      <p:sp>
        <p:nvSpPr>
          <p:cNvPr id="7" name="Foliennummernplatzhalter 6"/>
          <p:cNvSpPr>
            <a:spLocks noGrp="1"/>
          </p:cNvSpPr>
          <p:nvPr>
            <p:ph type="sldNum" sz="quarter" idx="11"/>
          </p:nvPr>
        </p:nvSpPr>
        <p:spPr/>
        <p:txBody>
          <a:bodyPr/>
          <a:lstStyle/>
          <a:p>
            <a:fld id="{4D625B7D-F40F-48DA-B3F7-DCD8D64DA1F5}" type="slidenum">
              <a:rPr lang="de-CH" smtClean="0"/>
              <a:pPr/>
              <a:t>66</a:t>
            </a:fld>
            <a:endParaRPr lang="de-CH"/>
          </a:p>
        </p:txBody>
      </p:sp>
    </p:spTree>
    <p:extLst>
      <p:ext uri="{BB962C8B-B14F-4D97-AF65-F5344CB8AC3E}">
        <p14:creationId xmlns:p14="http://schemas.microsoft.com/office/powerpoint/2010/main" val="3142492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dirty="0" smtClean="0"/>
              <a:t>Anforderungen an das Brandverhalten von Fluchtwegen und Innenräumen</a:t>
            </a:r>
            <a:endParaRPr lang="de-CH"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862" y="1219993"/>
            <a:ext cx="6035313" cy="5434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uppieren 4"/>
          <p:cNvGrpSpPr/>
          <p:nvPr/>
        </p:nvGrpSpPr>
        <p:grpSpPr>
          <a:xfrm>
            <a:off x="4355976" y="931962"/>
            <a:ext cx="4608512" cy="5722040"/>
            <a:chOff x="4355976" y="836712"/>
            <a:chExt cx="4608512" cy="5722040"/>
          </a:xfrm>
        </p:grpSpPr>
        <p:grpSp>
          <p:nvGrpSpPr>
            <p:cNvPr id="6" name="Gruppieren 5"/>
            <p:cNvGrpSpPr/>
            <p:nvPr/>
          </p:nvGrpSpPr>
          <p:grpSpPr>
            <a:xfrm>
              <a:off x="6588224" y="2638156"/>
              <a:ext cx="2304000" cy="3671163"/>
              <a:chOff x="6588224" y="1677321"/>
              <a:chExt cx="2304000" cy="4415974"/>
            </a:xfrm>
          </p:grpSpPr>
          <p:pic>
            <p:nvPicPr>
              <p:cNvPr id="13" name="Grafik 12"/>
              <p:cNvPicPr/>
              <p:nvPr/>
            </p:nvPicPr>
            <p:blipFill rotWithShape="1">
              <a:blip r:embed="rId4" cstate="print">
                <a:extLst>
                  <a:ext uri="{28A0092B-C50C-407E-A947-70E740481C1C}">
                    <a14:useLocalDpi xmlns:a14="http://schemas.microsoft.com/office/drawing/2010/main" val="0"/>
                  </a:ext>
                </a:extLst>
              </a:blip>
              <a:srcRect l="2" r="52239"/>
              <a:stretch/>
            </p:blipFill>
            <p:spPr>
              <a:xfrm>
                <a:off x="6588224" y="1677321"/>
                <a:ext cx="2304000" cy="4415974"/>
              </a:xfrm>
              <a:prstGeom prst="rect">
                <a:avLst/>
              </a:prstGeom>
            </p:spPr>
          </p:pic>
          <p:sp>
            <p:nvSpPr>
              <p:cNvPr id="14" name="Rechteck 13"/>
              <p:cNvSpPr/>
              <p:nvPr/>
            </p:nvSpPr>
            <p:spPr>
              <a:xfrm>
                <a:off x="6588224" y="1844824"/>
                <a:ext cx="2016224" cy="4244729"/>
              </a:xfrm>
              <a:prstGeom prst="rect">
                <a:avLst/>
              </a:prstGeom>
              <a:solidFill>
                <a:srgbClr val="090FFF">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Rechteck 14"/>
              <p:cNvSpPr/>
              <p:nvPr/>
            </p:nvSpPr>
            <p:spPr>
              <a:xfrm>
                <a:off x="8604448" y="1844824"/>
                <a:ext cx="287776" cy="4244729"/>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8" name="Rechteck 7"/>
            <p:cNvSpPr/>
            <p:nvPr/>
          </p:nvSpPr>
          <p:spPr>
            <a:xfrm>
              <a:off x="4355976" y="4725144"/>
              <a:ext cx="936104" cy="1833608"/>
            </a:xfrm>
            <a:prstGeom prst="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p:cNvSpPr/>
            <p:nvPr/>
          </p:nvSpPr>
          <p:spPr>
            <a:xfrm>
              <a:off x="6516216" y="836712"/>
              <a:ext cx="2448272" cy="5578024"/>
            </a:xfrm>
            <a:prstGeom prst="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Textfeld 9"/>
            <p:cNvSpPr txBox="1">
              <a:spLocks noChangeArrowheads="1"/>
            </p:cNvSpPr>
            <p:nvPr/>
          </p:nvSpPr>
          <p:spPr bwMode="auto">
            <a:xfrm>
              <a:off x="6516216" y="870839"/>
              <a:ext cx="2448272" cy="1613430"/>
            </a:xfrm>
            <a:prstGeom prst="rect">
              <a:avLst/>
            </a:prstGeom>
            <a:noFill/>
            <a:ln w="9525">
              <a:noFill/>
              <a:miter lim="800000"/>
              <a:headEnd/>
              <a:tailEnd/>
            </a:ln>
          </p:spPr>
          <p:txBody>
            <a:bodyPr wrap="square" lIns="104306" tIns="52153" rIns="104306" bIns="52153">
              <a:spAutoFit/>
            </a:bodyPr>
            <a:lstStyle/>
            <a:p>
              <a:r>
                <a:rPr lang="de-CH" sz="1400" b="1" dirty="0" smtClean="0">
                  <a:latin typeface="Meta Normal" pitchFamily="50" charset="0"/>
                </a:rPr>
                <a:t>Bei Hochhäusern gilt: Aussenwand und </a:t>
              </a:r>
              <a:r>
                <a:rPr lang="de-CH" sz="1400" b="1" dirty="0" err="1" smtClean="0">
                  <a:latin typeface="Meta Normal" pitchFamily="50" charset="0"/>
                </a:rPr>
                <a:t>Aussenwandbe-kleidungssystem</a:t>
              </a:r>
              <a:r>
                <a:rPr lang="de-CH" sz="1400" b="1" dirty="0" smtClean="0">
                  <a:latin typeface="Meta Normal" pitchFamily="50" charset="0"/>
                </a:rPr>
                <a:t> = RF1, </a:t>
              </a:r>
              <a:r>
                <a:rPr lang="de-CH" sz="1400" b="1" dirty="0">
                  <a:latin typeface="Meta Normal" pitchFamily="50" charset="0"/>
                </a:rPr>
                <a:t>Innenbekleidung sind in </a:t>
              </a:r>
              <a:r>
                <a:rPr lang="de-CH" sz="1400" b="1" dirty="0" smtClean="0">
                  <a:latin typeface="Meta Normal" pitchFamily="50" charset="0"/>
                </a:rPr>
                <a:t>RF3 zulässig</a:t>
              </a:r>
              <a:r>
                <a:rPr lang="de-CH" sz="1400" b="1" dirty="0">
                  <a:latin typeface="Meta Normal" pitchFamily="50" charset="0"/>
                </a:rPr>
                <a:t>.</a:t>
              </a:r>
            </a:p>
          </p:txBody>
        </p:sp>
        <p:cxnSp>
          <p:nvCxnSpPr>
            <p:cNvPr id="11" name="Gerade Verbindung 10"/>
            <p:cNvCxnSpPr/>
            <p:nvPr/>
          </p:nvCxnSpPr>
          <p:spPr>
            <a:xfrm flipV="1">
              <a:off x="5292080" y="6414736"/>
              <a:ext cx="1224136" cy="14401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 name="Gerade Verbindung 11"/>
            <p:cNvCxnSpPr/>
            <p:nvPr/>
          </p:nvCxnSpPr>
          <p:spPr>
            <a:xfrm flipV="1">
              <a:off x="5292080" y="836713"/>
              <a:ext cx="1224136" cy="388865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16" name="Textfeld 15"/>
          <p:cNvSpPr txBox="1"/>
          <p:nvPr/>
        </p:nvSpPr>
        <p:spPr>
          <a:xfrm>
            <a:off x="2555776" y="3764050"/>
            <a:ext cx="360040" cy="338554"/>
          </a:xfrm>
          <a:prstGeom prst="rect">
            <a:avLst/>
          </a:prstGeom>
          <a:noFill/>
        </p:spPr>
        <p:txBody>
          <a:bodyPr wrap="square" rtlCol="0">
            <a:spAutoFit/>
          </a:bodyPr>
          <a:lstStyle/>
          <a:p>
            <a:pPr algn="ctr"/>
            <a:r>
              <a:rPr lang="de-CH" sz="800" dirty="0" smtClean="0">
                <a:solidFill>
                  <a:schemeClr val="bg1"/>
                </a:solidFill>
              </a:rPr>
              <a:t>[1]</a:t>
            </a:r>
            <a:br>
              <a:rPr lang="de-CH" sz="800" dirty="0" smtClean="0">
                <a:solidFill>
                  <a:schemeClr val="bg1"/>
                </a:solidFill>
              </a:rPr>
            </a:br>
            <a:r>
              <a:rPr lang="de-CH" sz="800" dirty="0" smtClean="0">
                <a:solidFill>
                  <a:schemeClr val="bg1"/>
                </a:solidFill>
              </a:rPr>
              <a:t>[5]</a:t>
            </a:r>
            <a:endParaRPr lang="de-CH" sz="800" dirty="0">
              <a:solidFill>
                <a:schemeClr val="bg1"/>
              </a:solidFill>
            </a:endParaRPr>
          </a:p>
        </p:txBody>
      </p:sp>
      <p:sp>
        <p:nvSpPr>
          <p:cNvPr id="7" name="Foliennummernplatzhalter 6"/>
          <p:cNvSpPr>
            <a:spLocks noGrp="1"/>
          </p:cNvSpPr>
          <p:nvPr>
            <p:ph type="sldNum" sz="quarter" idx="11"/>
          </p:nvPr>
        </p:nvSpPr>
        <p:spPr/>
        <p:txBody>
          <a:bodyPr/>
          <a:lstStyle/>
          <a:p>
            <a:fld id="{4D625B7D-F40F-48DA-B3F7-DCD8D64DA1F5}" type="slidenum">
              <a:rPr lang="de-CH" smtClean="0"/>
              <a:pPr/>
              <a:t>67</a:t>
            </a:fld>
            <a:endParaRPr lang="de-CH"/>
          </a:p>
        </p:txBody>
      </p:sp>
    </p:spTree>
    <p:extLst>
      <p:ext uri="{BB962C8B-B14F-4D97-AF65-F5344CB8AC3E}">
        <p14:creationId xmlns:p14="http://schemas.microsoft.com/office/powerpoint/2010/main" val="336716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02278" y="188640"/>
            <a:ext cx="5334017" cy="432048"/>
          </a:xfrm>
        </p:spPr>
        <p:txBody>
          <a:bodyPr>
            <a:noAutofit/>
          </a:bodyPr>
          <a:lstStyle/>
          <a:p>
            <a:r>
              <a:rPr lang="de-CH" sz="2800" dirty="0" smtClean="0"/>
              <a:t>Neue BS-Vorschriften</a:t>
            </a:r>
            <a:endParaRPr lang="de-CH" sz="2800" dirty="0"/>
          </a:p>
        </p:txBody>
      </p:sp>
      <p:sp>
        <p:nvSpPr>
          <p:cNvPr id="3" name="Inhaltsplatzhalter 2"/>
          <p:cNvSpPr>
            <a:spLocks noGrp="1"/>
          </p:cNvSpPr>
          <p:nvPr>
            <p:ph idx="1"/>
          </p:nvPr>
        </p:nvSpPr>
        <p:spPr>
          <a:xfrm>
            <a:off x="842442" y="1044369"/>
            <a:ext cx="7344816" cy="5184576"/>
          </a:xfrm>
        </p:spPr>
        <p:txBody>
          <a:bodyPr/>
          <a:lstStyle/>
          <a:p>
            <a:endParaRPr lang="de-CH" dirty="0" smtClean="0"/>
          </a:p>
          <a:p>
            <a:endParaRPr lang="de-CH" dirty="0"/>
          </a:p>
          <a:p>
            <a:endParaRPr lang="de-CH" dirty="0" smtClean="0"/>
          </a:p>
          <a:p>
            <a:endParaRPr lang="de-CH" dirty="0"/>
          </a:p>
          <a:p>
            <a:endParaRPr lang="de-CH" dirty="0" smtClean="0"/>
          </a:p>
          <a:p>
            <a:r>
              <a:rPr lang="de-CH" sz="2800" b="1" dirty="0" smtClean="0"/>
              <a:t>Qualitätssicherung im Brandschutz  11 - 15</a:t>
            </a:r>
          </a:p>
          <a:p>
            <a:pPr marL="0" indent="0">
              <a:buNone/>
            </a:pPr>
            <a:r>
              <a:rPr lang="de-CH" sz="3200" b="1" dirty="0" smtClean="0"/>
              <a:t> </a:t>
            </a:r>
            <a:endParaRPr lang="de-CH" sz="3200" b="1" dirty="0"/>
          </a:p>
        </p:txBody>
      </p:sp>
      <p:sp>
        <p:nvSpPr>
          <p:cNvPr id="4" name="Foliennummernplatzhalter 3"/>
          <p:cNvSpPr>
            <a:spLocks noGrp="1"/>
          </p:cNvSpPr>
          <p:nvPr>
            <p:ph type="sldNum" sz="quarter" idx="12"/>
          </p:nvPr>
        </p:nvSpPr>
        <p:spPr/>
        <p:txBody>
          <a:bodyPr/>
          <a:lstStyle/>
          <a:p>
            <a:fld id="{535302CB-9945-4074-A751-93380961EE3F}" type="slidenum">
              <a:rPr lang="de-CH" smtClean="0">
                <a:latin typeface="+mn-lt"/>
              </a:rPr>
              <a:pPr/>
              <a:t>68</a:t>
            </a:fld>
            <a:endParaRPr lang="de-CH" dirty="0">
              <a:latin typeface="+mn-lt"/>
            </a:endParaRPr>
          </a:p>
        </p:txBody>
      </p:sp>
    </p:spTree>
    <p:extLst>
      <p:ext uri="{BB962C8B-B14F-4D97-AF65-F5344CB8AC3E}">
        <p14:creationId xmlns:p14="http://schemas.microsoft.com/office/powerpoint/2010/main" val="76432849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51314" y="188640"/>
            <a:ext cx="4884982" cy="432048"/>
          </a:xfrm>
        </p:spPr>
        <p:txBody>
          <a:bodyPr/>
          <a:lstStyle/>
          <a:p>
            <a:r>
              <a:rPr lang="de-CH" sz="2400" b="1" dirty="0" smtClean="0"/>
              <a:t>Inhalt</a:t>
            </a:r>
            <a:endParaRPr lang="de-CH" sz="2400" b="1" dirty="0"/>
          </a:p>
        </p:txBody>
      </p:sp>
      <p:sp>
        <p:nvSpPr>
          <p:cNvPr id="3" name="Inhaltsplatzhalter 2"/>
          <p:cNvSpPr>
            <a:spLocks noGrp="1"/>
          </p:cNvSpPr>
          <p:nvPr>
            <p:ph idx="1"/>
          </p:nvPr>
        </p:nvSpPr>
        <p:spPr/>
        <p:txBody>
          <a:bodyPr>
            <a:normAutofit/>
          </a:bodyPr>
          <a:lstStyle/>
          <a:p>
            <a:endParaRPr lang="de-CH" sz="1900" dirty="0" smtClean="0"/>
          </a:p>
          <a:p>
            <a:pPr>
              <a:buNone/>
            </a:pPr>
            <a:endParaRPr lang="de-CH" sz="1900" dirty="0" smtClean="0"/>
          </a:p>
          <a:p>
            <a:r>
              <a:rPr lang="de-CH" sz="1900" dirty="0" smtClean="0"/>
              <a:t>Ausgangslage / Projektauftrag / Ziele / Definitionen</a:t>
            </a:r>
          </a:p>
          <a:p>
            <a:pPr>
              <a:buNone/>
            </a:pPr>
            <a:endParaRPr lang="de-CH" sz="1900" dirty="0" smtClean="0"/>
          </a:p>
          <a:p>
            <a:r>
              <a:rPr lang="de-CH" sz="1900" dirty="0" smtClean="0"/>
              <a:t>Qualitätssicherungsstufe</a:t>
            </a:r>
          </a:p>
          <a:p>
            <a:endParaRPr lang="de-CH" dirty="0" smtClean="0"/>
          </a:p>
          <a:p>
            <a:r>
              <a:rPr lang="de-CH" sz="1900" dirty="0" smtClean="0"/>
              <a:t>Umsetzung</a:t>
            </a:r>
          </a:p>
          <a:p>
            <a:pPr lvl="1">
              <a:buNone/>
            </a:pPr>
            <a:r>
              <a:rPr lang="de-CH" sz="1700" dirty="0" smtClean="0"/>
              <a:t>Allgemeine Umsetzung</a:t>
            </a:r>
          </a:p>
          <a:p>
            <a:pPr lvl="1">
              <a:buNone/>
            </a:pPr>
            <a:r>
              <a:rPr lang="de-CH" sz="1700" dirty="0" smtClean="0"/>
              <a:t>Umsetzung in Abhängigkeit der Qualitätssicherungsstufe</a:t>
            </a:r>
          </a:p>
          <a:p>
            <a:pPr lvl="1">
              <a:buNone/>
            </a:pPr>
            <a:r>
              <a:rPr lang="de-CH" sz="1700" dirty="0" smtClean="0"/>
              <a:t>Abgrenzung</a:t>
            </a:r>
          </a:p>
          <a:p>
            <a:pPr lvl="1">
              <a:buNone/>
            </a:pPr>
            <a:r>
              <a:rPr lang="de-CH" sz="1700" dirty="0" smtClean="0"/>
              <a:t>Übergangsbestimmungen</a:t>
            </a:r>
          </a:p>
          <a:p>
            <a:pPr>
              <a:buNone/>
            </a:pPr>
            <a:endParaRPr lang="de-CH" dirty="0" smtClean="0"/>
          </a:p>
          <a:p>
            <a:r>
              <a:rPr lang="de-CH" sz="1900" dirty="0" smtClean="0"/>
              <a:t>Zusammenfassung</a:t>
            </a:r>
          </a:p>
        </p:txBody>
      </p:sp>
      <p:sp>
        <p:nvSpPr>
          <p:cNvPr id="4" name="Foliennummernplatzhalter 3"/>
          <p:cNvSpPr>
            <a:spLocks noGrp="1"/>
          </p:cNvSpPr>
          <p:nvPr>
            <p:ph type="sldNum" sz="quarter" idx="12"/>
          </p:nvPr>
        </p:nvSpPr>
        <p:spPr/>
        <p:txBody>
          <a:bodyPr/>
          <a:lstStyle/>
          <a:p>
            <a:fld id="{535302CB-9945-4074-A751-93380961EE3F}" type="slidenum">
              <a:rPr lang="de-CH" smtClean="0">
                <a:latin typeface="+mn-lt"/>
              </a:rPr>
              <a:pPr/>
              <a:t>69</a:t>
            </a:fld>
            <a:endParaRPr lang="de-CH" dirty="0">
              <a:latin typeface="+mn-lt"/>
            </a:endParaRPr>
          </a:p>
        </p:txBody>
      </p:sp>
    </p:spTree>
    <p:extLst>
      <p:ext uri="{BB962C8B-B14F-4D97-AF65-F5344CB8AC3E}">
        <p14:creationId xmlns:p14="http://schemas.microsoft.com/office/powerpoint/2010/main" val="4022504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b="1" dirty="0" smtClean="0"/>
              <a:t>Brandschutz ist:</a:t>
            </a:r>
            <a:endParaRPr lang="de-CH" b="1" dirty="0"/>
          </a:p>
        </p:txBody>
      </p:sp>
      <p:sp>
        <p:nvSpPr>
          <p:cNvPr id="9" name="Oval 13" descr="Palace2"/>
          <p:cNvSpPr>
            <a:spLocks noChangeArrowheads="1"/>
          </p:cNvSpPr>
          <p:nvPr/>
        </p:nvSpPr>
        <p:spPr bwMode="auto">
          <a:xfrm>
            <a:off x="5797468" y="5007656"/>
            <a:ext cx="1800200" cy="1439391"/>
          </a:xfrm>
          <a:prstGeom prst="ellipse">
            <a:avLst/>
          </a:prstGeom>
          <a:blipFill dpi="0" rotWithShape="1">
            <a:blip r:embed="rId3">
              <a:alphaModFix amt="45000"/>
            </a:blip>
            <a:srcRect/>
            <a:stretch>
              <a:fillRect/>
            </a:stretch>
          </a:blipFill>
          <a:ln w="2857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CH" altLang="de-DE" sz="1200" b="1" kern="0" dirty="0">
                <a:latin typeface="Meta Normal" pitchFamily="50" charset="0"/>
                <a:ea typeface="+mj-ea"/>
                <a:cs typeface="+mj-cs"/>
              </a:rPr>
              <a:t>Schutz vor</a:t>
            </a:r>
          </a:p>
          <a:p>
            <a:pPr algn="ctr"/>
            <a:r>
              <a:rPr lang="de-CH" altLang="de-DE" sz="1200" b="1" kern="0" dirty="0">
                <a:latin typeface="Meta Normal" pitchFamily="50" charset="0"/>
                <a:ea typeface="+mj-ea"/>
                <a:cs typeface="+mj-cs"/>
              </a:rPr>
              <a:t>Imageverlust</a:t>
            </a:r>
          </a:p>
        </p:txBody>
      </p:sp>
      <p:sp>
        <p:nvSpPr>
          <p:cNvPr id="10" name="Oval 14" descr="Büro"/>
          <p:cNvSpPr>
            <a:spLocks noChangeArrowheads="1"/>
          </p:cNvSpPr>
          <p:nvPr/>
        </p:nvSpPr>
        <p:spPr bwMode="auto">
          <a:xfrm>
            <a:off x="1583159" y="4989983"/>
            <a:ext cx="1656110" cy="1404144"/>
          </a:xfrm>
          <a:prstGeom prst="ellipse">
            <a:avLst/>
          </a:prstGeom>
          <a:blipFill dpi="0" rotWithShape="1">
            <a:blip r:embed="rId4">
              <a:alphaModFix amt="45000"/>
            </a:blip>
            <a:srcRect/>
            <a:stretch>
              <a:fillRect/>
            </a:stretch>
          </a:blipFill>
          <a:ln w="2857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CH" altLang="de-DE" sz="1200" b="1" kern="0" dirty="0">
                <a:latin typeface="Meta Normal" pitchFamily="50" charset="0"/>
                <a:ea typeface="+mj-ea"/>
                <a:cs typeface="+mj-cs"/>
              </a:rPr>
              <a:t>Arbeitsplatz-</a:t>
            </a:r>
          </a:p>
          <a:p>
            <a:pPr algn="ctr"/>
            <a:r>
              <a:rPr lang="de-CH" altLang="de-DE" sz="1200" b="1" kern="0" dirty="0">
                <a:latin typeface="Meta Normal" pitchFamily="50" charset="0"/>
                <a:ea typeface="+mj-ea"/>
                <a:cs typeface="+mj-cs"/>
              </a:rPr>
              <a:t>Schutz</a:t>
            </a:r>
          </a:p>
        </p:txBody>
      </p:sp>
      <p:sp>
        <p:nvSpPr>
          <p:cNvPr id="11" name="Oval 15" descr="umweltschutz4"/>
          <p:cNvSpPr>
            <a:spLocks noChangeArrowheads="1"/>
          </p:cNvSpPr>
          <p:nvPr/>
        </p:nvSpPr>
        <p:spPr bwMode="auto">
          <a:xfrm>
            <a:off x="4654769" y="1101334"/>
            <a:ext cx="1871663" cy="1655763"/>
          </a:xfrm>
          <a:prstGeom prst="ellipse">
            <a:avLst/>
          </a:prstGeom>
          <a:blipFill dpi="0" rotWithShape="1">
            <a:blip r:embed="rId5">
              <a:alphaModFix amt="45000"/>
            </a:blip>
            <a:srcRect/>
            <a:stretch>
              <a:fillRect/>
            </a:stretch>
          </a:blipFill>
          <a:ln w="2857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CH" altLang="de-DE" b="1" kern="0" dirty="0">
                <a:latin typeface="Meta Normal" pitchFamily="50" charset="0"/>
                <a:ea typeface="+mj-ea"/>
                <a:cs typeface="+mj-cs"/>
              </a:rPr>
              <a:t>Umwelt-</a:t>
            </a:r>
          </a:p>
          <a:p>
            <a:pPr algn="ctr"/>
            <a:r>
              <a:rPr lang="de-CH" altLang="de-DE" b="1" kern="0" dirty="0">
                <a:latin typeface="Meta Normal" pitchFamily="50" charset="0"/>
                <a:ea typeface="+mj-ea"/>
                <a:cs typeface="+mj-cs"/>
              </a:rPr>
              <a:t>Schutz</a:t>
            </a:r>
          </a:p>
        </p:txBody>
      </p:sp>
      <p:sp>
        <p:nvSpPr>
          <p:cNvPr id="12" name="Oval 16" descr="Feuerlöscher 2"/>
          <p:cNvSpPr>
            <a:spLocks noChangeArrowheads="1"/>
          </p:cNvSpPr>
          <p:nvPr/>
        </p:nvSpPr>
        <p:spPr bwMode="auto">
          <a:xfrm>
            <a:off x="6639900" y="1533802"/>
            <a:ext cx="1871662" cy="1655763"/>
          </a:xfrm>
          <a:prstGeom prst="ellipse">
            <a:avLst/>
          </a:prstGeom>
          <a:blipFill dpi="0" rotWithShape="1">
            <a:blip r:embed="rId6">
              <a:alphaModFix amt="45000"/>
            </a:blip>
            <a:srcRect/>
            <a:stretch>
              <a:fillRect/>
            </a:stretch>
          </a:blipFill>
          <a:ln w="2857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CH" altLang="de-DE" b="1" kern="0" dirty="0">
                <a:latin typeface="Meta Normal" pitchFamily="50" charset="0"/>
                <a:ea typeface="+mj-ea"/>
                <a:cs typeface="+mj-cs"/>
              </a:rPr>
              <a:t>Sachwert-</a:t>
            </a:r>
          </a:p>
          <a:p>
            <a:pPr algn="ctr"/>
            <a:r>
              <a:rPr lang="de-CH" altLang="de-DE" b="1" kern="0" dirty="0">
                <a:latin typeface="Meta Normal" pitchFamily="50" charset="0"/>
                <a:ea typeface="+mj-ea"/>
                <a:cs typeface="+mj-cs"/>
              </a:rPr>
              <a:t>Schutz</a:t>
            </a:r>
          </a:p>
        </p:txBody>
      </p:sp>
      <p:sp>
        <p:nvSpPr>
          <p:cNvPr id="13" name="Oval 19" descr="muestair_kloster%20copyright%20ralph%20feiner"/>
          <p:cNvSpPr>
            <a:spLocks noChangeArrowheads="1"/>
          </p:cNvSpPr>
          <p:nvPr/>
        </p:nvSpPr>
        <p:spPr bwMode="auto">
          <a:xfrm>
            <a:off x="539552" y="3571222"/>
            <a:ext cx="1800869" cy="1367879"/>
          </a:xfrm>
          <a:prstGeom prst="ellipse">
            <a:avLst/>
          </a:prstGeom>
          <a:blipFill dpi="0" rotWithShape="1">
            <a:blip r:embed="rId7">
              <a:alphaModFix amt="45000"/>
            </a:blip>
            <a:srcRect/>
            <a:stretch>
              <a:fillRect/>
            </a:stretch>
          </a:blipFill>
          <a:ln w="2857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CH" altLang="de-DE" sz="1200" b="1" kern="0" dirty="0">
                <a:latin typeface="Meta Normal" pitchFamily="50" charset="0"/>
                <a:ea typeface="+mj-ea"/>
                <a:cs typeface="+mj-cs"/>
              </a:rPr>
              <a:t>Kultur- und </a:t>
            </a:r>
          </a:p>
          <a:p>
            <a:pPr algn="ctr"/>
            <a:r>
              <a:rPr lang="de-CH" altLang="de-DE" sz="1200" b="1" kern="0" dirty="0">
                <a:latin typeface="Meta Normal" pitchFamily="50" charset="0"/>
                <a:ea typeface="+mj-ea"/>
                <a:cs typeface="+mj-cs"/>
              </a:rPr>
              <a:t>Denkmal-</a:t>
            </a:r>
          </a:p>
          <a:p>
            <a:pPr algn="ctr"/>
            <a:r>
              <a:rPr lang="de-CH" altLang="de-DE" sz="1200" b="1" kern="0" dirty="0">
                <a:latin typeface="Meta Normal" pitchFamily="50" charset="0"/>
                <a:ea typeface="+mj-ea"/>
                <a:cs typeface="+mj-cs"/>
              </a:rPr>
              <a:t>Schutz</a:t>
            </a:r>
          </a:p>
        </p:txBody>
      </p:sp>
      <p:sp>
        <p:nvSpPr>
          <p:cNvPr id="14" name="Oval 20" descr="Familie"/>
          <p:cNvSpPr>
            <a:spLocks noChangeArrowheads="1"/>
          </p:cNvSpPr>
          <p:nvPr/>
        </p:nvSpPr>
        <p:spPr bwMode="auto">
          <a:xfrm>
            <a:off x="539552" y="1534020"/>
            <a:ext cx="1871662" cy="1655763"/>
          </a:xfrm>
          <a:prstGeom prst="ellipse">
            <a:avLst/>
          </a:prstGeom>
          <a:blipFill dpi="0" rotWithShape="1">
            <a:blip r:embed="rId8">
              <a:alphaModFix amt="49000"/>
            </a:blip>
            <a:srcRect/>
            <a:stretch>
              <a:fillRect/>
            </a:stretch>
          </a:blipFill>
          <a:ln w="2857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CH" altLang="de-DE" b="1" kern="0" dirty="0">
                <a:latin typeface="Meta Normal" pitchFamily="50" charset="0"/>
                <a:ea typeface="+mj-ea"/>
                <a:cs typeface="+mj-cs"/>
              </a:rPr>
              <a:t>Personen-</a:t>
            </a:r>
          </a:p>
          <a:p>
            <a:pPr algn="ctr"/>
            <a:r>
              <a:rPr lang="de-CH" altLang="de-DE" b="1" kern="0" dirty="0">
                <a:latin typeface="Meta Normal" pitchFamily="50" charset="0"/>
                <a:ea typeface="+mj-ea"/>
                <a:cs typeface="+mj-cs"/>
              </a:rPr>
              <a:t>Schutz</a:t>
            </a:r>
          </a:p>
        </p:txBody>
      </p:sp>
      <p:sp>
        <p:nvSpPr>
          <p:cNvPr id="15" name="Oval 18" descr="test"/>
          <p:cNvSpPr>
            <a:spLocks noChangeArrowheads="1"/>
          </p:cNvSpPr>
          <p:nvPr/>
        </p:nvSpPr>
        <p:spPr bwMode="auto">
          <a:xfrm>
            <a:off x="2602504" y="1101550"/>
            <a:ext cx="1871662" cy="1655763"/>
          </a:xfrm>
          <a:prstGeom prst="ellipse">
            <a:avLst/>
          </a:prstGeom>
          <a:blipFill dpi="0" rotWithShape="1">
            <a:blip r:embed="rId9">
              <a:alphaModFix amt="51000"/>
            </a:blip>
            <a:srcRect/>
            <a:stretch>
              <a:fillRect/>
            </a:stretch>
          </a:blipFill>
          <a:ln w="2857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CH" altLang="de-DE" b="1" kern="0" dirty="0">
                <a:latin typeface="Meta Normal" pitchFamily="50" charset="0"/>
                <a:ea typeface="+mj-ea"/>
                <a:cs typeface="+mj-cs"/>
              </a:rPr>
              <a:t>Tier-</a:t>
            </a:r>
          </a:p>
          <a:p>
            <a:pPr algn="ctr"/>
            <a:r>
              <a:rPr lang="de-CH" altLang="de-DE" b="1" kern="0" dirty="0">
                <a:latin typeface="Meta Normal" pitchFamily="50" charset="0"/>
                <a:ea typeface="+mj-ea"/>
                <a:cs typeface="+mj-cs"/>
              </a:rPr>
              <a:t>Schutz</a:t>
            </a:r>
          </a:p>
        </p:txBody>
      </p:sp>
      <p:sp>
        <p:nvSpPr>
          <p:cNvPr id="16" name="Oval 17" descr="flugzeug"/>
          <p:cNvSpPr>
            <a:spLocks noChangeArrowheads="1"/>
          </p:cNvSpPr>
          <p:nvPr/>
        </p:nvSpPr>
        <p:spPr bwMode="auto">
          <a:xfrm>
            <a:off x="6855799" y="3444458"/>
            <a:ext cx="1655763" cy="1368003"/>
          </a:xfrm>
          <a:prstGeom prst="ellipse">
            <a:avLst/>
          </a:prstGeom>
          <a:blipFill dpi="0" rotWithShape="1">
            <a:blip r:embed="rId10">
              <a:alphaModFix amt="45000"/>
            </a:blip>
            <a:srcRect/>
            <a:stretch>
              <a:fillRect/>
            </a:stretch>
          </a:blipFill>
          <a:ln w="2857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CH" altLang="de-DE" sz="1200" b="1" kern="0" dirty="0">
                <a:latin typeface="Meta Normal" pitchFamily="50" charset="0"/>
                <a:ea typeface="+mj-ea"/>
                <a:cs typeface="+mj-cs"/>
              </a:rPr>
              <a:t>Schutz vor </a:t>
            </a:r>
          </a:p>
          <a:p>
            <a:pPr algn="ctr"/>
            <a:r>
              <a:rPr lang="de-CH" altLang="de-DE" sz="1200" b="1" kern="0" dirty="0">
                <a:latin typeface="Meta Normal" pitchFamily="50" charset="0"/>
                <a:ea typeface="+mj-ea"/>
                <a:cs typeface="+mj-cs"/>
              </a:rPr>
              <a:t>Betriebs-</a:t>
            </a:r>
          </a:p>
          <a:p>
            <a:pPr algn="ctr"/>
            <a:r>
              <a:rPr lang="de-CH" altLang="de-DE" sz="1200" b="1" kern="0" dirty="0" err="1">
                <a:latin typeface="Meta Normal" pitchFamily="50" charset="0"/>
                <a:ea typeface="+mj-ea"/>
                <a:cs typeface="+mj-cs"/>
              </a:rPr>
              <a:t>ausfall</a:t>
            </a:r>
            <a:endParaRPr lang="de-CH" altLang="de-DE" sz="1200" b="1" kern="0" dirty="0">
              <a:latin typeface="Meta Normal" pitchFamily="50" charset="0"/>
              <a:ea typeface="+mj-ea"/>
              <a:cs typeface="+mj-cs"/>
            </a:endParaRPr>
          </a:p>
        </p:txBody>
      </p:sp>
      <p:sp>
        <p:nvSpPr>
          <p:cNvPr id="17" name="Oval 21" descr="Kuchen3"/>
          <p:cNvSpPr>
            <a:spLocks noChangeArrowheads="1"/>
          </p:cNvSpPr>
          <p:nvPr/>
        </p:nvSpPr>
        <p:spPr bwMode="auto">
          <a:xfrm>
            <a:off x="3721462" y="5043128"/>
            <a:ext cx="1654968" cy="1368449"/>
          </a:xfrm>
          <a:prstGeom prst="ellipse">
            <a:avLst/>
          </a:prstGeom>
          <a:blipFill dpi="0" rotWithShape="1">
            <a:blip r:embed="rId11">
              <a:alphaModFix amt="45000"/>
            </a:blip>
            <a:srcRect/>
            <a:stretch>
              <a:fillRect/>
            </a:stretch>
          </a:blipFill>
          <a:ln w="2857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CH" altLang="de-DE" sz="1200" b="1" kern="0" dirty="0">
                <a:latin typeface="Meta Normal" pitchFamily="50" charset="0"/>
                <a:ea typeface="+mj-ea"/>
                <a:cs typeface="+mj-cs"/>
              </a:rPr>
              <a:t>Schutz vor </a:t>
            </a:r>
          </a:p>
          <a:p>
            <a:pPr algn="ctr"/>
            <a:r>
              <a:rPr lang="de-CH" altLang="de-DE" sz="1200" b="1" kern="0" dirty="0">
                <a:latin typeface="Meta Normal" pitchFamily="50" charset="0"/>
                <a:ea typeface="+mj-ea"/>
                <a:cs typeface="+mj-cs"/>
              </a:rPr>
              <a:t>Verlust von </a:t>
            </a:r>
          </a:p>
          <a:p>
            <a:pPr algn="ctr"/>
            <a:r>
              <a:rPr lang="de-CH" altLang="de-DE" sz="1200" b="1" kern="0" dirty="0">
                <a:latin typeface="Meta Normal" pitchFamily="50" charset="0"/>
                <a:ea typeface="+mj-ea"/>
                <a:cs typeface="+mj-cs"/>
              </a:rPr>
              <a:t>Markt-</a:t>
            </a:r>
          </a:p>
          <a:p>
            <a:pPr algn="ctr"/>
            <a:r>
              <a:rPr lang="de-CH" altLang="de-DE" sz="1200" b="1" kern="0" dirty="0" err="1">
                <a:latin typeface="Meta Normal" pitchFamily="50" charset="0"/>
                <a:ea typeface="+mj-ea"/>
                <a:cs typeface="+mj-cs"/>
              </a:rPr>
              <a:t>anteilen</a:t>
            </a:r>
            <a:endParaRPr lang="de-CH" altLang="de-DE" sz="1200" b="1" kern="0" dirty="0">
              <a:latin typeface="Meta Normal" pitchFamily="50" charset="0"/>
              <a:ea typeface="+mj-ea"/>
              <a:cs typeface="+mj-cs"/>
            </a:endParaRPr>
          </a:p>
        </p:txBody>
      </p:sp>
      <p:sp>
        <p:nvSpPr>
          <p:cNvPr id="18" name="Oval 12"/>
          <p:cNvSpPr>
            <a:spLocks noChangeArrowheads="1"/>
          </p:cNvSpPr>
          <p:nvPr/>
        </p:nvSpPr>
        <p:spPr bwMode="auto">
          <a:xfrm>
            <a:off x="3613115" y="3156699"/>
            <a:ext cx="1871663" cy="1655762"/>
          </a:xfrm>
          <a:prstGeom prst="ellipse">
            <a:avLst/>
          </a:prstGeom>
          <a:solidFill>
            <a:srgbClr val="92D050"/>
          </a:solidFill>
          <a:ln w="28575">
            <a:solidFill>
              <a:schemeClr val="bg2"/>
            </a:solidFill>
            <a:round/>
            <a:headEnd/>
            <a:tailEnd/>
          </a:ln>
          <a:effectLst/>
          <a:extLst/>
        </p:spPr>
        <p:txBody>
          <a:bodyPr wrap="none" anchor="ctr"/>
          <a:lstStyle/>
          <a:p>
            <a:pPr algn="ctr"/>
            <a:r>
              <a:rPr lang="de-CH" altLang="de-DE" b="1" kern="0" dirty="0">
                <a:latin typeface="Meta Normal" pitchFamily="50" charset="0"/>
                <a:ea typeface="+mj-ea"/>
                <a:cs typeface="+mj-cs"/>
              </a:rPr>
              <a:t>Brandschutz</a:t>
            </a:r>
          </a:p>
          <a:p>
            <a:pPr algn="ctr"/>
            <a:r>
              <a:rPr lang="de-CH" altLang="de-DE" b="1" kern="0" dirty="0">
                <a:latin typeface="Meta Normal" pitchFamily="50" charset="0"/>
                <a:ea typeface="+mj-ea"/>
                <a:cs typeface="+mj-cs"/>
              </a:rPr>
              <a:t>ist:</a:t>
            </a:r>
          </a:p>
        </p:txBody>
      </p:sp>
      <p:cxnSp>
        <p:nvCxnSpPr>
          <p:cNvPr id="19" name="Gerade Verbindung 18"/>
          <p:cNvCxnSpPr>
            <a:stCxn id="14" idx="5"/>
            <a:endCxn id="18" idx="1"/>
          </p:cNvCxnSpPr>
          <p:nvPr/>
        </p:nvCxnSpPr>
        <p:spPr>
          <a:xfrm>
            <a:off x="2137115" y="2947302"/>
            <a:ext cx="1750099" cy="451878"/>
          </a:xfrm>
          <a:prstGeom prst="line">
            <a:avLst/>
          </a:prstGeom>
          <a:ln w="19050">
            <a:solidFill>
              <a:schemeClr val="accent4">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Gerade Verbindung 19"/>
          <p:cNvCxnSpPr>
            <a:stCxn id="13" idx="6"/>
            <a:endCxn id="18" idx="2"/>
          </p:cNvCxnSpPr>
          <p:nvPr/>
        </p:nvCxnSpPr>
        <p:spPr>
          <a:xfrm flipV="1">
            <a:off x="2340421" y="3984580"/>
            <a:ext cx="1272694" cy="270582"/>
          </a:xfrm>
          <a:prstGeom prst="line">
            <a:avLst/>
          </a:prstGeom>
          <a:ln w="19050">
            <a:solidFill>
              <a:schemeClr val="accent4">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a:stCxn id="18" idx="3"/>
            <a:endCxn id="10" idx="7"/>
          </p:cNvCxnSpPr>
          <p:nvPr/>
        </p:nvCxnSpPr>
        <p:spPr>
          <a:xfrm flipH="1">
            <a:off x="2996737" y="4569980"/>
            <a:ext cx="890477" cy="625635"/>
          </a:xfrm>
          <a:prstGeom prst="line">
            <a:avLst/>
          </a:prstGeom>
          <a:ln w="19050">
            <a:solidFill>
              <a:schemeClr val="accent4">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a:stCxn id="18" idx="4"/>
            <a:endCxn id="17" idx="0"/>
          </p:cNvCxnSpPr>
          <p:nvPr/>
        </p:nvCxnSpPr>
        <p:spPr>
          <a:xfrm flipH="1">
            <a:off x="4548946" y="4812461"/>
            <a:ext cx="1" cy="230667"/>
          </a:xfrm>
          <a:prstGeom prst="line">
            <a:avLst/>
          </a:prstGeom>
          <a:ln w="19050">
            <a:solidFill>
              <a:schemeClr val="accent4">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Gerade Verbindung 22"/>
          <p:cNvCxnSpPr>
            <a:stCxn id="18" idx="5"/>
            <a:endCxn id="9" idx="1"/>
          </p:cNvCxnSpPr>
          <p:nvPr/>
        </p:nvCxnSpPr>
        <p:spPr>
          <a:xfrm>
            <a:off x="5210679" y="4569980"/>
            <a:ext cx="850422" cy="648470"/>
          </a:xfrm>
          <a:prstGeom prst="line">
            <a:avLst/>
          </a:prstGeom>
          <a:ln w="19050">
            <a:solidFill>
              <a:schemeClr val="accent4">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Gerade Verbindung 23"/>
          <p:cNvCxnSpPr>
            <a:stCxn id="18" idx="6"/>
            <a:endCxn id="16" idx="2"/>
          </p:cNvCxnSpPr>
          <p:nvPr/>
        </p:nvCxnSpPr>
        <p:spPr>
          <a:xfrm>
            <a:off x="5484778" y="3984580"/>
            <a:ext cx="1371021" cy="143880"/>
          </a:xfrm>
          <a:prstGeom prst="line">
            <a:avLst/>
          </a:prstGeom>
          <a:ln w="19050">
            <a:solidFill>
              <a:schemeClr val="accent4">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Gerade Verbindung 24"/>
          <p:cNvCxnSpPr>
            <a:stCxn id="12" idx="3"/>
            <a:endCxn id="18" idx="7"/>
          </p:cNvCxnSpPr>
          <p:nvPr/>
        </p:nvCxnSpPr>
        <p:spPr>
          <a:xfrm flipH="1">
            <a:off x="5210679" y="2947084"/>
            <a:ext cx="1703320" cy="452096"/>
          </a:xfrm>
          <a:prstGeom prst="line">
            <a:avLst/>
          </a:prstGeom>
          <a:ln w="19050">
            <a:solidFill>
              <a:schemeClr val="accent4">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Gerade Verbindung 25"/>
          <p:cNvCxnSpPr>
            <a:stCxn id="15" idx="4"/>
            <a:endCxn id="18" idx="0"/>
          </p:cNvCxnSpPr>
          <p:nvPr/>
        </p:nvCxnSpPr>
        <p:spPr>
          <a:xfrm>
            <a:off x="3538335" y="2757313"/>
            <a:ext cx="1010612" cy="399386"/>
          </a:xfrm>
          <a:prstGeom prst="line">
            <a:avLst/>
          </a:prstGeom>
          <a:ln w="19050">
            <a:solidFill>
              <a:schemeClr val="accent4">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 name="Gerade Verbindung 26"/>
          <p:cNvCxnSpPr>
            <a:stCxn id="11" idx="4"/>
            <a:endCxn id="18" idx="0"/>
          </p:cNvCxnSpPr>
          <p:nvPr/>
        </p:nvCxnSpPr>
        <p:spPr>
          <a:xfrm flipH="1">
            <a:off x="4548947" y="2757097"/>
            <a:ext cx="1041654" cy="399602"/>
          </a:xfrm>
          <a:prstGeom prst="line">
            <a:avLst/>
          </a:prstGeom>
          <a:ln w="19050">
            <a:solidFill>
              <a:schemeClr val="accent4">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Foliennummernplatzhalter 3"/>
          <p:cNvSpPr>
            <a:spLocks noGrp="1"/>
          </p:cNvSpPr>
          <p:nvPr>
            <p:ph type="sldNum" sz="quarter" idx="11"/>
          </p:nvPr>
        </p:nvSpPr>
        <p:spPr/>
        <p:txBody>
          <a:bodyPr/>
          <a:lstStyle/>
          <a:p>
            <a:fld id="{4D625B7D-F40F-48DA-B3F7-DCD8D64DA1F5}" type="slidenum">
              <a:rPr lang="de-CH" smtClean="0"/>
              <a:pPr/>
              <a:t>7</a:t>
            </a:fld>
            <a:endParaRPr lang="de-CH"/>
          </a:p>
        </p:txBody>
      </p:sp>
    </p:spTree>
    <p:extLst>
      <p:ext uri="{BB962C8B-B14F-4D97-AF65-F5344CB8AC3E}">
        <p14:creationId xmlns:p14="http://schemas.microsoft.com/office/powerpoint/2010/main" val="113217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ppt_x"/>
                                          </p:val>
                                        </p:tav>
                                        <p:tav tm="100000">
                                          <p:val>
                                            <p:strVal val="#ppt_x"/>
                                          </p:val>
                                        </p:tav>
                                      </p:tavLst>
                                    </p:anim>
                                    <p:anim calcmode="lin" valueType="num">
                                      <p:cBhvr additive="base">
                                        <p:cTn id="46" dur="500" fill="hold"/>
                                        <p:tgtEl>
                                          <p:spTgt spid="2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ppt_x"/>
                                          </p:val>
                                        </p:tav>
                                        <p:tav tm="100000">
                                          <p:val>
                                            <p:strVal val="#ppt_x"/>
                                          </p:val>
                                        </p:tav>
                                      </p:tavLst>
                                    </p:anim>
                                    <p:anim calcmode="lin" valueType="num">
                                      <p:cBhvr additive="base">
                                        <p:cTn id="66" dur="500" fill="hold"/>
                                        <p:tgtEl>
                                          <p:spTgt spid="1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ppt_x"/>
                                          </p:val>
                                        </p:tav>
                                        <p:tav tm="100000">
                                          <p:val>
                                            <p:strVal val="#ppt_x"/>
                                          </p:val>
                                        </p:tav>
                                      </p:tavLst>
                                    </p:anim>
                                    <p:anim calcmode="lin" valueType="num">
                                      <p:cBhvr additive="base">
                                        <p:cTn id="70" dur="500" fill="hold"/>
                                        <p:tgtEl>
                                          <p:spTgt spid="17"/>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additive="base">
                                        <p:cTn id="73" dur="500" fill="hold"/>
                                        <p:tgtEl>
                                          <p:spTgt spid="9"/>
                                        </p:tgtEl>
                                        <p:attrNameLst>
                                          <p:attrName>ppt_x</p:attrName>
                                        </p:attrNameLst>
                                      </p:cBhvr>
                                      <p:tavLst>
                                        <p:tav tm="0">
                                          <p:val>
                                            <p:strVal val="#ppt_x"/>
                                          </p:val>
                                        </p:tav>
                                        <p:tav tm="100000">
                                          <p:val>
                                            <p:strVal val="#ppt_x"/>
                                          </p:val>
                                        </p:tav>
                                      </p:tavLst>
                                    </p:anim>
                                    <p:anim calcmode="lin" valueType="num">
                                      <p:cBhvr additive="base">
                                        <p:cTn id="74" dur="500" fill="hold"/>
                                        <p:tgtEl>
                                          <p:spTgt spid="9"/>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500" fill="hold"/>
                                        <p:tgtEl>
                                          <p:spTgt spid="16"/>
                                        </p:tgtEl>
                                        <p:attrNameLst>
                                          <p:attrName>ppt_x</p:attrName>
                                        </p:attrNameLst>
                                      </p:cBhvr>
                                      <p:tavLst>
                                        <p:tav tm="0">
                                          <p:val>
                                            <p:strVal val="#ppt_x"/>
                                          </p:val>
                                        </p:tav>
                                        <p:tav tm="100000">
                                          <p:val>
                                            <p:strVal val="#ppt_x"/>
                                          </p:val>
                                        </p:tav>
                                      </p:tavLst>
                                    </p:anim>
                                    <p:anim calcmode="lin" valueType="num">
                                      <p:cBhvr additive="base">
                                        <p:cTn id="7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87978" y="188640"/>
            <a:ext cx="5448317" cy="432048"/>
          </a:xfrm>
        </p:spPr>
        <p:txBody>
          <a:bodyPr/>
          <a:lstStyle/>
          <a:p>
            <a:r>
              <a:rPr lang="de-CH" sz="2400" b="1" dirty="0" smtClean="0"/>
              <a:t>Ausgangslage</a:t>
            </a:r>
            <a:endParaRPr lang="de-CH" sz="2400" b="1" dirty="0"/>
          </a:p>
        </p:txBody>
      </p:sp>
      <p:sp>
        <p:nvSpPr>
          <p:cNvPr id="3" name="Inhaltsplatzhalter 2"/>
          <p:cNvSpPr>
            <a:spLocks noGrp="1"/>
          </p:cNvSpPr>
          <p:nvPr>
            <p:ph idx="1"/>
          </p:nvPr>
        </p:nvSpPr>
        <p:spPr/>
        <p:txBody>
          <a:bodyPr>
            <a:normAutofit/>
          </a:bodyPr>
          <a:lstStyle/>
          <a:p>
            <a:pPr>
              <a:lnSpc>
                <a:spcPct val="80000"/>
              </a:lnSpc>
              <a:buNone/>
              <a:tabLst>
                <a:tab pos="180975" algn="l"/>
              </a:tabLst>
            </a:pPr>
            <a:endParaRPr lang="de-CH" sz="1900" dirty="0" smtClean="0"/>
          </a:p>
          <a:p>
            <a:pPr>
              <a:lnSpc>
                <a:spcPct val="80000"/>
              </a:lnSpc>
              <a:buNone/>
              <a:tabLst>
                <a:tab pos="180975" algn="l"/>
              </a:tabLst>
            </a:pPr>
            <a:r>
              <a:rPr lang="de-CH" sz="1900" dirty="0" smtClean="0">
                <a:solidFill>
                  <a:srgbClr val="FF0000"/>
                </a:solidFill>
              </a:rPr>
              <a:t>Wie ist der gesellschaftliche Anspruch heute?</a:t>
            </a:r>
          </a:p>
          <a:p>
            <a:pPr>
              <a:lnSpc>
                <a:spcPct val="80000"/>
              </a:lnSpc>
              <a:buNone/>
              <a:tabLst>
                <a:tab pos="180975" algn="l"/>
              </a:tabLst>
            </a:pPr>
            <a:endParaRPr lang="de-CH" sz="1700" dirty="0" smtClean="0"/>
          </a:p>
          <a:p>
            <a:pPr>
              <a:lnSpc>
                <a:spcPct val="80000"/>
              </a:lnSpc>
              <a:tabLst>
                <a:tab pos="180975" algn="l"/>
              </a:tabLst>
            </a:pPr>
            <a:r>
              <a:rPr lang="de-CH" sz="1900" dirty="0" smtClean="0"/>
              <a:t>Sicherheitsanspruch der Verbraucher ist generell gestiegen</a:t>
            </a:r>
          </a:p>
          <a:p>
            <a:pPr>
              <a:buNone/>
              <a:tabLst>
                <a:tab pos="180975" algn="l"/>
              </a:tabLst>
            </a:pPr>
            <a:r>
              <a:rPr lang="de-CH" sz="1900" dirty="0" smtClean="0"/>
              <a:t>	</a:t>
            </a:r>
            <a:r>
              <a:rPr lang="de-CH" sz="1700" dirty="0" smtClean="0"/>
              <a:t>Umweltschutz</a:t>
            </a:r>
          </a:p>
          <a:p>
            <a:pPr>
              <a:buNone/>
              <a:tabLst>
                <a:tab pos="180975" algn="l"/>
              </a:tabLst>
            </a:pPr>
            <a:r>
              <a:rPr lang="de-CH" sz="1700" dirty="0" smtClean="0"/>
              <a:t>	Einbruchschutz</a:t>
            </a:r>
          </a:p>
          <a:p>
            <a:pPr>
              <a:buNone/>
              <a:tabLst>
                <a:tab pos="180975" algn="l"/>
              </a:tabLst>
            </a:pPr>
            <a:r>
              <a:rPr lang="de-CH" sz="1700" dirty="0" smtClean="0"/>
              <a:t>	Datenschutz</a:t>
            </a:r>
          </a:p>
          <a:p>
            <a:pPr>
              <a:buNone/>
              <a:tabLst>
                <a:tab pos="180975" algn="l"/>
              </a:tabLst>
            </a:pPr>
            <a:r>
              <a:rPr lang="de-CH" sz="1700" dirty="0" smtClean="0"/>
              <a:t>	…</a:t>
            </a:r>
          </a:p>
          <a:p>
            <a:pPr>
              <a:buNone/>
              <a:tabLst>
                <a:tab pos="180975" algn="l"/>
              </a:tabLst>
            </a:pPr>
            <a:endParaRPr lang="de-CH" sz="1700" dirty="0" smtClean="0"/>
          </a:p>
          <a:p>
            <a:pPr>
              <a:lnSpc>
                <a:spcPct val="80000"/>
              </a:lnSpc>
              <a:buFontTx/>
              <a:buChar char="•"/>
              <a:tabLst>
                <a:tab pos="180975" algn="l"/>
              </a:tabLst>
            </a:pPr>
            <a:r>
              <a:rPr lang="de-CH" sz="1700" dirty="0" smtClean="0"/>
              <a:t>	</a:t>
            </a:r>
            <a:r>
              <a:rPr lang="de-CH" sz="1900" dirty="0" smtClean="0"/>
              <a:t>Qualitätsanspruch der Verbraucher ist generell gestiegen</a:t>
            </a:r>
          </a:p>
          <a:p>
            <a:pPr>
              <a:buNone/>
              <a:tabLst>
                <a:tab pos="180975" algn="l"/>
              </a:tabLst>
            </a:pPr>
            <a:r>
              <a:rPr lang="de-CH" sz="1700" dirty="0" smtClean="0"/>
              <a:t>	Label für Bio-Lebensmittel</a:t>
            </a:r>
          </a:p>
          <a:p>
            <a:pPr>
              <a:buNone/>
              <a:tabLst>
                <a:tab pos="180975" algn="l"/>
              </a:tabLst>
            </a:pPr>
            <a:r>
              <a:rPr lang="de-CH" sz="1700" dirty="0" smtClean="0"/>
              <a:t>	Haushaltsgeräte mit Kaufempfehlungen</a:t>
            </a:r>
          </a:p>
          <a:p>
            <a:pPr>
              <a:buNone/>
              <a:tabLst>
                <a:tab pos="180975" algn="l"/>
              </a:tabLst>
            </a:pPr>
            <a:r>
              <a:rPr lang="de-CH" sz="1700" dirty="0" smtClean="0"/>
              <a:t>	Gebrauchtwagen mit Garantie</a:t>
            </a:r>
          </a:p>
          <a:p>
            <a:pPr>
              <a:buNone/>
              <a:tabLst>
                <a:tab pos="180975" algn="l"/>
              </a:tabLst>
            </a:pPr>
            <a:r>
              <a:rPr lang="de-CH" sz="1700" dirty="0" smtClean="0"/>
              <a:t>	…</a:t>
            </a:r>
          </a:p>
          <a:p>
            <a:pPr>
              <a:lnSpc>
                <a:spcPct val="80000"/>
              </a:lnSpc>
              <a:buFontTx/>
              <a:buChar char="•"/>
              <a:tabLst>
                <a:tab pos="180975" algn="l"/>
              </a:tabLst>
            </a:pPr>
            <a:endParaRPr lang="de-CH" sz="1900" dirty="0" smtClean="0"/>
          </a:p>
        </p:txBody>
      </p:sp>
      <p:sp>
        <p:nvSpPr>
          <p:cNvPr id="4" name="Foliennummernplatzhalter 3"/>
          <p:cNvSpPr>
            <a:spLocks noGrp="1"/>
          </p:cNvSpPr>
          <p:nvPr>
            <p:ph type="sldNum" sz="quarter" idx="12"/>
          </p:nvPr>
        </p:nvSpPr>
        <p:spPr/>
        <p:txBody>
          <a:bodyPr/>
          <a:lstStyle/>
          <a:p>
            <a:fld id="{535302CB-9945-4074-A751-93380961EE3F}" type="slidenum">
              <a:rPr lang="de-CH" smtClean="0">
                <a:latin typeface="+mn-lt"/>
              </a:rPr>
              <a:pPr/>
              <a:t>70</a:t>
            </a:fld>
            <a:endParaRPr lang="de-CH" dirty="0">
              <a:latin typeface="+mn-lt"/>
            </a:endParaRPr>
          </a:p>
        </p:txBody>
      </p:sp>
    </p:spTree>
    <p:extLst>
      <p:ext uri="{BB962C8B-B14F-4D97-AF65-F5344CB8AC3E}">
        <p14:creationId xmlns:p14="http://schemas.microsoft.com/office/powerpoint/2010/main" val="9711365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26770" y="188640"/>
            <a:ext cx="5309525" cy="432048"/>
          </a:xfrm>
        </p:spPr>
        <p:txBody>
          <a:bodyPr/>
          <a:lstStyle/>
          <a:p>
            <a:r>
              <a:rPr lang="de-CH" sz="2400" b="1" dirty="0" smtClean="0"/>
              <a:t>Ausgangslage</a:t>
            </a:r>
            <a:endParaRPr lang="de-CH" sz="2400" b="1" dirty="0"/>
          </a:p>
        </p:txBody>
      </p:sp>
      <p:sp>
        <p:nvSpPr>
          <p:cNvPr id="3" name="Inhaltsplatzhalter 2"/>
          <p:cNvSpPr>
            <a:spLocks noGrp="1"/>
          </p:cNvSpPr>
          <p:nvPr>
            <p:ph idx="1"/>
          </p:nvPr>
        </p:nvSpPr>
        <p:spPr/>
        <p:txBody>
          <a:bodyPr>
            <a:normAutofit/>
          </a:bodyPr>
          <a:lstStyle/>
          <a:p>
            <a:pPr>
              <a:lnSpc>
                <a:spcPct val="80000"/>
              </a:lnSpc>
              <a:buNone/>
              <a:tabLst>
                <a:tab pos="180975" algn="l"/>
              </a:tabLst>
            </a:pPr>
            <a:endParaRPr lang="de-CH" sz="1900" dirty="0" smtClean="0"/>
          </a:p>
          <a:p>
            <a:pPr>
              <a:lnSpc>
                <a:spcPct val="80000"/>
              </a:lnSpc>
              <a:buNone/>
              <a:tabLst>
                <a:tab pos="180975" algn="l"/>
              </a:tabLst>
            </a:pPr>
            <a:r>
              <a:rPr lang="de-CH" sz="1900" dirty="0" smtClean="0">
                <a:solidFill>
                  <a:srgbClr val="FF0000"/>
                </a:solidFill>
              </a:rPr>
              <a:t>Wie ist der gesellschaftliche Anspruch heute?</a:t>
            </a:r>
          </a:p>
          <a:p>
            <a:pPr>
              <a:lnSpc>
                <a:spcPct val="80000"/>
              </a:lnSpc>
              <a:buNone/>
              <a:tabLst>
                <a:tab pos="180975" algn="l"/>
              </a:tabLst>
            </a:pPr>
            <a:endParaRPr lang="de-CH" sz="1700" dirty="0" smtClean="0"/>
          </a:p>
          <a:p>
            <a:pPr>
              <a:lnSpc>
                <a:spcPct val="80000"/>
              </a:lnSpc>
              <a:buFontTx/>
              <a:buChar char="•"/>
              <a:tabLst>
                <a:tab pos="180975" algn="l"/>
              </a:tabLst>
            </a:pPr>
            <a:r>
              <a:rPr lang="de-CH" sz="1900" dirty="0" smtClean="0"/>
              <a:t>	Anspruch beim Bauen</a:t>
            </a:r>
          </a:p>
          <a:p>
            <a:pPr>
              <a:buNone/>
              <a:tabLst>
                <a:tab pos="180975" algn="l"/>
              </a:tabLst>
            </a:pPr>
            <a:r>
              <a:rPr lang="de-CH" sz="1700" dirty="0" smtClean="0"/>
              <a:t>	beste Ästhetik</a:t>
            </a:r>
          </a:p>
          <a:p>
            <a:pPr>
              <a:buNone/>
              <a:tabLst>
                <a:tab pos="180975" algn="l"/>
              </a:tabLst>
            </a:pPr>
            <a:r>
              <a:rPr lang="de-CH" sz="1700" dirty="0" smtClean="0"/>
              <a:t>	höchste Funktionalität</a:t>
            </a:r>
          </a:p>
          <a:p>
            <a:pPr>
              <a:buNone/>
              <a:tabLst>
                <a:tab pos="180975" algn="l"/>
              </a:tabLst>
            </a:pPr>
            <a:r>
              <a:rPr lang="de-CH" sz="1700" dirty="0" smtClean="0"/>
              <a:t>	totale Automatisierung</a:t>
            </a:r>
          </a:p>
          <a:p>
            <a:pPr>
              <a:buNone/>
              <a:tabLst>
                <a:tab pos="180975" algn="l"/>
              </a:tabLst>
            </a:pPr>
            <a:endParaRPr lang="de-CH" sz="1700" dirty="0" smtClean="0"/>
          </a:p>
          <a:p>
            <a:pPr>
              <a:buNone/>
              <a:tabLst>
                <a:tab pos="180975" algn="l"/>
              </a:tabLst>
            </a:pPr>
            <a:r>
              <a:rPr lang="de-CH" sz="1700" dirty="0" smtClean="0"/>
              <a:t>	kürzeste Planungs- und Bauzeit</a:t>
            </a:r>
          </a:p>
          <a:p>
            <a:pPr>
              <a:buNone/>
              <a:tabLst>
                <a:tab pos="180975" algn="l"/>
              </a:tabLst>
            </a:pPr>
            <a:r>
              <a:rPr lang="de-CH" sz="1700" dirty="0" smtClean="0"/>
              <a:t>	geringste Kosten</a:t>
            </a:r>
          </a:p>
          <a:p>
            <a:pPr>
              <a:buNone/>
              <a:tabLst>
                <a:tab pos="180975" algn="l"/>
              </a:tabLst>
            </a:pPr>
            <a:r>
              <a:rPr lang="de-CH" sz="1700" dirty="0" smtClean="0"/>
              <a:t>	…</a:t>
            </a:r>
          </a:p>
          <a:p>
            <a:pPr>
              <a:buNone/>
              <a:tabLst>
                <a:tab pos="180975" algn="l"/>
              </a:tabLst>
            </a:pPr>
            <a:endParaRPr lang="de-CH" sz="1700" dirty="0" smtClean="0"/>
          </a:p>
          <a:p>
            <a:pPr>
              <a:buNone/>
              <a:tabLst>
                <a:tab pos="180975" algn="l"/>
              </a:tabLst>
            </a:pPr>
            <a:endParaRPr lang="de-CH" sz="1700" dirty="0" smtClean="0"/>
          </a:p>
          <a:p>
            <a:pPr>
              <a:buNone/>
              <a:tabLst>
                <a:tab pos="180975" algn="l"/>
              </a:tabLst>
            </a:pPr>
            <a:endParaRPr lang="de-CH" sz="1700" dirty="0" smtClean="0"/>
          </a:p>
          <a:p>
            <a:pPr>
              <a:buNone/>
              <a:tabLst>
                <a:tab pos="180975" algn="l"/>
              </a:tabLst>
            </a:pPr>
            <a:endParaRPr lang="de-CH" sz="1700" dirty="0" smtClean="0"/>
          </a:p>
          <a:p>
            <a:pPr>
              <a:buNone/>
              <a:tabLst>
                <a:tab pos="180975" algn="l"/>
              </a:tabLst>
            </a:pPr>
            <a:r>
              <a:rPr lang="de-CH" sz="1900" dirty="0" smtClean="0">
                <a:solidFill>
                  <a:srgbClr val="FF0000"/>
                </a:solidFill>
              </a:rPr>
              <a:t>Wie ist die Planungs- und Ausführungsqualität?</a:t>
            </a:r>
          </a:p>
          <a:p>
            <a:pPr>
              <a:buNone/>
              <a:tabLst>
                <a:tab pos="180975" algn="l"/>
              </a:tabLst>
            </a:pPr>
            <a:endParaRPr lang="de-CH" sz="1700" dirty="0" smtClean="0"/>
          </a:p>
          <a:p>
            <a:pPr>
              <a:lnSpc>
                <a:spcPct val="80000"/>
              </a:lnSpc>
              <a:buNone/>
              <a:tabLst>
                <a:tab pos="180975" algn="l"/>
              </a:tabLst>
            </a:pPr>
            <a:endParaRPr lang="de-CH" sz="1700" dirty="0" smtClean="0"/>
          </a:p>
          <a:p>
            <a:pPr>
              <a:lnSpc>
                <a:spcPct val="80000"/>
              </a:lnSpc>
              <a:buFontTx/>
              <a:buChar char="•"/>
              <a:tabLst>
                <a:tab pos="180975" algn="l"/>
              </a:tabLst>
            </a:pPr>
            <a:endParaRPr lang="de-CH" sz="1900" dirty="0" smtClean="0"/>
          </a:p>
        </p:txBody>
      </p:sp>
      <p:sp>
        <p:nvSpPr>
          <p:cNvPr id="8" name="Textfeld 7"/>
          <p:cNvSpPr txBox="1"/>
          <p:nvPr/>
        </p:nvSpPr>
        <p:spPr>
          <a:xfrm>
            <a:off x="4880758" y="3149963"/>
            <a:ext cx="4013859" cy="1846659"/>
          </a:xfrm>
          <a:prstGeom prst="rect">
            <a:avLst/>
          </a:prstGeom>
          <a:solidFill>
            <a:srgbClr val="33CC33"/>
          </a:solidFill>
        </p:spPr>
        <p:txBody>
          <a:bodyPr wrap="square" rtlCol="0">
            <a:spAutoFit/>
          </a:bodyPr>
          <a:lstStyle/>
          <a:p>
            <a:pPr algn="ctr"/>
            <a:endParaRPr lang="de-CH" sz="4000" b="1" dirty="0" smtClean="0">
              <a:solidFill>
                <a:schemeClr val="bg1"/>
              </a:solidFill>
            </a:endParaRPr>
          </a:p>
          <a:p>
            <a:pPr algn="ctr"/>
            <a:r>
              <a:rPr lang="de-CH" sz="4000" b="1" dirty="0" smtClean="0">
                <a:solidFill>
                  <a:schemeClr val="bg1"/>
                </a:solidFill>
              </a:rPr>
              <a:t>ZEIT IST GELD.</a:t>
            </a:r>
          </a:p>
          <a:p>
            <a:pPr algn="ctr"/>
            <a:endParaRPr lang="de-CH" sz="1700" dirty="0" smtClean="0">
              <a:solidFill>
                <a:schemeClr val="bg1"/>
              </a:solidFill>
            </a:endParaRPr>
          </a:p>
          <a:p>
            <a:pPr algn="ctr"/>
            <a:r>
              <a:rPr lang="de-CH" sz="1700" dirty="0" smtClean="0">
                <a:solidFill>
                  <a:schemeClr val="bg1"/>
                </a:solidFill>
              </a:rPr>
              <a:t>Benjamin Franklin</a:t>
            </a:r>
            <a:endParaRPr lang="de-CH" sz="1700" dirty="0">
              <a:solidFill>
                <a:schemeClr val="bg1"/>
              </a:solidFill>
            </a:endParaRPr>
          </a:p>
        </p:txBody>
      </p:sp>
      <p:sp>
        <p:nvSpPr>
          <p:cNvPr id="4" name="Foliennummernplatzhalter 3"/>
          <p:cNvSpPr>
            <a:spLocks noGrp="1"/>
          </p:cNvSpPr>
          <p:nvPr>
            <p:ph type="sldNum" sz="quarter" idx="12"/>
          </p:nvPr>
        </p:nvSpPr>
        <p:spPr/>
        <p:txBody>
          <a:bodyPr/>
          <a:lstStyle/>
          <a:p>
            <a:fld id="{535302CB-9945-4074-A751-93380961EE3F}" type="slidenum">
              <a:rPr lang="de-CH" smtClean="0">
                <a:latin typeface="+mn-lt"/>
              </a:rPr>
              <a:pPr/>
              <a:t>71</a:t>
            </a:fld>
            <a:endParaRPr lang="de-CH" dirty="0">
              <a:latin typeface="+mn-lt"/>
            </a:endParaRPr>
          </a:p>
        </p:txBody>
      </p:sp>
    </p:spTree>
    <p:extLst>
      <p:ext uri="{BB962C8B-B14F-4D97-AF65-F5344CB8AC3E}">
        <p14:creationId xmlns:p14="http://schemas.microsoft.com/office/powerpoint/2010/main" val="177021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59428" y="188640"/>
            <a:ext cx="5276867" cy="432048"/>
          </a:xfrm>
        </p:spPr>
        <p:txBody>
          <a:bodyPr/>
          <a:lstStyle/>
          <a:p>
            <a:r>
              <a:rPr lang="de-CH" sz="2400" b="1" dirty="0" smtClean="0"/>
              <a:t>Ausgangslage</a:t>
            </a:r>
            <a:endParaRPr lang="de-CH" sz="2400" b="1" dirty="0"/>
          </a:p>
        </p:txBody>
      </p:sp>
      <p:sp>
        <p:nvSpPr>
          <p:cNvPr id="3" name="Inhaltsplatzhalter 2"/>
          <p:cNvSpPr>
            <a:spLocks noGrp="1"/>
          </p:cNvSpPr>
          <p:nvPr>
            <p:ph idx="1"/>
          </p:nvPr>
        </p:nvSpPr>
        <p:spPr/>
        <p:txBody>
          <a:bodyPr>
            <a:normAutofit/>
          </a:bodyPr>
          <a:lstStyle/>
          <a:p>
            <a:pPr>
              <a:lnSpc>
                <a:spcPct val="80000"/>
              </a:lnSpc>
              <a:buNone/>
              <a:tabLst>
                <a:tab pos="180975" algn="l"/>
              </a:tabLst>
            </a:pPr>
            <a:endParaRPr lang="de-CH" sz="1900" dirty="0" smtClean="0"/>
          </a:p>
          <a:p>
            <a:pPr>
              <a:buNone/>
              <a:tabLst>
                <a:tab pos="180975" algn="l"/>
              </a:tabLst>
            </a:pPr>
            <a:r>
              <a:rPr lang="de-CH" sz="1900" dirty="0" smtClean="0">
                <a:solidFill>
                  <a:srgbClr val="FF0000"/>
                </a:solidFill>
              </a:rPr>
              <a:t>Wie wird heute gebaut?</a:t>
            </a:r>
          </a:p>
          <a:p>
            <a:pPr>
              <a:lnSpc>
                <a:spcPct val="80000"/>
              </a:lnSpc>
              <a:buNone/>
              <a:tabLst>
                <a:tab pos="180975" algn="l"/>
              </a:tabLst>
            </a:pPr>
            <a:endParaRPr lang="de-CH" sz="1600" dirty="0" smtClean="0"/>
          </a:p>
          <a:p>
            <a:pPr>
              <a:lnSpc>
                <a:spcPct val="80000"/>
              </a:lnSpc>
              <a:buFontTx/>
              <a:buChar char="•"/>
              <a:tabLst>
                <a:tab pos="180975" algn="l"/>
              </a:tabLst>
            </a:pPr>
            <a:r>
              <a:rPr lang="de-CH" sz="1900" dirty="0" smtClean="0"/>
              <a:t>	Gebäude sind</a:t>
            </a:r>
          </a:p>
          <a:p>
            <a:pPr>
              <a:buNone/>
              <a:tabLst>
                <a:tab pos="180975" algn="l"/>
              </a:tabLst>
            </a:pPr>
            <a:r>
              <a:rPr lang="de-CH" sz="1700" dirty="0" smtClean="0"/>
              <a:t>	grossvolumiger</a:t>
            </a:r>
          </a:p>
          <a:p>
            <a:pPr>
              <a:buNone/>
              <a:tabLst>
                <a:tab pos="180975" algn="l"/>
              </a:tabLst>
            </a:pPr>
            <a:r>
              <a:rPr lang="de-CH" sz="1700" dirty="0" smtClean="0"/>
              <a:t>	offener</a:t>
            </a:r>
          </a:p>
          <a:p>
            <a:pPr>
              <a:buNone/>
              <a:tabLst>
                <a:tab pos="180975" algn="l"/>
              </a:tabLst>
            </a:pPr>
            <a:r>
              <a:rPr lang="de-CH" sz="1700" dirty="0" smtClean="0"/>
              <a:t>	höher</a:t>
            </a:r>
          </a:p>
          <a:p>
            <a:pPr>
              <a:buNone/>
              <a:tabLst>
                <a:tab pos="180975" algn="l"/>
              </a:tabLst>
            </a:pPr>
            <a:r>
              <a:rPr lang="de-CH" sz="1700" dirty="0" smtClean="0"/>
              <a:t>	ästhetischer</a:t>
            </a:r>
          </a:p>
          <a:p>
            <a:pPr>
              <a:buNone/>
              <a:tabLst>
                <a:tab pos="180975" algn="l"/>
              </a:tabLst>
            </a:pPr>
            <a:r>
              <a:rPr lang="de-CH" sz="1700" dirty="0" smtClean="0"/>
              <a:t>	multifunktionaler</a:t>
            </a:r>
          </a:p>
          <a:p>
            <a:pPr>
              <a:buNone/>
              <a:tabLst>
                <a:tab pos="180975" algn="l"/>
              </a:tabLst>
            </a:pPr>
            <a:r>
              <a:rPr lang="de-CH" sz="1700" dirty="0" smtClean="0"/>
              <a:t>	komplexer</a:t>
            </a:r>
          </a:p>
          <a:p>
            <a:pPr>
              <a:buNone/>
              <a:tabLst>
                <a:tab pos="180975" algn="l"/>
              </a:tabLst>
            </a:pPr>
            <a:r>
              <a:rPr lang="de-CH" sz="1700" dirty="0" smtClean="0"/>
              <a:t>	…</a:t>
            </a:r>
          </a:p>
          <a:p>
            <a:pPr>
              <a:buNone/>
              <a:tabLst>
                <a:tab pos="180975" algn="l"/>
              </a:tabLst>
            </a:pPr>
            <a:endParaRPr lang="de-CH" sz="1700" dirty="0" smtClean="0"/>
          </a:p>
          <a:p>
            <a:pPr>
              <a:buNone/>
              <a:tabLst>
                <a:tab pos="180975" algn="l"/>
              </a:tabLst>
            </a:pPr>
            <a:endParaRPr lang="de-CH" sz="1700" dirty="0" smtClean="0"/>
          </a:p>
          <a:p>
            <a:pPr>
              <a:buNone/>
              <a:tabLst>
                <a:tab pos="180975" algn="l"/>
              </a:tabLst>
            </a:pPr>
            <a:endParaRPr lang="de-CH" sz="1900" dirty="0" smtClean="0">
              <a:solidFill>
                <a:srgbClr val="FF0000"/>
              </a:solidFill>
            </a:endParaRPr>
          </a:p>
          <a:p>
            <a:pPr>
              <a:buNone/>
              <a:tabLst>
                <a:tab pos="180975" algn="l"/>
              </a:tabLst>
            </a:pPr>
            <a:endParaRPr lang="de-CH" sz="1900" dirty="0" smtClean="0">
              <a:solidFill>
                <a:srgbClr val="FF0000"/>
              </a:solidFill>
            </a:endParaRPr>
          </a:p>
          <a:p>
            <a:pPr>
              <a:buNone/>
              <a:tabLst>
                <a:tab pos="180975" algn="l"/>
              </a:tabLst>
            </a:pPr>
            <a:r>
              <a:rPr lang="de-CH" sz="1900" dirty="0" smtClean="0">
                <a:solidFill>
                  <a:srgbClr val="FF0000"/>
                </a:solidFill>
              </a:rPr>
              <a:t>Mehr Aufwand für Koordination und Überwachung erforderlich?</a:t>
            </a:r>
            <a:endParaRPr lang="de-CH" sz="1900" dirty="0" smtClean="0"/>
          </a:p>
        </p:txBody>
      </p:sp>
      <p:sp>
        <p:nvSpPr>
          <p:cNvPr id="8" name="Textfeld 7"/>
          <p:cNvSpPr txBox="1"/>
          <p:nvPr/>
        </p:nvSpPr>
        <p:spPr>
          <a:xfrm>
            <a:off x="4719998" y="5165408"/>
            <a:ext cx="2335892" cy="215444"/>
          </a:xfrm>
          <a:prstGeom prst="rect">
            <a:avLst/>
          </a:prstGeom>
          <a:noFill/>
        </p:spPr>
        <p:txBody>
          <a:bodyPr wrap="square" rtlCol="0">
            <a:spAutoFit/>
          </a:bodyPr>
          <a:lstStyle/>
          <a:p>
            <a:r>
              <a:rPr lang="de-CH" sz="800" dirty="0" err="1" smtClean="0"/>
              <a:t>Sihlcity</a:t>
            </a:r>
            <a:r>
              <a:rPr lang="de-CH" sz="800" dirty="0" smtClean="0"/>
              <a:t>, Zürich (Architekt Theo Hotz)</a:t>
            </a:r>
            <a:endParaRPr lang="de-CH" sz="800" dirty="0"/>
          </a:p>
        </p:txBody>
      </p:sp>
      <p:pic>
        <p:nvPicPr>
          <p:cNvPr id="52228" name="Picture 4" descr="http://upload.wikimedia.org/wikipedia/commons/7/7b/Sihlcity.jpg"/>
          <p:cNvPicPr>
            <a:picLocks noChangeAspect="1" noChangeArrowheads="1"/>
          </p:cNvPicPr>
          <p:nvPr/>
        </p:nvPicPr>
        <p:blipFill>
          <a:blip r:embed="rId3" cstate="print"/>
          <a:srcRect/>
          <a:stretch>
            <a:fillRect/>
          </a:stretch>
        </p:blipFill>
        <p:spPr bwMode="auto">
          <a:xfrm>
            <a:off x="4790364" y="1214652"/>
            <a:ext cx="2880000" cy="3965506"/>
          </a:xfrm>
          <a:prstGeom prst="rect">
            <a:avLst/>
          </a:prstGeom>
          <a:noFill/>
        </p:spPr>
      </p:pic>
      <p:sp>
        <p:nvSpPr>
          <p:cNvPr id="4" name="Foliennummernplatzhalter 3"/>
          <p:cNvSpPr>
            <a:spLocks noGrp="1"/>
          </p:cNvSpPr>
          <p:nvPr>
            <p:ph type="sldNum" sz="quarter" idx="12"/>
          </p:nvPr>
        </p:nvSpPr>
        <p:spPr/>
        <p:txBody>
          <a:bodyPr/>
          <a:lstStyle/>
          <a:p>
            <a:fld id="{535302CB-9945-4074-A751-93380961EE3F}" type="slidenum">
              <a:rPr lang="de-CH" smtClean="0">
                <a:latin typeface="+mn-lt"/>
              </a:rPr>
              <a:pPr/>
              <a:t>72</a:t>
            </a:fld>
            <a:endParaRPr lang="de-CH" dirty="0">
              <a:latin typeface="+mn-lt"/>
            </a:endParaRPr>
          </a:p>
        </p:txBody>
      </p:sp>
    </p:spTree>
    <p:extLst>
      <p:ext uri="{BB962C8B-B14F-4D97-AF65-F5344CB8AC3E}">
        <p14:creationId xmlns:p14="http://schemas.microsoft.com/office/powerpoint/2010/main" val="418698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26770" y="188640"/>
            <a:ext cx="5252375" cy="432048"/>
          </a:xfrm>
        </p:spPr>
        <p:txBody>
          <a:bodyPr/>
          <a:lstStyle/>
          <a:p>
            <a:r>
              <a:rPr lang="de-CH" sz="2400" b="1" dirty="0" smtClean="0"/>
              <a:t>Ausgangslage</a:t>
            </a:r>
            <a:endParaRPr lang="de-CH" sz="2400" b="1" dirty="0"/>
          </a:p>
        </p:txBody>
      </p:sp>
      <p:sp>
        <p:nvSpPr>
          <p:cNvPr id="3" name="Inhaltsplatzhalter 2"/>
          <p:cNvSpPr>
            <a:spLocks noGrp="1"/>
          </p:cNvSpPr>
          <p:nvPr>
            <p:ph idx="1"/>
          </p:nvPr>
        </p:nvSpPr>
        <p:spPr>
          <a:xfrm>
            <a:off x="899592" y="1623493"/>
            <a:ext cx="7344816" cy="2395206"/>
          </a:xfrm>
          <a:solidFill>
            <a:schemeClr val="bg1">
              <a:lumMod val="85000"/>
            </a:schemeClr>
          </a:solidFill>
        </p:spPr>
        <p:txBody>
          <a:bodyPr>
            <a:normAutofit/>
          </a:bodyPr>
          <a:lstStyle/>
          <a:p>
            <a:r>
              <a:rPr lang="de-CH" sz="1900" dirty="0" smtClean="0"/>
              <a:t>BSN 1-15 Art. 20</a:t>
            </a:r>
          </a:p>
          <a:p>
            <a:endParaRPr lang="de-CH" sz="1900" dirty="0" smtClean="0"/>
          </a:p>
          <a:p>
            <a:r>
              <a:rPr lang="de-CH" sz="1900" b="1" dirty="0" smtClean="0"/>
              <a:t>Eigentümer- und Nutzerschaft </a:t>
            </a:r>
            <a:r>
              <a:rPr lang="de-CH" sz="1900" dirty="0" smtClean="0"/>
              <a:t>von Bauten und Anlagen sind dafür verantwortlich, dass Einrichtungen für den baulichen, technischen und abwehrenden Brandschutz sowie haustechnische Anlagen  bestimmungsgemäss in Stand gehalten und </a:t>
            </a:r>
            <a:r>
              <a:rPr lang="de-CH" sz="1900" b="1" dirty="0" smtClean="0"/>
              <a:t>jederzeit betriebsbereit</a:t>
            </a:r>
            <a:r>
              <a:rPr lang="de-CH" sz="1900" dirty="0" smtClean="0"/>
              <a:t> sind. </a:t>
            </a:r>
          </a:p>
          <a:p>
            <a:endParaRPr lang="de-CH" sz="1900" b="1" dirty="0" smtClean="0"/>
          </a:p>
          <a:p>
            <a:endParaRPr lang="de-CH" sz="1900" b="1" dirty="0" smtClean="0"/>
          </a:p>
          <a:p>
            <a:endParaRPr lang="de-CH" sz="1900" dirty="0" smtClean="0"/>
          </a:p>
        </p:txBody>
      </p:sp>
      <p:sp>
        <p:nvSpPr>
          <p:cNvPr id="8" name="Inhaltsplatzhalter 2"/>
          <p:cNvSpPr txBox="1">
            <a:spLocks/>
          </p:cNvSpPr>
          <p:nvPr/>
        </p:nvSpPr>
        <p:spPr>
          <a:xfrm>
            <a:off x="899592" y="1052736"/>
            <a:ext cx="7344816" cy="5184576"/>
          </a:xfrm>
          <a:prstGeom prst="rect">
            <a:avLst/>
          </a:prstGeom>
          <a:noFill/>
        </p:spPr>
        <p:txBody>
          <a:bodyPr vert="horz" lIns="91440" tIns="45720" rIns="91440" bIns="45720" rtlCol="0">
            <a:normAutofit/>
          </a:bodyPr>
          <a:lstStyle/>
          <a:p>
            <a:pPr marL="0" marR="0" lvl="0" indent="0" algn="l" defTabSz="914400" rtl="0" eaLnBrk="1" fontAlgn="auto" latinLnBrk="0" hangingPunct="1">
              <a:lnSpc>
                <a:spcPct val="80000"/>
              </a:lnSpc>
              <a:spcBef>
                <a:spcPct val="20000"/>
              </a:spcBef>
              <a:spcAft>
                <a:spcPts val="0"/>
              </a:spcAft>
              <a:buClrTx/>
              <a:buSzTx/>
              <a:buFont typeface="Arial" pitchFamily="34" charset="0"/>
              <a:buNone/>
              <a:tabLst>
                <a:tab pos="180975" algn="l"/>
              </a:tabLst>
              <a:defRPr/>
            </a:pPr>
            <a:endParaRPr kumimoji="0" lang="de-CH" sz="1900" b="0" i="0" u="none" strike="noStrike" kern="1200" cap="none" spc="0" normalizeH="0" baseline="0" noProof="0" dirty="0" smtClean="0">
              <a:ln>
                <a:noFill/>
              </a:ln>
              <a:solidFill>
                <a:srgbClr val="0070C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180975" algn="l"/>
              </a:tabLst>
              <a:defRPr/>
            </a:pPr>
            <a:endParaRPr kumimoji="0" lang="de-CH" sz="1900" b="0" i="0" u="none" strike="noStrike" kern="1200" cap="none" spc="0" normalizeH="0" baseline="0" noProof="0" dirty="0" smtClean="0">
              <a:ln>
                <a:noFill/>
              </a:ln>
              <a:solidFill>
                <a:srgbClr val="FF00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180975" algn="l"/>
              </a:tabLst>
              <a:defRPr/>
            </a:pPr>
            <a:endParaRPr lang="de-CH" sz="1900" dirty="0" smtClean="0">
              <a:solidFill>
                <a:srgbClr val="FF0000"/>
              </a:solidFill>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180975" algn="l"/>
              </a:tabLst>
              <a:defRPr/>
            </a:pPr>
            <a:endParaRPr kumimoji="0" lang="de-CH" sz="1900" b="0" i="0" u="none" strike="noStrike" kern="1200" cap="none" spc="0" normalizeH="0" baseline="0" noProof="0" dirty="0" smtClean="0">
              <a:ln>
                <a:noFill/>
              </a:ln>
              <a:solidFill>
                <a:srgbClr val="FF00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180975" algn="l"/>
              </a:tabLst>
              <a:defRPr/>
            </a:pPr>
            <a:endParaRPr lang="de-CH" sz="1900" dirty="0" smtClean="0">
              <a:solidFill>
                <a:srgbClr val="FF0000"/>
              </a:solidFill>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180975" algn="l"/>
              </a:tabLst>
              <a:defRPr/>
            </a:pPr>
            <a:endParaRPr kumimoji="0" lang="de-CH" sz="1900" b="0" i="0" u="none" strike="noStrike" kern="1200" cap="none" spc="0" normalizeH="0" baseline="0" noProof="0" dirty="0" smtClean="0">
              <a:ln>
                <a:noFill/>
              </a:ln>
              <a:solidFill>
                <a:srgbClr val="FF00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180975" algn="l"/>
              </a:tabLst>
              <a:defRPr/>
            </a:pPr>
            <a:endParaRPr lang="de-CH" sz="1900" dirty="0" smtClean="0">
              <a:solidFill>
                <a:srgbClr val="FF0000"/>
              </a:solidFill>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180975" algn="l"/>
              </a:tabLst>
              <a:defRPr/>
            </a:pPr>
            <a:endParaRPr kumimoji="0" lang="de-CH" sz="1900" b="0" i="0" u="none" strike="noStrike" kern="1200" cap="none" spc="0" normalizeH="0" baseline="0" noProof="0" dirty="0" smtClean="0">
              <a:ln>
                <a:noFill/>
              </a:ln>
              <a:solidFill>
                <a:srgbClr val="FF00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180975" algn="l"/>
              </a:tabLst>
              <a:defRPr/>
            </a:pPr>
            <a:endParaRPr lang="de-CH" sz="1900" dirty="0" smtClean="0">
              <a:solidFill>
                <a:srgbClr val="FF0000"/>
              </a:solidFill>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180975" algn="l"/>
              </a:tabLst>
              <a:defRPr/>
            </a:pPr>
            <a:endParaRPr kumimoji="0" lang="de-CH" sz="1900" b="0" i="0" u="none" strike="noStrike" kern="1200" cap="none" spc="0" normalizeH="0" baseline="0" noProof="0" dirty="0" smtClean="0">
              <a:ln>
                <a:noFill/>
              </a:ln>
              <a:solidFill>
                <a:srgbClr val="FF00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180975" algn="l"/>
              </a:tabLst>
              <a:defRPr/>
            </a:pPr>
            <a:endParaRPr lang="de-CH" sz="1900" dirty="0" smtClean="0">
              <a:solidFill>
                <a:srgbClr val="FF0000"/>
              </a:solidFill>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180975" algn="l"/>
              </a:tabLst>
              <a:defRPr/>
            </a:pPr>
            <a:r>
              <a:rPr lang="de-CH" sz="1900" dirty="0" smtClean="0">
                <a:solidFill>
                  <a:srgbClr val="FF0000"/>
                </a:solidFill>
              </a:rPr>
              <a:t>Ist</a:t>
            </a:r>
            <a:r>
              <a:rPr kumimoji="0" lang="de-CH" sz="1900" b="0" i="0" u="none" strike="noStrike" kern="1200" cap="none" spc="0" normalizeH="0" baseline="0" noProof="0" dirty="0" smtClean="0">
                <a:ln>
                  <a:noFill/>
                </a:ln>
                <a:solidFill>
                  <a:srgbClr val="FF0000"/>
                </a:solidFill>
                <a:effectLst/>
                <a:uLnTx/>
                <a:uFillTx/>
                <a:latin typeface="+mn-lt"/>
                <a:ea typeface="+mn-ea"/>
                <a:cs typeface="+mn-cs"/>
              </a:rPr>
              <a:t> die Eigentümer- und Nutzerschaft in</a:t>
            </a:r>
            <a:r>
              <a:rPr kumimoji="0" lang="de-CH" sz="1900" b="0" i="0" u="none" strike="noStrike" kern="1200" cap="none" spc="0" normalizeH="0" noProof="0" dirty="0" smtClean="0">
                <a:ln>
                  <a:noFill/>
                </a:ln>
                <a:solidFill>
                  <a:srgbClr val="FF0000"/>
                </a:solidFill>
                <a:effectLst/>
                <a:uLnTx/>
                <a:uFillTx/>
                <a:latin typeface="+mn-lt"/>
                <a:ea typeface="+mn-ea"/>
                <a:cs typeface="+mn-cs"/>
              </a:rPr>
              <a:t> der Lage </a:t>
            </a:r>
            <a:r>
              <a:rPr kumimoji="0" lang="de-CH" sz="1900" b="0" i="0" u="none" strike="noStrike" kern="1200" cap="none" spc="0" normalizeH="0" baseline="0" noProof="0" dirty="0" smtClean="0">
                <a:ln>
                  <a:noFill/>
                </a:ln>
                <a:solidFill>
                  <a:srgbClr val="FF0000"/>
                </a:solidFill>
                <a:effectLst/>
                <a:uLnTx/>
                <a:uFillTx/>
                <a:latin typeface="+mn-lt"/>
                <a:ea typeface="+mn-ea"/>
                <a:cs typeface="+mn-cs"/>
              </a:rPr>
              <a:t>ihre Verantwortung</a:t>
            </a:r>
            <a:r>
              <a:rPr kumimoji="0" lang="de-CH" sz="1900" b="0" i="0" u="none" strike="noStrike" kern="1200" cap="none" spc="0" normalizeH="0" noProof="0" dirty="0" smtClean="0">
                <a:ln>
                  <a:noFill/>
                </a:ln>
                <a:solidFill>
                  <a:srgbClr val="FF0000"/>
                </a:solidFill>
                <a:effectLst/>
                <a:uLnTx/>
                <a:uFillTx/>
                <a:latin typeface="+mn-lt"/>
                <a:ea typeface="+mn-ea"/>
                <a:cs typeface="+mn-cs"/>
              </a:rPr>
              <a:t> wahrnehmen zu können</a:t>
            </a:r>
            <a:r>
              <a:rPr kumimoji="0" lang="de-CH" sz="1900" b="0" i="0" u="none" strike="noStrike" kern="1200" cap="none" spc="0" normalizeH="0" baseline="0" noProof="0" dirty="0" smtClean="0">
                <a:ln>
                  <a:noFill/>
                </a:ln>
                <a:solidFill>
                  <a:srgbClr val="FF0000"/>
                </a:solidFill>
                <a:effectLst/>
                <a:uLnTx/>
                <a:uFillTx/>
                <a:latin typeface="+mn-lt"/>
                <a:ea typeface="+mn-ea"/>
                <a:cs typeface="+mn-cs"/>
              </a:rPr>
              <a:t>?</a:t>
            </a:r>
            <a:endParaRPr kumimoji="0" lang="de-CH" sz="1900" b="0" i="0" u="none" strike="noStrike" kern="1200" cap="none" spc="0" normalizeH="0" baseline="0" noProof="0" dirty="0" smtClean="0">
              <a:ln>
                <a:noFill/>
              </a:ln>
              <a:solidFill>
                <a:srgbClr val="0070C0"/>
              </a:solidFill>
              <a:effectLst/>
              <a:uLnTx/>
              <a:uFillTx/>
              <a:latin typeface="+mn-lt"/>
              <a:ea typeface="+mn-ea"/>
              <a:cs typeface="+mn-cs"/>
            </a:endParaRPr>
          </a:p>
        </p:txBody>
      </p:sp>
      <p:sp>
        <p:nvSpPr>
          <p:cNvPr id="4" name="Foliennummernplatzhalter 3"/>
          <p:cNvSpPr>
            <a:spLocks noGrp="1"/>
          </p:cNvSpPr>
          <p:nvPr>
            <p:ph type="sldNum" sz="quarter" idx="12"/>
          </p:nvPr>
        </p:nvSpPr>
        <p:spPr/>
        <p:txBody>
          <a:bodyPr/>
          <a:lstStyle/>
          <a:p>
            <a:fld id="{535302CB-9945-4074-A751-93380961EE3F}" type="slidenum">
              <a:rPr lang="de-CH" smtClean="0">
                <a:latin typeface="+mn-lt"/>
              </a:rPr>
              <a:pPr/>
              <a:t>73</a:t>
            </a:fld>
            <a:endParaRPr lang="de-CH" dirty="0">
              <a:latin typeface="+mn-lt"/>
            </a:endParaRPr>
          </a:p>
        </p:txBody>
      </p:sp>
    </p:spTree>
    <p:extLst>
      <p:ext uri="{BB962C8B-B14F-4D97-AF65-F5344CB8AC3E}">
        <p14:creationId xmlns:p14="http://schemas.microsoft.com/office/powerpoint/2010/main" val="125615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92086" y="188640"/>
            <a:ext cx="5244210" cy="432048"/>
          </a:xfrm>
        </p:spPr>
        <p:txBody>
          <a:bodyPr/>
          <a:lstStyle/>
          <a:p>
            <a:r>
              <a:rPr lang="de-CH" sz="2400" b="1" dirty="0" smtClean="0"/>
              <a:t>Ausgangslage</a:t>
            </a:r>
            <a:endParaRPr lang="de-CH" sz="2400" b="1" dirty="0"/>
          </a:p>
        </p:txBody>
      </p:sp>
      <p:sp>
        <p:nvSpPr>
          <p:cNvPr id="3" name="Inhaltsplatzhalter 2"/>
          <p:cNvSpPr>
            <a:spLocks noGrp="1"/>
          </p:cNvSpPr>
          <p:nvPr>
            <p:ph idx="1"/>
          </p:nvPr>
        </p:nvSpPr>
        <p:spPr/>
        <p:txBody>
          <a:bodyPr>
            <a:normAutofit/>
          </a:bodyPr>
          <a:lstStyle/>
          <a:p>
            <a:pPr>
              <a:lnSpc>
                <a:spcPct val="80000"/>
              </a:lnSpc>
              <a:buNone/>
              <a:tabLst>
                <a:tab pos="180975" algn="l"/>
              </a:tabLst>
            </a:pPr>
            <a:endParaRPr lang="de-CH" sz="1900" dirty="0" smtClean="0">
              <a:solidFill>
                <a:srgbClr val="FF0000"/>
              </a:solidFill>
            </a:endParaRPr>
          </a:p>
          <a:p>
            <a:pPr>
              <a:lnSpc>
                <a:spcPct val="80000"/>
              </a:lnSpc>
              <a:buNone/>
              <a:tabLst>
                <a:tab pos="180975" algn="l"/>
              </a:tabLst>
            </a:pPr>
            <a:endParaRPr lang="de-CH" sz="1900" dirty="0" smtClean="0">
              <a:solidFill>
                <a:srgbClr val="FF0000"/>
              </a:solidFill>
            </a:endParaRPr>
          </a:p>
          <a:p>
            <a:pPr>
              <a:lnSpc>
                <a:spcPct val="80000"/>
              </a:lnSpc>
              <a:buNone/>
              <a:tabLst>
                <a:tab pos="180975" algn="l"/>
              </a:tabLst>
            </a:pPr>
            <a:r>
              <a:rPr lang="de-CH" sz="1900" dirty="0" smtClean="0">
                <a:solidFill>
                  <a:srgbClr val="FF0000"/>
                </a:solidFill>
              </a:rPr>
              <a:t>Was sind die Probleme?</a:t>
            </a:r>
          </a:p>
          <a:p>
            <a:pPr>
              <a:lnSpc>
                <a:spcPct val="80000"/>
              </a:lnSpc>
              <a:buNone/>
              <a:tabLst>
                <a:tab pos="180975" algn="l"/>
              </a:tabLst>
            </a:pPr>
            <a:endParaRPr lang="de-CH" sz="1900" dirty="0" smtClean="0"/>
          </a:p>
          <a:p>
            <a:pPr>
              <a:lnSpc>
                <a:spcPct val="80000"/>
              </a:lnSpc>
              <a:buFontTx/>
              <a:buChar char="•"/>
              <a:tabLst>
                <a:tab pos="180975" algn="l"/>
              </a:tabLst>
            </a:pPr>
            <a:r>
              <a:rPr lang="de-CH" sz="1900" dirty="0" smtClean="0"/>
              <a:t>Brandschutz kommt in jedem Gewerk vor</a:t>
            </a:r>
          </a:p>
          <a:p>
            <a:pPr>
              <a:lnSpc>
                <a:spcPct val="80000"/>
              </a:lnSpc>
              <a:buNone/>
              <a:tabLst>
                <a:tab pos="180975" algn="l"/>
              </a:tabLst>
            </a:pPr>
            <a:endParaRPr lang="de-CH" sz="1900" dirty="0" smtClean="0"/>
          </a:p>
          <a:p>
            <a:pPr>
              <a:lnSpc>
                <a:spcPct val="80000"/>
              </a:lnSpc>
              <a:buFontTx/>
              <a:buChar char="•"/>
              <a:tabLst>
                <a:tab pos="180975" algn="l"/>
              </a:tabLst>
            </a:pPr>
            <a:r>
              <a:rPr lang="de-CH" sz="1900" dirty="0" smtClean="0"/>
              <a:t>Wenig Brandschutzfachwissen in Planung und Ausführung</a:t>
            </a:r>
          </a:p>
          <a:p>
            <a:pPr>
              <a:lnSpc>
                <a:spcPct val="80000"/>
              </a:lnSpc>
              <a:buNone/>
              <a:tabLst>
                <a:tab pos="180975" algn="l"/>
              </a:tabLst>
            </a:pPr>
            <a:r>
              <a:rPr lang="de-CH" sz="1900" dirty="0" smtClean="0"/>
              <a:t> </a:t>
            </a:r>
          </a:p>
          <a:p>
            <a:pPr>
              <a:lnSpc>
                <a:spcPct val="80000"/>
              </a:lnSpc>
              <a:buFontTx/>
              <a:buChar char="•"/>
              <a:tabLst>
                <a:tab pos="180975" algn="l"/>
              </a:tabLst>
            </a:pPr>
            <a:r>
              <a:rPr lang="de-CH" sz="1900" dirty="0" smtClean="0"/>
              <a:t>Planungs- und Ausführungszeit wird immer kürzer</a:t>
            </a:r>
          </a:p>
          <a:p>
            <a:pPr>
              <a:lnSpc>
                <a:spcPct val="80000"/>
              </a:lnSpc>
              <a:buNone/>
              <a:tabLst>
                <a:tab pos="180975" algn="l"/>
              </a:tabLst>
            </a:pPr>
            <a:endParaRPr lang="de-CH" sz="1900" dirty="0" smtClean="0"/>
          </a:p>
          <a:p>
            <a:pPr>
              <a:lnSpc>
                <a:spcPct val="80000"/>
              </a:lnSpc>
              <a:buFontTx/>
              <a:buChar char="•"/>
              <a:tabLst>
                <a:tab pos="180975" algn="l"/>
              </a:tabLst>
            </a:pPr>
            <a:r>
              <a:rPr lang="de-CH" sz="1900" dirty="0" smtClean="0"/>
              <a:t>Fehler führen zu Verzögerungen und hohen Kosten</a:t>
            </a:r>
          </a:p>
          <a:p>
            <a:pPr>
              <a:lnSpc>
                <a:spcPct val="80000"/>
              </a:lnSpc>
              <a:buNone/>
              <a:tabLst>
                <a:tab pos="180975" algn="l"/>
              </a:tabLst>
            </a:pPr>
            <a:endParaRPr lang="de-CH" sz="1900" dirty="0" smtClean="0"/>
          </a:p>
          <a:p>
            <a:pPr>
              <a:lnSpc>
                <a:spcPct val="80000"/>
              </a:lnSpc>
              <a:buFontTx/>
              <a:buChar char="•"/>
              <a:tabLst>
                <a:tab pos="180975" algn="l"/>
              </a:tabLst>
            </a:pPr>
            <a:r>
              <a:rPr lang="de-CH" sz="1900" dirty="0" smtClean="0"/>
              <a:t>Fachwissen geht mit dem Bauabschluss verloren</a:t>
            </a:r>
          </a:p>
          <a:p>
            <a:pPr>
              <a:lnSpc>
                <a:spcPct val="80000"/>
              </a:lnSpc>
              <a:buNone/>
              <a:tabLst>
                <a:tab pos="180975" algn="l"/>
              </a:tabLst>
            </a:pPr>
            <a:endParaRPr lang="de-CH" sz="1900" dirty="0" smtClean="0"/>
          </a:p>
          <a:p>
            <a:pPr>
              <a:lnSpc>
                <a:spcPct val="80000"/>
              </a:lnSpc>
              <a:buFontTx/>
              <a:buChar char="•"/>
              <a:tabLst>
                <a:tab pos="180975" algn="l"/>
              </a:tabLst>
            </a:pPr>
            <a:r>
              <a:rPr lang="de-CH" sz="1900" dirty="0" smtClean="0"/>
              <a:t>Unterhalt der Anlagen ist ohne Dokumentation nicht möglich</a:t>
            </a:r>
          </a:p>
        </p:txBody>
      </p:sp>
      <p:sp>
        <p:nvSpPr>
          <p:cNvPr id="4" name="Foliennummernplatzhalter 3"/>
          <p:cNvSpPr>
            <a:spLocks noGrp="1"/>
          </p:cNvSpPr>
          <p:nvPr>
            <p:ph type="sldNum" sz="quarter" idx="12"/>
          </p:nvPr>
        </p:nvSpPr>
        <p:spPr/>
        <p:txBody>
          <a:bodyPr/>
          <a:lstStyle/>
          <a:p>
            <a:fld id="{535302CB-9945-4074-A751-93380961EE3F}" type="slidenum">
              <a:rPr lang="de-CH" smtClean="0">
                <a:latin typeface="+mn-lt"/>
              </a:rPr>
              <a:pPr/>
              <a:t>74</a:t>
            </a:fld>
            <a:endParaRPr lang="de-CH" dirty="0">
              <a:latin typeface="+mn-lt"/>
            </a:endParaRPr>
          </a:p>
        </p:txBody>
      </p:sp>
    </p:spTree>
    <p:extLst>
      <p:ext uri="{BB962C8B-B14F-4D97-AF65-F5344CB8AC3E}">
        <p14:creationId xmlns:p14="http://schemas.microsoft.com/office/powerpoint/2010/main" val="234209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75756" y="188640"/>
            <a:ext cx="5260539" cy="432048"/>
          </a:xfrm>
        </p:spPr>
        <p:txBody>
          <a:bodyPr/>
          <a:lstStyle/>
          <a:p>
            <a:r>
              <a:rPr lang="de-CH" sz="2400" b="1" dirty="0" smtClean="0"/>
              <a:t>Ausgangslage</a:t>
            </a:r>
            <a:endParaRPr lang="de-CH" sz="2400" b="1" dirty="0"/>
          </a:p>
        </p:txBody>
      </p:sp>
      <p:sp>
        <p:nvSpPr>
          <p:cNvPr id="3" name="Inhaltsplatzhalter 2"/>
          <p:cNvSpPr>
            <a:spLocks noGrp="1"/>
          </p:cNvSpPr>
          <p:nvPr>
            <p:ph idx="1"/>
          </p:nvPr>
        </p:nvSpPr>
        <p:spPr/>
        <p:txBody>
          <a:bodyPr>
            <a:normAutofit/>
          </a:bodyPr>
          <a:lstStyle/>
          <a:p>
            <a:pPr>
              <a:lnSpc>
                <a:spcPct val="80000"/>
              </a:lnSpc>
              <a:buNone/>
              <a:tabLst>
                <a:tab pos="180975" algn="l"/>
              </a:tabLst>
            </a:pPr>
            <a:endParaRPr lang="de-CH" sz="1900" dirty="0" smtClean="0"/>
          </a:p>
          <a:p>
            <a:pPr>
              <a:lnSpc>
                <a:spcPct val="80000"/>
              </a:lnSpc>
              <a:buNone/>
              <a:tabLst>
                <a:tab pos="180975" algn="l"/>
              </a:tabLst>
            </a:pPr>
            <a:endParaRPr lang="de-CH" sz="1900" dirty="0" smtClean="0">
              <a:solidFill>
                <a:srgbClr val="FF0000"/>
              </a:solidFill>
            </a:endParaRPr>
          </a:p>
          <a:p>
            <a:pPr>
              <a:lnSpc>
                <a:spcPct val="80000"/>
              </a:lnSpc>
              <a:buNone/>
              <a:tabLst>
                <a:tab pos="180975" algn="l"/>
              </a:tabLst>
            </a:pPr>
            <a:r>
              <a:rPr lang="de-CH" sz="1900" dirty="0" smtClean="0">
                <a:solidFill>
                  <a:srgbClr val="FF0000"/>
                </a:solidFill>
              </a:rPr>
              <a:t>Was bringt die Qualitätssicherung im Brandschutz?</a:t>
            </a:r>
          </a:p>
          <a:p>
            <a:pPr>
              <a:lnSpc>
                <a:spcPct val="80000"/>
              </a:lnSpc>
              <a:buFontTx/>
              <a:buChar char="•"/>
              <a:tabLst>
                <a:tab pos="180975" algn="l"/>
              </a:tabLst>
            </a:pPr>
            <a:endParaRPr lang="de-CH" sz="1900" dirty="0" smtClean="0"/>
          </a:p>
          <a:p>
            <a:pPr>
              <a:lnSpc>
                <a:spcPct val="80000"/>
              </a:lnSpc>
              <a:buFontTx/>
              <a:buChar char="•"/>
              <a:tabLst>
                <a:tab pos="180975" algn="l"/>
              </a:tabLst>
            </a:pPr>
            <a:r>
              <a:rPr lang="de-CH" sz="1900" dirty="0" smtClean="0"/>
              <a:t>Nutzen für Eigentümer- und Nutzerschaft</a:t>
            </a:r>
          </a:p>
          <a:p>
            <a:pPr>
              <a:lnSpc>
                <a:spcPct val="80000"/>
              </a:lnSpc>
              <a:buFontTx/>
              <a:buChar char="•"/>
              <a:tabLst>
                <a:tab pos="180975" algn="l"/>
              </a:tabLst>
            </a:pPr>
            <a:endParaRPr lang="de-CH" sz="1900" dirty="0" smtClean="0"/>
          </a:p>
          <a:p>
            <a:pPr>
              <a:lnSpc>
                <a:spcPct val="80000"/>
              </a:lnSpc>
              <a:buFontTx/>
              <a:buChar char="•"/>
              <a:tabLst>
                <a:tab pos="180975" algn="l"/>
              </a:tabLst>
            </a:pPr>
            <a:r>
              <a:rPr lang="de-CH" sz="1900" dirty="0" smtClean="0"/>
              <a:t>Nutzen für Planende</a:t>
            </a:r>
          </a:p>
          <a:p>
            <a:pPr>
              <a:lnSpc>
                <a:spcPct val="80000"/>
              </a:lnSpc>
              <a:buFontTx/>
              <a:buChar char="•"/>
              <a:tabLst>
                <a:tab pos="180975" algn="l"/>
              </a:tabLst>
            </a:pPr>
            <a:endParaRPr lang="de-CH" sz="1900" dirty="0" smtClean="0"/>
          </a:p>
          <a:p>
            <a:pPr>
              <a:lnSpc>
                <a:spcPct val="80000"/>
              </a:lnSpc>
              <a:buFontTx/>
              <a:buChar char="•"/>
              <a:tabLst>
                <a:tab pos="180975" algn="l"/>
              </a:tabLst>
            </a:pPr>
            <a:r>
              <a:rPr lang="de-CH" sz="1900" dirty="0" smtClean="0"/>
              <a:t>Nutzen für Ausführende</a:t>
            </a:r>
          </a:p>
          <a:p>
            <a:pPr>
              <a:lnSpc>
                <a:spcPct val="80000"/>
              </a:lnSpc>
              <a:buFontTx/>
              <a:buChar char="•"/>
              <a:tabLst>
                <a:tab pos="180975" algn="l"/>
              </a:tabLst>
            </a:pPr>
            <a:endParaRPr lang="de-CH" sz="1900" dirty="0" smtClean="0"/>
          </a:p>
          <a:p>
            <a:pPr>
              <a:lnSpc>
                <a:spcPct val="80000"/>
              </a:lnSpc>
              <a:buFontTx/>
              <a:buChar char="•"/>
              <a:tabLst>
                <a:tab pos="180975" algn="l"/>
              </a:tabLst>
            </a:pPr>
            <a:r>
              <a:rPr lang="de-CH" sz="1900" dirty="0" smtClean="0"/>
              <a:t>Nutzen für Brandschutzbehörde</a:t>
            </a:r>
          </a:p>
        </p:txBody>
      </p:sp>
      <p:sp>
        <p:nvSpPr>
          <p:cNvPr id="4" name="Foliennummernplatzhalter 3"/>
          <p:cNvSpPr>
            <a:spLocks noGrp="1"/>
          </p:cNvSpPr>
          <p:nvPr>
            <p:ph type="sldNum" sz="quarter" idx="12"/>
          </p:nvPr>
        </p:nvSpPr>
        <p:spPr/>
        <p:txBody>
          <a:bodyPr/>
          <a:lstStyle/>
          <a:p>
            <a:fld id="{535302CB-9945-4074-A751-93380961EE3F}" type="slidenum">
              <a:rPr lang="de-CH" smtClean="0">
                <a:latin typeface="+mn-lt"/>
              </a:rPr>
              <a:pPr/>
              <a:t>75</a:t>
            </a:fld>
            <a:endParaRPr lang="de-CH" dirty="0">
              <a:latin typeface="+mn-lt"/>
            </a:endParaRPr>
          </a:p>
        </p:txBody>
      </p:sp>
    </p:spTree>
    <p:extLst>
      <p:ext uri="{BB962C8B-B14F-4D97-AF65-F5344CB8AC3E}">
        <p14:creationId xmlns:p14="http://schemas.microsoft.com/office/powerpoint/2010/main" val="405945633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3920" y="188640"/>
            <a:ext cx="5252375" cy="432048"/>
          </a:xfrm>
        </p:spPr>
        <p:txBody>
          <a:bodyPr/>
          <a:lstStyle/>
          <a:p>
            <a:r>
              <a:rPr lang="de-CH" sz="2400" b="1" dirty="0" smtClean="0"/>
              <a:t>Projektauftrag</a:t>
            </a:r>
            <a:endParaRPr lang="de-CH" sz="2400" b="1" dirty="0"/>
          </a:p>
        </p:txBody>
      </p:sp>
      <p:sp>
        <p:nvSpPr>
          <p:cNvPr id="3" name="Inhaltsplatzhalter 2"/>
          <p:cNvSpPr>
            <a:spLocks noGrp="1"/>
          </p:cNvSpPr>
          <p:nvPr>
            <p:ph idx="1"/>
          </p:nvPr>
        </p:nvSpPr>
        <p:spPr/>
        <p:txBody>
          <a:bodyPr>
            <a:normAutofit/>
          </a:bodyPr>
          <a:lstStyle/>
          <a:p>
            <a:pPr>
              <a:buNone/>
            </a:pPr>
            <a:endParaRPr lang="de-CH" sz="1900" dirty="0" smtClean="0">
              <a:solidFill>
                <a:srgbClr val="FF0000"/>
              </a:solidFill>
            </a:endParaRPr>
          </a:p>
          <a:p>
            <a:pPr>
              <a:buNone/>
            </a:pPr>
            <a:r>
              <a:rPr lang="de-CH" sz="1900" dirty="0" smtClean="0">
                <a:solidFill>
                  <a:srgbClr val="FF0000"/>
                </a:solidFill>
              </a:rPr>
              <a:t>Was regelt die Brandschutzrichtlinie QS im Brandschutz?</a:t>
            </a:r>
          </a:p>
          <a:p>
            <a:pPr marL="176213" lvl="1" indent="-176213">
              <a:lnSpc>
                <a:spcPct val="80000"/>
              </a:lnSpc>
              <a:buNone/>
              <a:tabLst>
                <a:tab pos="180975" algn="l"/>
              </a:tabLst>
            </a:pPr>
            <a:endParaRPr lang="de-CH" sz="1900" dirty="0" smtClean="0"/>
          </a:p>
          <a:p>
            <a:pPr marL="176213" lvl="1" indent="-176213">
              <a:buFont typeface="Arial" pitchFamily="34" charset="0"/>
              <a:buChar char="•"/>
              <a:tabLst>
                <a:tab pos="180975" algn="l"/>
              </a:tabLst>
            </a:pPr>
            <a:r>
              <a:rPr lang="de-CH" sz="1900" dirty="0" smtClean="0"/>
              <a:t>Festlegen der QS-Stufe</a:t>
            </a:r>
            <a:r>
              <a:rPr lang="de-CH" sz="2400" dirty="0" smtClean="0"/>
              <a:t/>
            </a:r>
            <a:br>
              <a:rPr lang="de-CH" sz="2400" dirty="0" smtClean="0"/>
            </a:br>
            <a:r>
              <a:rPr lang="de-CH" sz="1700" dirty="0" smtClean="0"/>
              <a:t>(in Abhängigkeit der Komplexität des Gebäudes)</a:t>
            </a:r>
          </a:p>
          <a:p>
            <a:pPr marL="176213" lvl="1" indent="-176213">
              <a:buNone/>
              <a:tabLst>
                <a:tab pos="180975" algn="l"/>
              </a:tabLst>
            </a:pPr>
            <a:endParaRPr lang="de-CH" sz="1700" dirty="0" smtClean="0"/>
          </a:p>
          <a:p>
            <a:pPr marL="176213" lvl="1" indent="-176213">
              <a:buFont typeface="Arial" pitchFamily="34" charset="0"/>
              <a:buChar char="•"/>
              <a:tabLst>
                <a:tab pos="180975" algn="l"/>
              </a:tabLst>
            </a:pPr>
            <a:r>
              <a:rPr lang="de-CH" sz="1900" dirty="0" smtClean="0"/>
              <a:t>Organisation und Umsetzung je QS-Stufe</a:t>
            </a:r>
          </a:p>
          <a:p>
            <a:pPr marL="176213" lvl="1" indent="-176213">
              <a:lnSpc>
                <a:spcPct val="80000"/>
              </a:lnSpc>
              <a:buNone/>
              <a:tabLst>
                <a:tab pos="180975" algn="l"/>
              </a:tabLst>
            </a:pPr>
            <a:endParaRPr lang="de-CH" sz="1900" dirty="0" smtClean="0"/>
          </a:p>
          <a:p>
            <a:pPr marL="176213" lvl="1" indent="-176213">
              <a:lnSpc>
                <a:spcPct val="80000"/>
              </a:lnSpc>
              <a:buFont typeface="Arial" pitchFamily="34" charset="0"/>
              <a:buChar char="•"/>
              <a:tabLst>
                <a:tab pos="180975" algn="l"/>
              </a:tabLst>
            </a:pPr>
            <a:r>
              <a:rPr lang="de-CH" sz="1900" dirty="0" smtClean="0"/>
              <a:t>Anforderungen an Personen</a:t>
            </a:r>
          </a:p>
          <a:p>
            <a:pPr>
              <a:buNone/>
            </a:pPr>
            <a:endParaRPr lang="de-CH" sz="1900" dirty="0" smtClean="0">
              <a:solidFill>
                <a:srgbClr val="FF0000"/>
              </a:solidFill>
            </a:endParaRPr>
          </a:p>
        </p:txBody>
      </p:sp>
      <p:sp>
        <p:nvSpPr>
          <p:cNvPr id="4" name="Foliennummernplatzhalter 3"/>
          <p:cNvSpPr>
            <a:spLocks noGrp="1"/>
          </p:cNvSpPr>
          <p:nvPr>
            <p:ph type="sldNum" sz="quarter" idx="12"/>
          </p:nvPr>
        </p:nvSpPr>
        <p:spPr/>
        <p:txBody>
          <a:bodyPr/>
          <a:lstStyle/>
          <a:p>
            <a:fld id="{535302CB-9945-4074-A751-93380961EE3F}" type="slidenum">
              <a:rPr lang="de-CH" smtClean="0">
                <a:latin typeface="+mn-lt"/>
              </a:rPr>
              <a:pPr/>
              <a:t>76</a:t>
            </a:fld>
            <a:endParaRPr lang="de-CH" dirty="0">
              <a:latin typeface="+mn-lt"/>
            </a:endParaRPr>
          </a:p>
        </p:txBody>
      </p:sp>
    </p:spTree>
    <p:extLst>
      <p:ext uri="{BB962C8B-B14F-4D97-AF65-F5344CB8AC3E}">
        <p14:creationId xmlns:p14="http://schemas.microsoft.com/office/powerpoint/2010/main" val="86853247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92086" y="188640"/>
            <a:ext cx="5244210" cy="432048"/>
          </a:xfrm>
        </p:spPr>
        <p:txBody>
          <a:bodyPr/>
          <a:lstStyle/>
          <a:p>
            <a:r>
              <a:rPr lang="de-CH" sz="2400" b="1" dirty="0" smtClean="0"/>
              <a:t>Projektauftrag</a:t>
            </a:r>
            <a:endParaRPr lang="de-CH" sz="2400" b="1" dirty="0"/>
          </a:p>
        </p:txBody>
      </p:sp>
      <p:grpSp>
        <p:nvGrpSpPr>
          <p:cNvPr id="9" name="Gruppieren 8"/>
          <p:cNvGrpSpPr/>
          <p:nvPr/>
        </p:nvGrpSpPr>
        <p:grpSpPr>
          <a:xfrm>
            <a:off x="600495" y="837145"/>
            <a:ext cx="9121267" cy="5577300"/>
            <a:chOff x="600495" y="837145"/>
            <a:chExt cx="9121267" cy="5577300"/>
          </a:xfrm>
        </p:grpSpPr>
        <p:pic>
          <p:nvPicPr>
            <p:cNvPr id="10" name="Picture 1" descr="D:\USERS\hhaeuselmann\Downloads\jigsaw-146378_1280.png"/>
            <p:cNvPicPr>
              <a:picLocks noChangeAspect="1" noChangeArrowheads="1"/>
            </p:cNvPicPr>
            <p:nvPr/>
          </p:nvPicPr>
          <p:blipFill>
            <a:blip r:embed="rId3" cstate="print"/>
            <a:srcRect/>
            <a:stretch>
              <a:fillRect/>
            </a:stretch>
          </p:blipFill>
          <p:spPr bwMode="auto">
            <a:xfrm>
              <a:off x="600495" y="837145"/>
              <a:ext cx="8234074" cy="5577300"/>
            </a:xfrm>
            <a:prstGeom prst="rect">
              <a:avLst/>
            </a:prstGeom>
            <a:noFill/>
          </p:spPr>
        </p:pic>
        <p:sp>
          <p:nvSpPr>
            <p:cNvPr id="11" name="Textfeld 10"/>
            <p:cNvSpPr txBox="1"/>
            <p:nvPr/>
          </p:nvSpPr>
          <p:spPr>
            <a:xfrm>
              <a:off x="4285394" y="1514899"/>
              <a:ext cx="3889612" cy="877163"/>
            </a:xfrm>
            <a:prstGeom prst="rect">
              <a:avLst/>
            </a:prstGeom>
            <a:noFill/>
          </p:spPr>
          <p:txBody>
            <a:bodyPr wrap="square" rtlCol="0">
              <a:spAutoFit/>
            </a:bodyPr>
            <a:lstStyle/>
            <a:p>
              <a:r>
                <a:rPr lang="de-CH" sz="1700" dirty="0" smtClean="0">
                  <a:solidFill>
                    <a:schemeClr val="bg1"/>
                  </a:solidFill>
                </a:rPr>
                <a:t>Vertreter VKF</a:t>
              </a:r>
            </a:p>
            <a:p>
              <a:endParaRPr lang="de-CH" sz="1700" dirty="0" smtClean="0">
                <a:solidFill>
                  <a:schemeClr val="bg1"/>
                </a:solidFill>
              </a:endParaRPr>
            </a:p>
            <a:p>
              <a:r>
                <a:rPr lang="de-CH" sz="1700" dirty="0" smtClean="0">
                  <a:solidFill>
                    <a:schemeClr val="bg1"/>
                  </a:solidFill>
                </a:rPr>
                <a:t>               (Sekretär)</a:t>
              </a:r>
              <a:endParaRPr lang="de-CH" sz="1700" dirty="0">
                <a:solidFill>
                  <a:schemeClr val="bg1"/>
                </a:solidFill>
              </a:endParaRPr>
            </a:p>
          </p:txBody>
        </p:sp>
        <p:sp>
          <p:nvSpPr>
            <p:cNvPr id="12" name="Textfeld 11"/>
            <p:cNvSpPr txBox="1"/>
            <p:nvPr/>
          </p:nvSpPr>
          <p:spPr>
            <a:xfrm>
              <a:off x="1585421" y="2458868"/>
              <a:ext cx="3889612" cy="877163"/>
            </a:xfrm>
            <a:prstGeom prst="rect">
              <a:avLst/>
            </a:prstGeom>
            <a:noFill/>
          </p:spPr>
          <p:txBody>
            <a:bodyPr wrap="square" rtlCol="0">
              <a:spAutoFit/>
            </a:bodyPr>
            <a:lstStyle/>
            <a:p>
              <a:r>
                <a:rPr lang="de-CH" sz="1700" dirty="0" smtClean="0"/>
                <a:t>Brandschutzbehörde</a:t>
              </a:r>
            </a:p>
            <a:p>
              <a:endParaRPr lang="de-CH" sz="1700" dirty="0" smtClean="0"/>
            </a:p>
            <a:p>
              <a:r>
                <a:rPr lang="de-CH" sz="1700" dirty="0" smtClean="0"/>
                <a:t> (BE, ZH)</a:t>
              </a:r>
              <a:endParaRPr lang="de-CH" sz="1700" dirty="0"/>
            </a:p>
          </p:txBody>
        </p:sp>
        <p:sp>
          <p:nvSpPr>
            <p:cNvPr id="13" name="Textfeld 12"/>
            <p:cNvSpPr txBox="1"/>
            <p:nvPr/>
          </p:nvSpPr>
          <p:spPr>
            <a:xfrm>
              <a:off x="5832150" y="3266359"/>
              <a:ext cx="3889612" cy="615553"/>
            </a:xfrm>
            <a:prstGeom prst="rect">
              <a:avLst/>
            </a:prstGeom>
            <a:noFill/>
          </p:spPr>
          <p:txBody>
            <a:bodyPr wrap="square" rtlCol="0">
              <a:spAutoFit/>
            </a:bodyPr>
            <a:lstStyle/>
            <a:p>
              <a:r>
                <a:rPr lang="de-CH" sz="1700" dirty="0" smtClean="0"/>
                <a:t>Brandschutzplaner</a:t>
              </a:r>
            </a:p>
            <a:p>
              <a:r>
                <a:rPr lang="de-CH" sz="1700" dirty="0" smtClean="0"/>
                <a:t> Generalplaner</a:t>
              </a:r>
              <a:endParaRPr lang="de-CH" sz="1700" dirty="0"/>
            </a:p>
          </p:txBody>
        </p:sp>
        <p:sp>
          <p:nvSpPr>
            <p:cNvPr id="14" name="Textfeld 13"/>
            <p:cNvSpPr txBox="1"/>
            <p:nvPr/>
          </p:nvSpPr>
          <p:spPr>
            <a:xfrm>
              <a:off x="2513459" y="4301315"/>
              <a:ext cx="3889612" cy="353943"/>
            </a:xfrm>
            <a:prstGeom prst="rect">
              <a:avLst/>
            </a:prstGeom>
            <a:noFill/>
          </p:spPr>
          <p:txBody>
            <a:bodyPr wrap="square" rtlCol="0">
              <a:spAutoFit/>
            </a:bodyPr>
            <a:lstStyle/>
            <a:p>
              <a:r>
                <a:rPr lang="de-CH" sz="1700" dirty="0" smtClean="0">
                  <a:solidFill>
                    <a:schemeClr val="bg1"/>
                  </a:solidFill>
                </a:rPr>
                <a:t>Totalunternehmer</a:t>
              </a:r>
              <a:endParaRPr lang="de-CH" sz="1700" dirty="0">
                <a:solidFill>
                  <a:schemeClr val="bg1"/>
                </a:solidFill>
              </a:endParaRPr>
            </a:p>
          </p:txBody>
        </p:sp>
      </p:grpSp>
      <p:sp>
        <p:nvSpPr>
          <p:cNvPr id="3" name="Foliennummernplatzhalter 2"/>
          <p:cNvSpPr>
            <a:spLocks noGrp="1"/>
          </p:cNvSpPr>
          <p:nvPr>
            <p:ph type="sldNum" sz="quarter" idx="12"/>
          </p:nvPr>
        </p:nvSpPr>
        <p:spPr/>
        <p:txBody>
          <a:bodyPr/>
          <a:lstStyle/>
          <a:p>
            <a:fld id="{535302CB-9945-4074-A751-93380961EE3F}" type="slidenum">
              <a:rPr lang="de-CH" smtClean="0">
                <a:latin typeface="+mn-lt"/>
              </a:rPr>
              <a:pPr/>
              <a:t>77</a:t>
            </a:fld>
            <a:endParaRPr lang="de-CH" dirty="0">
              <a:latin typeface="+mn-lt"/>
            </a:endParaRPr>
          </a:p>
        </p:txBody>
      </p:sp>
    </p:spTree>
    <p:extLst>
      <p:ext uri="{BB962C8B-B14F-4D97-AF65-F5344CB8AC3E}">
        <p14:creationId xmlns:p14="http://schemas.microsoft.com/office/powerpoint/2010/main" val="158578310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18606" y="188640"/>
            <a:ext cx="5317689" cy="432048"/>
          </a:xfrm>
        </p:spPr>
        <p:txBody>
          <a:bodyPr/>
          <a:lstStyle/>
          <a:p>
            <a:r>
              <a:rPr lang="de-CH" sz="2400" b="1" dirty="0" smtClean="0"/>
              <a:t>Ziele</a:t>
            </a:r>
            <a:endParaRPr lang="de-CH" sz="2400" b="1" dirty="0"/>
          </a:p>
        </p:txBody>
      </p:sp>
      <p:sp>
        <p:nvSpPr>
          <p:cNvPr id="3" name="Inhaltsplatzhalter 2"/>
          <p:cNvSpPr>
            <a:spLocks noGrp="1"/>
          </p:cNvSpPr>
          <p:nvPr>
            <p:ph idx="1"/>
          </p:nvPr>
        </p:nvSpPr>
        <p:spPr>
          <a:xfrm>
            <a:off x="899592" y="1052736"/>
            <a:ext cx="7344816" cy="5443598"/>
          </a:xfrm>
        </p:spPr>
        <p:txBody>
          <a:bodyPr>
            <a:normAutofit/>
          </a:bodyPr>
          <a:lstStyle/>
          <a:p>
            <a:pPr>
              <a:spcAft>
                <a:spcPts val="1200"/>
              </a:spcAft>
              <a:buNone/>
            </a:pPr>
            <a:r>
              <a:rPr lang="de-CH" sz="1900" dirty="0" smtClean="0">
                <a:solidFill>
                  <a:srgbClr val="FF0000"/>
                </a:solidFill>
              </a:rPr>
              <a:t>Wie soll die Qualität verbessert werden?</a:t>
            </a:r>
          </a:p>
          <a:p>
            <a:pPr marL="457200" indent="-457200">
              <a:spcAft>
                <a:spcPts val="600"/>
              </a:spcAft>
              <a:buAutoNum type="arabicPeriod"/>
            </a:pPr>
            <a:r>
              <a:rPr lang="de-CH" sz="1900" dirty="0" smtClean="0"/>
              <a:t>Planungs- und Ausführungsphase:</a:t>
            </a:r>
          </a:p>
          <a:p>
            <a:r>
              <a:rPr lang="de-CH" sz="1900" dirty="0" smtClean="0"/>
              <a:t>QS Verantwortlicher Brandschutz </a:t>
            </a:r>
          </a:p>
          <a:p>
            <a:pPr>
              <a:spcAft>
                <a:spcPts val="600"/>
              </a:spcAft>
              <a:buNone/>
            </a:pPr>
            <a:r>
              <a:rPr lang="de-CH" sz="1900" dirty="0" smtClean="0"/>
              <a:t>	</a:t>
            </a:r>
            <a:r>
              <a:rPr lang="de-CH" sz="1700" dirty="0" smtClean="0"/>
              <a:t>In Projektierung, Ausschreibung und Realisation verantwortliche und entsprechend der Aufgabe geeignete Fachperson.</a:t>
            </a:r>
          </a:p>
          <a:p>
            <a:r>
              <a:rPr lang="de-CH" sz="1900" dirty="0" smtClean="0"/>
              <a:t>Instruktion der technische Brandschutzanlagen</a:t>
            </a:r>
          </a:p>
          <a:p>
            <a:pPr>
              <a:spcAft>
                <a:spcPts val="600"/>
              </a:spcAft>
              <a:buNone/>
            </a:pPr>
            <a:r>
              <a:rPr lang="de-CH" sz="1900" dirty="0" smtClean="0"/>
              <a:t>	</a:t>
            </a:r>
            <a:r>
              <a:rPr lang="de-CH" sz="1700" dirty="0" smtClean="0"/>
              <a:t>Anlagenersteller instruiert die Eigentümer- und Nutzerschaft</a:t>
            </a:r>
            <a:endParaRPr lang="de-CH" sz="1900" dirty="0" smtClean="0"/>
          </a:p>
          <a:p>
            <a:r>
              <a:rPr lang="de-CH" sz="1900" dirty="0" smtClean="0"/>
              <a:t>Übereinstimmungserklärung Brandschutz</a:t>
            </a:r>
          </a:p>
          <a:p>
            <a:pPr>
              <a:buNone/>
            </a:pPr>
            <a:r>
              <a:rPr lang="de-CH" sz="1900" dirty="0" smtClean="0"/>
              <a:t>	</a:t>
            </a:r>
            <a:r>
              <a:rPr lang="de-CH" sz="1700" dirty="0" smtClean="0"/>
              <a:t>Bestätigung über mängelfreie Umsetzung der Brandschutzmassnahmen.</a:t>
            </a:r>
            <a:endParaRPr lang="de-CH" sz="1900" dirty="0" smtClean="0"/>
          </a:p>
          <a:p>
            <a:pPr>
              <a:buNone/>
            </a:pPr>
            <a:endParaRPr lang="de-CH" sz="1900" dirty="0" smtClean="0"/>
          </a:p>
          <a:p>
            <a:pPr marL="457200" indent="-457200">
              <a:spcAft>
                <a:spcPts val="600"/>
              </a:spcAft>
              <a:buFont typeface="+mj-lt"/>
              <a:buAutoNum type="arabicPeriod" startAt="2"/>
            </a:pPr>
            <a:r>
              <a:rPr lang="de-CH" sz="1900" dirty="0" smtClean="0"/>
              <a:t>Nutzungsphase:</a:t>
            </a:r>
          </a:p>
          <a:p>
            <a:r>
              <a:rPr lang="de-CH" sz="1900" dirty="0" smtClean="0"/>
              <a:t>Revisionsunterlagen Brandschutz </a:t>
            </a:r>
          </a:p>
          <a:p>
            <a:pPr>
              <a:buNone/>
            </a:pPr>
            <a:r>
              <a:rPr lang="de-CH" sz="1900" dirty="0" smtClean="0"/>
              <a:t>	</a:t>
            </a:r>
            <a:r>
              <a:rPr lang="de-CH" sz="1700" dirty="0" smtClean="0"/>
              <a:t>Zur Sicherstellung der Betriebsbereitschaft aller Anlagen</a:t>
            </a:r>
          </a:p>
          <a:p>
            <a:pPr>
              <a:buNone/>
            </a:pPr>
            <a:r>
              <a:rPr lang="de-CH" sz="1700" dirty="0" smtClean="0"/>
              <a:t>	sind dem Eigentümer Dokumente für den Unterhalt abzugeben.</a:t>
            </a:r>
            <a:endParaRPr lang="de-CH" sz="1900" dirty="0" smtClean="0"/>
          </a:p>
        </p:txBody>
      </p:sp>
      <p:sp>
        <p:nvSpPr>
          <p:cNvPr id="4" name="Foliennummernplatzhalter 3"/>
          <p:cNvSpPr>
            <a:spLocks noGrp="1"/>
          </p:cNvSpPr>
          <p:nvPr>
            <p:ph type="sldNum" sz="quarter" idx="12"/>
          </p:nvPr>
        </p:nvSpPr>
        <p:spPr/>
        <p:txBody>
          <a:bodyPr/>
          <a:lstStyle/>
          <a:p>
            <a:fld id="{535302CB-9945-4074-A751-93380961EE3F}" type="slidenum">
              <a:rPr lang="de-CH" smtClean="0">
                <a:latin typeface="+mn-lt"/>
              </a:rPr>
              <a:pPr/>
              <a:t>78</a:t>
            </a:fld>
            <a:endParaRPr lang="de-CH" dirty="0">
              <a:latin typeface="+mn-lt"/>
            </a:endParaRPr>
          </a:p>
        </p:txBody>
      </p:sp>
    </p:spTree>
    <p:extLst>
      <p:ext uri="{BB962C8B-B14F-4D97-AF65-F5344CB8AC3E}">
        <p14:creationId xmlns:p14="http://schemas.microsoft.com/office/powerpoint/2010/main" val="221602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94114" y="188640"/>
            <a:ext cx="5342182" cy="432048"/>
          </a:xfrm>
        </p:spPr>
        <p:txBody>
          <a:bodyPr/>
          <a:lstStyle/>
          <a:p>
            <a:r>
              <a:rPr lang="de-CH" sz="2400" b="1" dirty="0" smtClean="0"/>
              <a:t>Ziele</a:t>
            </a:r>
            <a:endParaRPr lang="de-CH" sz="2400" b="1" dirty="0"/>
          </a:p>
        </p:txBody>
      </p:sp>
      <p:sp>
        <p:nvSpPr>
          <p:cNvPr id="3" name="Inhaltsplatzhalter 2"/>
          <p:cNvSpPr>
            <a:spLocks noGrp="1"/>
          </p:cNvSpPr>
          <p:nvPr>
            <p:ph idx="1"/>
          </p:nvPr>
        </p:nvSpPr>
        <p:spPr/>
        <p:txBody>
          <a:bodyPr>
            <a:normAutofit/>
          </a:bodyPr>
          <a:lstStyle/>
          <a:p>
            <a:pPr>
              <a:buNone/>
            </a:pPr>
            <a:r>
              <a:rPr lang="de-CH" sz="1900" dirty="0" smtClean="0">
                <a:solidFill>
                  <a:srgbClr val="FF0000"/>
                </a:solidFill>
              </a:rPr>
              <a:t>Wie verteilen sich die Lebenszykluskosten einer Baute?</a:t>
            </a:r>
          </a:p>
          <a:p>
            <a:pPr>
              <a:buNone/>
            </a:pPr>
            <a:r>
              <a:rPr lang="de-CH" sz="1900" dirty="0" smtClean="0"/>
              <a:t> </a:t>
            </a:r>
          </a:p>
          <a:p>
            <a:pPr>
              <a:buNone/>
            </a:pPr>
            <a:endParaRPr lang="de-CH" sz="1900" dirty="0"/>
          </a:p>
        </p:txBody>
      </p:sp>
      <p:sp>
        <p:nvSpPr>
          <p:cNvPr id="9" name="Richtungspfeil 8"/>
          <p:cNvSpPr/>
          <p:nvPr/>
        </p:nvSpPr>
        <p:spPr>
          <a:xfrm>
            <a:off x="559557" y="5786649"/>
            <a:ext cx="2169996" cy="45037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Planung</a:t>
            </a:r>
            <a:endParaRPr lang="de-CH" dirty="0"/>
          </a:p>
        </p:txBody>
      </p:sp>
      <p:sp>
        <p:nvSpPr>
          <p:cNvPr id="10" name="Eingekerbter Richtungspfeil 9"/>
          <p:cNvSpPr/>
          <p:nvPr/>
        </p:nvSpPr>
        <p:spPr>
          <a:xfrm>
            <a:off x="2661312" y="5786650"/>
            <a:ext cx="1801506" cy="464023"/>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solidFill>
                  <a:schemeClr val="bg1"/>
                </a:solidFill>
              </a:rPr>
              <a:t>Bau</a:t>
            </a:r>
            <a:endParaRPr lang="de-CH" dirty="0">
              <a:solidFill>
                <a:schemeClr val="bg1"/>
              </a:solidFill>
            </a:endParaRPr>
          </a:p>
        </p:txBody>
      </p:sp>
      <p:sp>
        <p:nvSpPr>
          <p:cNvPr id="11" name="Eingekerbter Richtungspfeil 10"/>
          <p:cNvSpPr/>
          <p:nvPr/>
        </p:nvSpPr>
        <p:spPr>
          <a:xfrm>
            <a:off x="4394577" y="5788925"/>
            <a:ext cx="3616657" cy="464023"/>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solidFill>
                  <a:schemeClr val="bg1"/>
                </a:solidFill>
              </a:rPr>
              <a:t>Betrieb</a:t>
            </a:r>
            <a:endParaRPr lang="de-CH" dirty="0">
              <a:solidFill>
                <a:schemeClr val="bg1"/>
              </a:solidFill>
            </a:endParaRPr>
          </a:p>
        </p:txBody>
      </p:sp>
      <p:sp>
        <p:nvSpPr>
          <p:cNvPr id="12" name="Rechteck 11"/>
          <p:cNvSpPr/>
          <p:nvPr/>
        </p:nvSpPr>
        <p:spPr>
          <a:xfrm>
            <a:off x="586853" y="1924335"/>
            <a:ext cx="7410734" cy="37667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14" name="Gerade Verbindung mit Pfeil 13"/>
          <p:cNvCxnSpPr/>
          <p:nvPr/>
        </p:nvCxnSpPr>
        <p:spPr>
          <a:xfrm flipV="1">
            <a:off x="573205" y="1897039"/>
            <a:ext cx="13648" cy="3794077"/>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a:off x="8011237" y="5540991"/>
            <a:ext cx="955343" cy="307777"/>
          </a:xfrm>
          <a:prstGeom prst="rect">
            <a:avLst/>
          </a:prstGeom>
          <a:noFill/>
        </p:spPr>
        <p:txBody>
          <a:bodyPr wrap="square" rtlCol="0">
            <a:spAutoFit/>
          </a:bodyPr>
          <a:lstStyle/>
          <a:p>
            <a:r>
              <a:rPr lang="de-CH" sz="1400" b="1" dirty="0" smtClean="0"/>
              <a:t>Phase</a:t>
            </a:r>
            <a:endParaRPr lang="de-CH" sz="1400" b="1" dirty="0"/>
          </a:p>
        </p:txBody>
      </p:sp>
      <p:sp>
        <p:nvSpPr>
          <p:cNvPr id="21" name="Textfeld 20"/>
          <p:cNvSpPr txBox="1"/>
          <p:nvPr/>
        </p:nvSpPr>
        <p:spPr>
          <a:xfrm>
            <a:off x="6361819" y="2609152"/>
            <a:ext cx="955343" cy="307777"/>
          </a:xfrm>
          <a:prstGeom prst="rect">
            <a:avLst/>
          </a:prstGeom>
          <a:noFill/>
        </p:spPr>
        <p:txBody>
          <a:bodyPr wrap="square" rtlCol="0">
            <a:spAutoFit/>
          </a:bodyPr>
          <a:lstStyle/>
          <a:p>
            <a:r>
              <a:rPr lang="de-CH" sz="1400" b="1" dirty="0" smtClean="0">
                <a:solidFill>
                  <a:srgbClr val="00B050"/>
                </a:solidFill>
              </a:rPr>
              <a:t>Kosten</a:t>
            </a:r>
            <a:endParaRPr lang="de-CH" sz="1400" b="1" dirty="0">
              <a:solidFill>
                <a:srgbClr val="00B050"/>
              </a:solidFill>
            </a:endParaRPr>
          </a:p>
        </p:txBody>
      </p:sp>
      <p:sp>
        <p:nvSpPr>
          <p:cNvPr id="22" name="Bogen 21"/>
          <p:cNvSpPr/>
          <p:nvPr/>
        </p:nvSpPr>
        <p:spPr>
          <a:xfrm flipH="1" flipV="1">
            <a:off x="586852" y="-1514904"/>
            <a:ext cx="14985241" cy="7083191"/>
          </a:xfrm>
          <a:prstGeom prst="arc">
            <a:avLst>
              <a:gd name="adj1" fmla="val 16308720"/>
              <a:gd name="adj2" fmla="val 0"/>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25" name="Freihandform 24"/>
          <p:cNvSpPr/>
          <p:nvPr/>
        </p:nvSpPr>
        <p:spPr>
          <a:xfrm>
            <a:off x="573206" y="2060812"/>
            <a:ext cx="7356144" cy="3603009"/>
          </a:xfrm>
          <a:custGeom>
            <a:avLst/>
            <a:gdLst>
              <a:gd name="connsiteX0" fmla="*/ 0 w 7356144"/>
              <a:gd name="connsiteY0" fmla="*/ 3603009 h 3603009"/>
              <a:gd name="connsiteX1" fmla="*/ 1255594 w 7356144"/>
              <a:gd name="connsiteY1" fmla="*/ 3534770 h 3603009"/>
              <a:gd name="connsiteX2" fmla="*/ 3316406 w 7356144"/>
              <a:gd name="connsiteY2" fmla="*/ 2947916 h 3603009"/>
              <a:gd name="connsiteX3" fmla="*/ 5213445 w 7356144"/>
              <a:gd name="connsiteY3" fmla="*/ 832513 h 3603009"/>
              <a:gd name="connsiteX4" fmla="*/ 7356144 w 7356144"/>
              <a:gd name="connsiteY4" fmla="*/ 0 h 3603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6144" h="3603009">
                <a:moveTo>
                  <a:pt x="0" y="3603009"/>
                </a:moveTo>
                <a:lnTo>
                  <a:pt x="1255594" y="3534770"/>
                </a:lnTo>
                <a:cubicBezTo>
                  <a:pt x="1808328" y="3425588"/>
                  <a:pt x="2656764" y="3398292"/>
                  <a:pt x="3316406" y="2947916"/>
                </a:cubicBezTo>
                <a:cubicBezTo>
                  <a:pt x="3976048" y="2497540"/>
                  <a:pt x="4540155" y="1323832"/>
                  <a:pt x="5213445" y="832513"/>
                </a:cubicBezTo>
                <a:cubicBezTo>
                  <a:pt x="5886735" y="341194"/>
                  <a:pt x="7017225" y="191069"/>
                  <a:pt x="7356144" y="0"/>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26" name="Textfeld 25"/>
          <p:cNvSpPr txBox="1"/>
          <p:nvPr/>
        </p:nvSpPr>
        <p:spPr>
          <a:xfrm>
            <a:off x="723330" y="4517411"/>
            <a:ext cx="2092239" cy="307777"/>
          </a:xfrm>
          <a:prstGeom prst="rect">
            <a:avLst/>
          </a:prstGeom>
          <a:noFill/>
        </p:spPr>
        <p:txBody>
          <a:bodyPr wrap="none" rtlCol="0">
            <a:spAutoFit/>
          </a:bodyPr>
          <a:lstStyle/>
          <a:p>
            <a:r>
              <a:rPr lang="de-CH" sz="1400" b="1" dirty="0" smtClean="0">
                <a:solidFill>
                  <a:srgbClr val="0070C0"/>
                </a:solidFill>
              </a:rPr>
              <a:t>Optimierungspotential</a:t>
            </a:r>
            <a:endParaRPr lang="de-CH" sz="1400" b="1" dirty="0">
              <a:solidFill>
                <a:srgbClr val="0070C0"/>
              </a:solidFill>
            </a:endParaRPr>
          </a:p>
        </p:txBody>
      </p:sp>
      <p:cxnSp>
        <p:nvCxnSpPr>
          <p:cNvPr id="15" name="Gerade Verbindung mit Pfeil 14"/>
          <p:cNvCxnSpPr/>
          <p:nvPr/>
        </p:nvCxnSpPr>
        <p:spPr>
          <a:xfrm flipV="1">
            <a:off x="559558" y="5691116"/>
            <a:ext cx="7465326" cy="1"/>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9" name="Gestreifter Pfeil nach rechts 28"/>
          <p:cNvSpPr/>
          <p:nvPr/>
        </p:nvSpPr>
        <p:spPr>
          <a:xfrm>
            <a:off x="682388" y="3111690"/>
            <a:ext cx="4039737" cy="518615"/>
          </a:xfrm>
          <a:prstGeom prst="striped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solidFill>
                  <a:schemeClr val="tx1"/>
                </a:solidFill>
              </a:rPr>
              <a:t>2 – 5 Jahre</a:t>
            </a:r>
            <a:endParaRPr lang="de-CH" dirty="0">
              <a:solidFill>
                <a:schemeClr val="tx1"/>
              </a:solidFill>
            </a:endParaRPr>
          </a:p>
        </p:txBody>
      </p:sp>
      <p:sp>
        <p:nvSpPr>
          <p:cNvPr id="30" name="Gestreifter Pfeil nach rechts 29"/>
          <p:cNvSpPr/>
          <p:nvPr/>
        </p:nvSpPr>
        <p:spPr>
          <a:xfrm>
            <a:off x="4531057" y="4383217"/>
            <a:ext cx="3482473" cy="518615"/>
          </a:xfrm>
          <a:prstGeom prst="striped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solidFill>
                  <a:schemeClr val="tx1"/>
                </a:solidFill>
              </a:rPr>
              <a:t>40 – 80 Jahre</a:t>
            </a:r>
            <a:endParaRPr lang="de-CH" dirty="0">
              <a:solidFill>
                <a:schemeClr val="tx1"/>
              </a:solidFill>
            </a:endParaRPr>
          </a:p>
        </p:txBody>
      </p:sp>
      <p:sp>
        <p:nvSpPr>
          <p:cNvPr id="4" name="Foliennummernplatzhalter 3"/>
          <p:cNvSpPr>
            <a:spLocks noGrp="1"/>
          </p:cNvSpPr>
          <p:nvPr>
            <p:ph type="sldNum" sz="quarter" idx="12"/>
          </p:nvPr>
        </p:nvSpPr>
        <p:spPr/>
        <p:txBody>
          <a:bodyPr/>
          <a:lstStyle/>
          <a:p>
            <a:fld id="{535302CB-9945-4074-A751-93380961EE3F}" type="slidenum">
              <a:rPr lang="de-CH" smtClean="0">
                <a:latin typeface="+mn-lt"/>
              </a:rPr>
              <a:pPr/>
              <a:t>79</a:t>
            </a:fld>
            <a:endParaRPr lang="de-CH" dirty="0">
              <a:latin typeface="+mn-lt"/>
            </a:endParaRPr>
          </a:p>
        </p:txBody>
      </p:sp>
    </p:spTree>
    <p:extLst>
      <p:ext uri="{BB962C8B-B14F-4D97-AF65-F5344CB8AC3E}">
        <p14:creationId xmlns:p14="http://schemas.microsoft.com/office/powerpoint/2010/main" val="76211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animBg="1"/>
      <p:bldP spid="29"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b="1" dirty="0" smtClean="0"/>
              <a:t>Statistische Grundlage / Ziele Personenschutz</a:t>
            </a:r>
            <a:endParaRPr lang="de-CH" b="1" dirty="0"/>
          </a:p>
        </p:txBody>
      </p:sp>
      <p:sp>
        <p:nvSpPr>
          <p:cNvPr id="3" name="Textplatzhalter 2"/>
          <p:cNvSpPr>
            <a:spLocks noGrp="1"/>
          </p:cNvSpPr>
          <p:nvPr>
            <p:ph type="body" idx="10"/>
          </p:nvPr>
        </p:nvSpPr>
        <p:spPr>
          <a:xfrm>
            <a:off x="424092" y="1077455"/>
            <a:ext cx="8659812" cy="5653997"/>
          </a:xfrm>
        </p:spPr>
        <p:txBody>
          <a:bodyPr/>
          <a:lstStyle/>
          <a:p>
            <a:r>
              <a:rPr lang="de-CH" b="1" dirty="0"/>
              <a:t>VKF-Todesfallstatistik 2000-2007 (8-Jahres-Durchschnitt)</a:t>
            </a:r>
            <a:br>
              <a:rPr lang="de-CH" b="1" dirty="0"/>
            </a:br>
            <a:r>
              <a:rPr lang="de-CH" b="1" dirty="0"/>
              <a:t>für die Schweiz</a:t>
            </a:r>
          </a:p>
          <a:p>
            <a:endParaRPr lang="de-CH" sz="2800" b="1" dirty="0"/>
          </a:p>
          <a:p>
            <a:r>
              <a:rPr lang="de-CH" b="1" dirty="0"/>
              <a:t>Wesentliche Ziele: </a:t>
            </a:r>
            <a:r>
              <a:rPr lang="de-CH" dirty="0"/>
              <a:t>	</a:t>
            </a:r>
          </a:p>
          <a:p>
            <a:pPr marL="342900" indent="-342900">
              <a:buFont typeface="Arial" panose="020B0604020202020204" pitchFamily="34" charset="0"/>
              <a:buChar char="•"/>
            </a:pPr>
            <a:r>
              <a:rPr lang="de-CH" dirty="0"/>
              <a:t>das heutige Sicherheitsniveau bezüglich Personenschutz ist gesellschaftlich akzeptiert und wird somit unverändert belassen </a:t>
            </a:r>
            <a:r>
              <a:rPr lang="de-CH" dirty="0" smtClean="0"/>
              <a:t>(</a:t>
            </a:r>
            <a:r>
              <a:rPr lang="de-CH" dirty="0"/>
              <a:t>ca. 3.1 Brandtote / Mio. Einwohner</a:t>
            </a:r>
            <a:r>
              <a:rPr lang="de-CH" dirty="0" smtClean="0"/>
              <a:t>)</a:t>
            </a:r>
            <a:endParaRPr lang="de-CH" dirty="0"/>
          </a:p>
          <a:p>
            <a:pPr marL="342900" indent="-342900">
              <a:buFont typeface="Arial" panose="020B0604020202020204" pitchFamily="34" charset="0"/>
              <a:buChar char="•"/>
            </a:pPr>
            <a:r>
              <a:rPr lang="de-CH" dirty="0"/>
              <a:t>88% der Brandopfer kommen in </a:t>
            </a:r>
            <a:r>
              <a:rPr lang="de-CH" b="1" dirty="0"/>
              <a:t>Wohngebäuden</a:t>
            </a:r>
            <a:r>
              <a:rPr lang="de-CH" dirty="0"/>
              <a:t> (inkl. landwirtschaftliche Wohngebäude und öffentliche Wohnheime) zu </a:t>
            </a:r>
            <a:r>
              <a:rPr lang="de-CH" dirty="0" smtClean="0"/>
              <a:t>Tode</a:t>
            </a:r>
            <a:endParaRPr lang="de-CH" dirty="0"/>
          </a:p>
          <a:p>
            <a:pPr marL="342900" indent="-342900">
              <a:buFont typeface="Arial" panose="020B0604020202020204" pitchFamily="34" charset="0"/>
              <a:buChar char="•"/>
            </a:pPr>
            <a:r>
              <a:rPr lang="de-CH" dirty="0"/>
              <a:t>bei 45% dieser Brandopfer ist Fahrlässigkeit die Brandursache</a:t>
            </a:r>
            <a:endParaRPr lang="de-CH" b="1" dirty="0"/>
          </a:p>
          <a:p>
            <a:pPr>
              <a:lnSpc>
                <a:spcPct val="100000"/>
              </a:lnSpc>
            </a:pPr>
            <a:endParaRPr lang="de-CH" sz="1050" dirty="0" smtClean="0"/>
          </a:p>
          <a:p>
            <a:pPr>
              <a:lnSpc>
                <a:spcPct val="100000"/>
              </a:lnSpc>
            </a:pPr>
            <a:r>
              <a:rPr lang="de-CH" sz="1050" dirty="0" smtClean="0"/>
              <a:t>Quelle</a:t>
            </a:r>
            <a:r>
              <a:rPr lang="de-CH" sz="1050" dirty="0"/>
              <a:t>: </a:t>
            </a:r>
          </a:p>
          <a:p>
            <a:pPr>
              <a:lnSpc>
                <a:spcPct val="100000"/>
              </a:lnSpc>
            </a:pPr>
            <a:r>
              <a:rPr lang="de-CH" sz="1050" dirty="0"/>
              <a:t>VKF Bern und IBK Bericht Nr. 338, Juli 2012 «Wirtschaftliche Optimierung im vorbeugenden Brandschutz» – Katharina Fischer, Jochen Kohler, Mario Fontana, Michael H. Faber</a:t>
            </a:r>
            <a:endParaRPr lang="de-CH" sz="1050" baseline="30000" dirty="0"/>
          </a:p>
          <a:p>
            <a:endParaRPr lang="de-CH" sz="2800" b="1" dirty="0" smtClean="0"/>
          </a:p>
          <a:p>
            <a:r>
              <a:rPr lang="de-CH" b="1" dirty="0" smtClean="0"/>
              <a:t>Personenschutz </a:t>
            </a:r>
            <a:r>
              <a:rPr lang="de-CH" b="1" dirty="0"/>
              <a:t>beibehalten – Sachwertschutz </a:t>
            </a:r>
            <a:r>
              <a:rPr lang="de-CH" sz="2800" b="1" dirty="0"/>
              <a:t>herunterfahren.</a:t>
            </a:r>
          </a:p>
        </p:txBody>
      </p:sp>
      <p:sp>
        <p:nvSpPr>
          <p:cNvPr id="5" name="Foliennummernplatzhalter 4"/>
          <p:cNvSpPr>
            <a:spLocks noGrp="1"/>
          </p:cNvSpPr>
          <p:nvPr>
            <p:ph type="sldNum" sz="quarter" idx="11"/>
          </p:nvPr>
        </p:nvSpPr>
        <p:spPr/>
        <p:txBody>
          <a:bodyPr/>
          <a:lstStyle/>
          <a:p>
            <a:fld id="{4D625B7D-F40F-48DA-B3F7-DCD8D64DA1F5}" type="slidenum">
              <a:rPr lang="de-CH" smtClean="0"/>
              <a:pPr/>
              <a:t>8</a:t>
            </a:fld>
            <a:endParaRPr lang="de-CH"/>
          </a:p>
        </p:txBody>
      </p:sp>
    </p:spTree>
    <p:extLst>
      <p:ext uri="{BB962C8B-B14F-4D97-AF65-F5344CB8AC3E}">
        <p14:creationId xmlns:p14="http://schemas.microsoft.com/office/powerpoint/2010/main" val="361468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57400" y="188640"/>
            <a:ext cx="5178896" cy="432048"/>
          </a:xfrm>
        </p:spPr>
        <p:txBody>
          <a:bodyPr/>
          <a:lstStyle/>
          <a:p>
            <a:r>
              <a:rPr lang="de-CH" sz="2400" b="1" dirty="0" smtClean="0"/>
              <a:t>Definitionen</a:t>
            </a:r>
            <a:endParaRPr lang="de-CH" sz="2400" b="1" dirty="0"/>
          </a:p>
        </p:txBody>
      </p:sp>
      <p:sp>
        <p:nvSpPr>
          <p:cNvPr id="3" name="Inhaltsplatzhalter 2"/>
          <p:cNvSpPr>
            <a:spLocks noGrp="1"/>
          </p:cNvSpPr>
          <p:nvPr>
            <p:ph idx="1"/>
          </p:nvPr>
        </p:nvSpPr>
        <p:spPr/>
        <p:txBody>
          <a:bodyPr>
            <a:normAutofit/>
          </a:bodyPr>
          <a:lstStyle/>
          <a:p>
            <a:pPr>
              <a:buNone/>
            </a:pPr>
            <a:endParaRPr lang="de-CH" sz="1900" dirty="0" smtClean="0">
              <a:solidFill>
                <a:srgbClr val="FF0000"/>
              </a:solidFill>
            </a:endParaRPr>
          </a:p>
          <a:p>
            <a:pPr>
              <a:buNone/>
            </a:pPr>
            <a:endParaRPr lang="de-CH" sz="1900" dirty="0" smtClean="0">
              <a:solidFill>
                <a:srgbClr val="FF0000"/>
              </a:solidFill>
            </a:endParaRPr>
          </a:p>
          <a:p>
            <a:pPr>
              <a:buNone/>
            </a:pPr>
            <a:r>
              <a:rPr lang="de-CH" sz="1900" dirty="0" smtClean="0">
                <a:solidFill>
                  <a:srgbClr val="FF0000"/>
                </a:solidFill>
              </a:rPr>
              <a:t>Was versteht man unter…</a:t>
            </a:r>
          </a:p>
          <a:p>
            <a:pPr>
              <a:buNone/>
            </a:pPr>
            <a:endParaRPr lang="de-CH" sz="1900" dirty="0" smtClean="0"/>
          </a:p>
          <a:p>
            <a:r>
              <a:rPr lang="de-CH" sz="1900" dirty="0" smtClean="0"/>
              <a:t>Qualitätssicherung im Brandschutz: </a:t>
            </a:r>
          </a:p>
          <a:p>
            <a:pPr>
              <a:buNone/>
            </a:pPr>
            <a:r>
              <a:rPr lang="de-CH" sz="1900" dirty="0" smtClean="0"/>
              <a:t>	</a:t>
            </a:r>
            <a:r>
              <a:rPr lang="de-CH" sz="1700" dirty="0" smtClean="0"/>
              <a:t>Summe der Handlungen für die Brandsicherheit</a:t>
            </a:r>
          </a:p>
          <a:p>
            <a:pPr>
              <a:buNone/>
            </a:pPr>
            <a:endParaRPr lang="de-CH" sz="1900" dirty="0" smtClean="0"/>
          </a:p>
          <a:p>
            <a:r>
              <a:rPr lang="de-CH" sz="1900" dirty="0" smtClean="0"/>
              <a:t>Qualitätssicherungsstufe (QSS):</a:t>
            </a:r>
          </a:p>
          <a:p>
            <a:pPr>
              <a:buNone/>
            </a:pPr>
            <a:r>
              <a:rPr lang="de-CH" sz="1900" dirty="0" smtClean="0"/>
              <a:t>	</a:t>
            </a:r>
            <a:r>
              <a:rPr lang="de-CH" sz="1700" dirty="0" smtClean="0"/>
              <a:t>4 Qualitätssicherungsstufen (QSS 1 bis 4)</a:t>
            </a:r>
          </a:p>
          <a:p>
            <a:pPr>
              <a:buNone/>
            </a:pPr>
            <a:r>
              <a:rPr lang="de-CH" sz="1700" dirty="0" smtClean="0"/>
              <a:t>	Anforderungen je QSS definiert</a:t>
            </a:r>
          </a:p>
          <a:p>
            <a:pPr>
              <a:buNone/>
            </a:pPr>
            <a:r>
              <a:rPr lang="de-CH" sz="1700" dirty="0" smtClean="0"/>
              <a:t>	Anforderungen der QSS 1 sind immer zu erfüllen</a:t>
            </a:r>
            <a:endParaRPr lang="de-CH" sz="1700" dirty="0"/>
          </a:p>
        </p:txBody>
      </p:sp>
      <p:pic>
        <p:nvPicPr>
          <p:cNvPr id="7" name="Grafik 6" descr="http://upload.wikimedia.org/wikipedia/commons/thumb/c/c4/Demingcycle.svg/636px-Demingcycle.svg.png"/>
          <p:cNvPicPr/>
          <p:nvPr/>
        </p:nvPicPr>
        <p:blipFill>
          <a:blip r:embed="rId3" cstate="print"/>
          <a:srcRect/>
          <a:stretch>
            <a:fillRect/>
          </a:stretch>
        </p:blipFill>
        <p:spPr bwMode="auto">
          <a:xfrm>
            <a:off x="6113515" y="794300"/>
            <a:ext cx="2880000" cy="2880000"/>
          </a:xfrm>
          <a:prstGeom prst="rect">
            <a:avLst/>
          </a:prstGeom>
          <a:noFill/>
          <a:ln w="9525">
            <a:noFill/>
            <a:miter lim="800000"/>
            <a:headEnd/>
            <a:tailEnd/>
          </a:ln>
        </p:spPr>
      </p:pic>
      <p:sp>
        <p:nvSpPr>
          <p:cNvPr id="12" name="Textfeld 11"/>
          <p:cNvSpPr txBox="1"/>
          <p:nvPr/>
        </p:nvSpPr>
        <p:spPr>
          <a:xfrm>
            <a:off x="6902905" y="5745708"/>
            <a:ext cx="540000" cy="540000"/>
          </a:xfrm>
          <a:prstGeom prst="rect">
            <a:avLst/>
          </a:prstGeom>
          <a:solidFill>
            <a:srgbClr val="FFFF00"/>
          </a:solidFill>
        </p:spPr>
        <p:txBody>
          <a:bodyPr wrap="square" rtlCol="0">
            <a:spAutoFit/>
          </a:bodyPr>
          <a:lstStyle/>
          <a:p>
            <a:pPr algn="ctr"/>
            <a:r>
              <a:rPr lang="de-CH" sz="3200" b="1" dirty="0" smtClean="0"/>
              <a:t>1</a:t>
            </a:r>
            <a:endParaRPr lang="de-CH" sz="3200" b="1" dirty="0"/>
          </a:p>
        </p:txBody>
      </p:sp>
      <p:sp>
        <p:nvSpPr>
          <p:cNvPr id="13" name="Textfeld 12"/>
          <p:cNvSpPr txBox="1"/>
          <p:nvPr/>
        </p:nvSpPr>
        <p:spPr>
          <a:xfrm>
            <a:off x="6892963" y="5174777"/>
            <a:ext cx="540000" cy="540000"/>
          </a:xfrm>
          <a:prstGeom prst="rect">
            <a:avLst/>
          </a:prstGeom>
          <a:solidFill>
            <a:srgbClr val="FFC000"/>
          </a:solidFill>
        </p:spPr>
        <p:txBody>
          <a:bodyPr wrap="square" rtlCol="0">
            <a:spAutoFit/>
          </a:bodyPr>
          <a:lstStyle/>
          <a:p>
            <a:pPr algn="ctr"/>
            <a:r>
              <a:rPr lang="de-CH" sz="3200" b="1" dirty="0" smtClean="0"/>
              <a:t>2</a:t>
            </a:r>
            <a:endParaRPr lang="de-CH" sz="3200" b="1" dirty="0"/>
          </a:p>
        </p:txBody>
      </p:sp>
      <p:sp>
        <p:nvSpPr>
          <p:cNvPr id="14" name="Textfeld 13"/>
          <p:cNvSpPr txBox="1"/>
          <p:nvPr/>
        </p:nvSpPr>
        <p:spPr>
          <a:xfrm>
            <a:off x="6896670" y="4603845"/>
            <a:ext cx="540000" cy="540000"/>
          </a:xfrm>
          <a:prstGeom prst="rect">
            <a:avLst/>
          </a:prstGeom>
          <a:solidFill>
            <a:srgbClr val="FF0000"/>
          </a:solidFill>
        </p:spPr>
        <p:txBody>
          <a:bodyPr wrap="square" rtlCol="0">
            <a:spAutoFit/>
          </a:bodyPr>
          <a:lstStyle/>
          <a:p>
            <a:pPr algn="ctr"/>
            <a:r>
              <a:rPr lang="de-CH" sz="3200" b="1" dirty="0" smtClean="0"/>
              <a:t>3</a:t>
            </a:r>
            <a:endParaRPr lang="de-CH" sz="3200" b="1" dirty="0"/>
          </a:p>
        </p:txBody>
      </p:sp>
      <p:sp>
        <p:nvSpPr>
          <p:cNvPr id="15" name="Textfeld 14"/>
          <p:cNvSpPr txBox="1"/>
          <p:nvPr/>
        </p:nvSpPr>
        <p:spPr>
          <a:xfrm>
            <a:off x="6894100" y="4019267"/>
            <a:ext cx="540000" cy="540000"/>
          </a:xfrm>
          <a:prstGeom prst="rect">
            <a:avLst/>
          </a:prstGeom>
          <a:solidFill>
            <a:srgbClr val="0070C0"/>
          </a:solidFill>
        </p:spPr>
        <p:txBody>
          <a:bodyPr wrap="square" rtlCol="0">
            <a:spAutoFit/>
          </a:bodyPr>
          <a:lstStyle/>
          <a:p>
            <a:pPr algn="ctr"/>
            <a:r>
              <a:rPr lang="de-CH" sz="3200" b="1" dirty="0" smtClean="0"/>
              <a:t>4</a:t>
            </a:r>
            <a:endParaRPr lang="de-CH" sz="3200" b="1" dirty="0"/>
          </a:p>
        </p:txBody>
      </p:sp>
      <p:sp>
        <p:nvSpPr>
          <p:cNvPr id="4" name="Foliennummernplatzhalter 3"/>
          <p:cNvSpPr>
            <a:spLocks noGrp="1"/>
          </p:cNvSpPr>
          <p:nvPr>
            <p:ph type="sldNum" sz="quarter" idx="12"/>
          </p:nvPr>
        </p:nvSpPr>
        <p:spPr/>
        <p:txBody>
          <a:bodyPr/>
          <a:lstStyle/>
          <a:p>
            <a:fld id="{535302CB-9945-4074-A751-93380961EE3F}" type="slidenum">
              <a:rPr lang="de-CH" smtClean="0">
                <a:latin typeface="+mn-lt"/>
              </a:rPr>
              <a:pPr/>
              <a:t>80</a:t>
            </a:fld>
            <a:endParaRPr lang="de-CH" dirty="0">
              <a:latin typeface="+mn-lt"/>
            </a:endParaRPr>
          </a:p>
        </p:txBody>
      </p:sp>
    </p:spTree>
    <p:extLst>
      <p:ext uri="{BB962C8B-B14F-4D97-AF65-F5344CB8AC3E}">
        <p14:creationId xmlns:p14="http://schemas.microsoft.com/office/powerpoint/2010/main" val="21632065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4"/>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3" grpId="1" animBg="1"/>
      <p:bldP spid="14" grpId="0" animBg="1"/>
      <p:bldP spid="14" grpId="1" animBg="1"/>
      <p:bldP spid="15" grpId="0" animBg="1"/>
      <p:bldP spid="15"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10442" y="188640"/>
            <a:ext cx="5325853" cy="432048"/>
          </a:xfrm>
        </p:spPr>
        <p:txBody>
          <a:bodyPr/>
          <a:lstStyle/>
          <a:p>
            <a:r>
              <a:rPr lang="de-CH" sz="2400" b="1" dirty="0" smtClean="0"/>
              <a:t>Qualitätssicherungsstufe</a:t>
            </a:r>
            <a:endParaRPr lang="de-CH" sz="2400" b="1" dirty="0"/>
          </a:p>
        </p:txBody>
      </p:sp>
      <p:sp>
        <p:nvSpPr>
          <p:cNvPr id="52" name="Inhaltsplatzhalter 51"/>
          <p:cNvSpPr>
            <a:spLocks noGrp="1"/>
          </p:cNvSpPr>
          <p:nvPr>
            <p:ph idx="1"/>
          </p:nvPr>
        </p:nvSpPr>
        <p:spPr/>
        <p:txBody>
          <a:bodyPr/>
          <a:lstStyle/>
          <a:p>
            <a:endParaRPr lang="de-CH"/>
          </a:p>
        </p:txBody>
      </p:sp>
      <p:pic>
        <p:nvPicPr>
          <p:cNvPr id="3106" name="Picture 34"/>
          <p:cNvPicPr>
            <a:picLocks noChangeAspect="1" noChangeArrowheads="1"/>
          </p:cNvPicPr>
          <p:nvPr/>
        </p:nvPicPr>
        <p:blipFill>
          <a:blip r:embed="rId3" cstate="print"/>
          <a:srcRect/>
          <a:stretch>
            <a:fillRect/>
          </a:stretch>
        </p:blipFill>
        <p:spPr bwMode="auto">
          <a:xfrm>
            <a:off x="885715" y="2106448"/>
            <a:ext cx="7200000" cy="4169905"/>
          </a:xfrm>
          <a:prstGeom prst="rect">
            <a:avLst/>
          </a:prstGeom>
          <a:noFill/>
          <a:ln w="9525">
            <a:noFill/>
            <a:miter lim="800000"/>
            <a:headEnd/>
            <a:tailEnd/>
          </a:ln>
        </p:spPr>
      </p:pic>
      <p:sp>
        <p:nvSpPr>
          <p:cNvPr id="3" name="Foliennummernplatzhalter 2"/>
          <p:cNvSpPr>
            <a:spLocks noGrp="1"/>
          </p:cNvSpPr>
          <p:nvPr>
            <p:ph type="sldNum" sz="quarter" idx="12"/>
          </p:nvPr>
        </p:nvSpPr>
        <p:spPr/>
        <p:txBody>
          <a:bodyPr/>
          <a:lstStyle/>
          <a:p>
            <a:fld id="{535302CB-9945-4074-A751-93380961EE3F}" type="slidenum">
              <a:rPr lang="de-CH" smtClean="0">
                <a:latin typeface="+mn-lt"/>
              </a:rPr>
              <a:pPr/>
              <a:t>81</a:t>
            </a:fld>
            <a:endParaRPr lang="de-CH" dirty="0">
              <a:latin typeface="+mn-lt"/>
            </a:endParaRPr>
          </a:p>
        </p:txBody>
      </p:sp>
    </p:spTree>
    <p:extLst>
      <p:ext uri="{BB962C8B-B14F-4D97-AF65-F5344CB8AC3E}">
        <p14:creationId xmlns:p14="http://schemas.microsoft.com/office/powerpoint/2010/main" val="20077148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51314" y="188640"/>
            <a:ext cx="4884982" cy="432048"/>
          </a:xfrm>
        </p:spPr>
        <p:txBody>
          <a:bodyPr/>
          <a:lstStyle/>
          <a:p>
            <a:r>
              <a:rPr lang="de-CH" sz="2400" b="1" dirty="0" smtClean="0"/>
              <a:t>Qualitätssicherungsstufe</a:t>
            </a:r>
            <a:endParaRPr lang="de-CH" sz="2400" b="1" dirty="0"/>
          </a:p>
        </p:txBody>
      </p:sp>
      <p:sp>
        <p:nvSpPr>
          <p:cNvPr id="3" name="Inhaltsplatzhalter 2"/>
          <p:cNvSpPr>
            <a:spLocks noGrp="1"/>
          </p:cNvSpPr>
          <p:nvPr>
            <p:ph idx="1"/>
          </p:nvPr>
        </p:nvSpPr>
        <p:spPr/>
        <p:txBody>
          <a:bodyPr>
            <a:normAutofit/>
          </a:bodyPr>
          <a:lstStyle/>
          <a:p>
            <a:pPr>
              <a:buNone/>
            </a:pPr>
            <a:endParaRPr lang="de-CH" sz="1900" dirty="0" smtClean="0"/>
          </a:p>
          <a:p>
            <a:pPr>
              <a:buNone/>
            </a:pPr>
            <a:endParaRPr lang="de-CH" sz="1900" dirty="0" smtClean="0"/>
          </a:p>
          <a:p>
            <a:pPr>
              <a:buNone/>
            </a:pPr>
            <a:r>
              <a:rPr lang="de-CH" sz="1900" dirty="0" smtClean="0">
                <a:solidFill>
                  <a:srgbClr val="FF0000"/>
                </a:solidFill>
              </a:rPr>
              <a:t>Wie erfolgt die Einstufung eines Bauprojektes?</a:t>
            </a:r>
          </a:p>
          <a:p>
            <a:pPr>
              <a:buNone/>
            </a:pPr>
            <a:r>
              <a:rPr lang="de-CH" sz="1900" dirty="0" smtClean="0"/>
              <a:t> </a:t>
            </a:r>
          </a:p>
          <a:p>
            <a:pPr>
              <a:buNone/>
            </a:pPr>
            <a:endParaRPr lang="de-CH" sz="1900" dirty="0" smtClean="0"/>
          </a:p>
          <a:p>
            <a:r>
              <a:rPr lang="de-CH" sz="1900" dirty="0" smtClean="0"/>
              <a:t>Kriterien für Brandschutzanforderungen</a:t>
            </a:r>
          </a:p>
          <a:p>
            <a:pPr>
              <a:buNone/>
            </a:pPr>
            <a:endParaRPr lang="de-CH" sz="1900" dirty="0" smtClean="0"/>
          </a:p>
          <a:p>
            <a:r>
              <a:rPr lang="de-CH" sz="1900" dirty="0" smtClean="0"/>
              <a:t>Einrichtungen für den technischen Brandschutz</a:t>
            </a:r>
          </a:p>
          <a:p>
            <a:pPr>
              <a:buNone/>
            </a:pPr>
            <a:endParaRPr lang="de-CH" sz="1900" dirty="0" smtClean="0"/>
          </a:p>
          <a:p>
            <a:r>
              <a:rPr lang="de-CH" sz="1900" dirty="0" smtClean="0"/>
              <a:t>Werden Ingenieurmethoden im Brandschutz verwendet?</a:t>
            </a:r>
          </a:p>
          <a:p>
            <a:endParaRPr lang="de-CH" sz="1900" dirty="0"/>
          </a:p>
        </p:txBody>
      </p:sp>
      <p:sp>
        <p:nvSpPr>
          <p:cNvPr id="4" name="Foliennummernplatzhalter 3"/>
          <p:cNvSpPr>
            <a:spLocks noGrp="1"/>
          </p:cNvSpPr>
          <p:nvPr>
            <p:ph type="sldNum" sz="quarter" idx="12"/>
          </p:nvPr>
        </p:nvSpPr>
        <p:spPr/>
        <p:txBody>
          <a:bodyPr/>
          <a:lstStyle/>
          <a:p>
            <a:fld id="{535302CB-9945-4074-A751-93380961EE3F}" type="slidenum">
              <a:rPr lang="de-CH" smtClean="0">
                <a:latin typeface="+mn-lt"/>
              </a:rPr>
              <a:pPr/>
              <a:t>82</a:t>
            </a:fld>
            <a:endParaRPr lang="de-CH" dirty="0">
              <a:latin typeface="+mn-lt"/>
            </a:endParaRPr>
          </a:p>
        </p:txBody>
      </p:sp>
    </p:spTree>
    <p:extLst>
      <p:ext uri="{BB962C8B-B14F-4D97-AF65-F5344CB8AC3E}">
        <p14:creationId xmlns:p14="http://schemas.microsoft.com/office/powerpoint/2010/main" val="388617303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98220" y="188640"/>
            <a:ext cx="5138075" cy="432048"/>
          </a:xfrm>
        </p:spPr>
        <p:txBody>
          <a:bodyPr/>
          <a:lstStyle/>
          <a:p>
            <a:r>
              <a:rPr lang="de-CH" sz="2400" b="1" dirty="0" smtClean="0"/>
              <a:t>Qualitätssicherungsstufe</a:t>
            </a:r>
            <a:endParaRPr lang="de-CH" sz="2400" b="1" dirty="0"/>
          </a:p>
        </p:txBody>
      </p:sp>
      <p:sp>
        <p:nvSpPr>
          <p:cNvPr id="3" name="Inhaltsplatzhalter 2"/>
          <p:cNvSpPr>
            <a:spLocks noGrp="1"/>
          </p:cNvSpPr>
          <p:nvPr>
            <p:ph idx="1"/>
          </p:nvPr>
        </p:nvSpPr>
        <p:spPr>
          <a:xfrm>
            <a:off x="899592" y="1060900"/>
            <a:ext cx="7344816" cy="5184576"/>
          </a:xfrm>
        </p:spPr>
        <p:txBody>
          <a:bodyPr>
            <a:normAutofit/>
          </a:bodyPr>
          <a:lstStyle/>
          <a:p>
            <a:pPr>
              <a:buNone/>
            </a:pPr>
            <a:endParaRPr lang="de-CH" sz="1900" dirty="0" smtClean="0"/>
          </a:p>
          <a:p>
            <a:pPr>
              <a:buNone/>
            </a:pPr>
            <a:r>
              <a:rPr lang="de-CH" sz="1900" dirty="0" smtClean="0">
                <a:solidFill>
                  <a:srgbClr val="FF0000"/>
                </a:solidFill>
              </a:rPr>
              <a:t>Zur Bestimmung gibt es zwei Tabellen:</a:t>
            </a:r>
          </a:p>
          <a:p>
            <a:endParaRPr lang="de-CH" sz="1900" dirty="0" smtClean="0"/>
          </a:p>
          <a:p>
            <a:r>
              <a:rPr lang="de-CH" sz="1900" dirty="0" smtClean="0"/>
              <a:t>Nutzung (Ziffer 3.3.1)</a:t>
            </a:r>
          </a:p>
          <a:p>
            <a:pPr>
              <a:lnSpc>
                <a:spcPct val="150000"/>
              </a:lnSpc>
            </a:pPr>
            <a:r>
              <a:rPr lang="de-CH" sz="1900" dirty="0" smtClean="0"/>
              <a:t>Besondere Brandrisiken (Ziffer 3.4.1)</a:t>
            </a:r>
          </a:p>
          <a:p>
            <a:endParaRPr lang="de-CH" sz="1900" dirty="0" smtClean="0"/>
          </a:p>
          <a:p>
            <a:pPr>
              <a:buNone/>
            </a:pPr>
            <a:endParaRPr lang="de-CH" sz="1900" dirty="0" smtClean="0"/>
          </a:p>
          <a:p>
            <a:pPr>
              <a:buNone/>
            </a:pPr>
            <a:r>
              <a:rPr lang="de-CH" sz="1900" dirty="0" smtClean="0">
                <a:solidFill>
                  <a:srgbClr val="FF0000"/>
                </a:solidFill>
              </a:rPr>
              <a:t>Spielraum bei der Einstufung (Ziffer 2.3)</a:t>
            </a:r>
          </a:p>
          <a:p>
            <a:pPr>
              <a:buNone/>
            </a:pPr>
            <a:endParaRPr lang="de-CH" sz="1900" dirty="0" smtClean="0"/>
          </a:p>
          <a:p>
            <a:r>
              <a:rPr lang="de-CH" sz="1900" dirty="0" smtClean="0"/>
              <a:t>Gesamtes Gebäude oder Gebäudeteile (Abs. 3)</a:t>
            </a:r>
          </a:p>
          <a:p>
            <a:pPr>
              <a:lnSpc>
                <a:spcPct val="150000"/>
              </a:lnSpc>
            </a:pPr>
            <a:r>
              <a:rPr lang="de-CH" sz="1900" dirty="0" smtClean="0"/>
              <a:t>Änderung der Einstufung falls erforderlich (Abs. 4)</a:t>
            </a:r>
          </a:p>
          <a:p>
            <a:pPr>
              <a:lnSpc>
                <a:spcPct val="150000"/>
              </a:lnSpc>
            </a:pPr>
            <a:r>
              <a:rPr lang="de-CH" sz="1900" dirty="0" smtClean="0"/>
              <a:t>Tiefere Einstufung durch Branchen-QS (Abs. 5)</a:t>
            </a:r>
          </a:p>
          <a:p>
            <a:pPr>
              <a:buNone/>
            </a:pPr>
            <a:endParaRPr lang="de-CH" sz="1900" dirty="0" smtClean="0"/>
          </a:p>
          <a:p>
            <a:endParaRPr lang="de-CH" sz="1900" dirty="0" smtClean="0"/>
          </a:p>
          <a:p>
            <a:endParaRPr lang="de-CH" sz="1900" dirty="0"/>
          </a:p>
        </p:txBody>
      </p:sp>
      <p:sp>
        <p:nvSpPr>
          <p:cNvPr id="4" name="Foliennummernplatzhalter 3"/>
          <p:cNvSpPr>
            <a:spLocks noGrp="1"/>
          </p:cNvSpPr>
          <p:nvPr>
            <p:ph type="sldNum" sz="quarter" idx="12"/>
          </p:nvPr>
        </p:nvSpPr>
        <p:spPr/>
        <p:txBody>
          <a:bodyPr/>
          <a:lstStyle/>
          <a:p>
            <a:fld id="{535302CB-9945-4074-A751-93380961EE3F}" type="slidenum">
              <a:rPr lang="de-CH" smtClean="0">
                <a:latin typeface="+mn-lt"/>
              </a:rPr>
              <a:pPr/>
              <a:t>83</a:t>
            </a:fld>
            <a:endParaRPr lang="de-CH" dirty="0">
              <a:latin typeface="+mn-lt"/>
            </a:endParaRPr>
          </a:p>
        </p:txBody>
      </p:sp>
    </p:spTree>
    <p:extLst>
      <p:ext uri="{BB962C8B-B14F-4D97-AF65-F5344CB8AC3E}">
        <p14:creationId xmlns:p14="http://schemas.microsoft.com/office/powerpoint/2010/main" val="196675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18606" y="188640"/>
            <a:ext cx="5317689" cy="432048"/>
          </a:xfrm>
        </p:spPr>
        <p:txBody>
          <a:bodyPr/>
          <a:lstStyle/>
          <a:p>
            <a:r>
              <a:rPr lang="de-CH" sz="2400" b="1" dirty="0" smtClean="0"/>
              <a:t>Qualitätssicherungsstufe</a:t>
            </a:r>
            <a:endParaRPr lang="de-CH" sz="2400" b="1" dirty="0"/>
          </a:p>
        </p:txBody>
      </p:sp>
      <p:pic>
        <p:nvPicPr>
          <p:cNvPr id="9" name="Picture 2"/>
          <p:cNvPicPr>
            <a:picLocks noGrp="1" noChangeAspect="1" noChangeArrowheads="1"/>
          </p:cNvPicPr>
          <p:nvPr>
            <p:ph idx="1"/>
          </p:nvPr>
        </p:nvPicPr>
        <p:blipFill>
          <a:blip r:embed="rId3" cstate="print"/>
          <a:srcRect/>
          <a:stretch>
            <a:fillRect/>
          </a:stretch>
        </p:blipFill>
        <p:spPr bwMode="auto">
          <a:xfrm>
            <a:off x="900113" y="1082035"/>
            <a:ext cx="7343775" cy="5125731"/>
          </a:xfrm>
          <a:prstGeom prst="rect">
            <a:avLst/>
          </a:prstGeom>
          <a:noFill/>
          <a:ln w="9525">
            <a:noFill/>
            <a:miter lim="800000"/>
            <a:headEnd/>
            <a:tailEnd/>
          </a:ln>
          <a:effectLst/>
        </p:spPr>
      </p:pic>
      <p:sp>
        <p:nvSpPr>
          <p:cNvPr id="10" name="Textfeld 9"/>
          <p:cNvSpPr txBox="1"/>
          <p:nvPr/>
        </p:nvSpPr>
        <p:spPr>
          <a:xfrm>
            <a:off x="212257" y="4947560"/>
            <a:ext cx="5569418" cy="1261884"/>
          </a:xfrm>
          <a:prstGeom prst="rect">
            <a:avLst/>
          </a:prstGeom>
          <a:solidFill>
            <a:schemeClr val="bg1"/>
          </a:solidFill>
        </p:spPr>
        <p:txBody>
          <a:bodyPr wrap="square" rtlCol="0">
            <a:spAutoFit/>
          </a:bodyPr>
          <a:lstStyle/>
          <a:p>
            <a:r>
              <a:rPr lang="de-CH" sz="1900" dirty="0" smtClean="0"/>
              <a:t>Wohnüberbauung mit 7 MFH (67 Wohnungen)</a:t>
            </a:r>
          </a:p>
          <a:p>
            <a:r>
              <a:rPr lang="de-CH" sz="1900" dirty="0" smtClean="0"/>
              <a:t>Gemeinsames </a:t>
            </a:r>
            <a:r>
              <a:rPr lang="de-CH" sz="1900" dirty="0" err="1" smtClean="0"/>
              <a:t>Parking</a:t>
            </a:r>
            <a:r>
              <a:rPr lang="de-CH" sz="1900" dirty="0" smtClean="0"/>
              <a:t> unter Terrain (1. UG)</a:t>
            </a:r>
          </a:p>
          <a:p>
            <a:r>
              <a:rPr lang="de-CH" sz="1900" dirty="0" smtClean="0"/>
              <a:t>Gebäude geringer (A-G) und mittlerer Höhe (H-K)</a:t>
            </a:r>
          </a:p>
          <a:p>
            <a:r>
              <a:rPr lang="de-CH" sz="1900" dirty="0" smtClean="0"/>
              <a:t>Tragkonstruktion und Fassade in Holzbauweise</a:t>
            </a:r>
            <a:endParaRPr lang="de-CH" sz="1900" dirty="0"/>
          </a:p>
        </p:txBody>
      </p:sp>
      <p:sp>
        <p:nvSpPr>
          <p:cNvPr id="8" name="Textfeld 7"/>
          <p:cNvSpPr txBox="1"/>
          <p:nvPr/>
        </p:nvSpPr>
        <p:spPr>
          <a:xfrm>
            <a:off x="6075827" y="6216443"/>
            <a:ext cx="2335892" cy="215444"/>
          </a:xfrm>
          <a:prstGeom prst="rect">
            <a:avLst/>
          </a:prstGeom>
          <a:noFill/>
        </p:spPr>
        <p:txBody>
          <a:bodyPr wrap="square" rtlCol="0">
            <a:spAutoFit/>
          </a:bodyPr>
          <a:lstStyle/>
          <a:p>
            <a:r>
              <a:rPr lang="de-CH" sz="800" dirty="0" err="1" smtClean="0"/>
              <a:t>Stäfnerstein</a:t>
            </a:r>
            <a:r>
              <a:rPr lang="de-CH" sz="800" dirty="0" smtClean="0"/>
              <a:t>, Stäfa (Architekt Rudolf </a:t>
            </a:r>
            <a:r>
              <a:rPr lang="de-CH" sz="800" dirty="0" err="1" smtClean="0"/>
              <a:t>Reichlin</a:t>
            </a:r>
            <a:r>
              <a:rPr lang="de-CH" sz="800" dirty="0" smtClean="0"/>
              <a:t>)</a:t>
            </a:r>
            <a:endParaRPr lang="de-CH" sz="800" dirty="0"/>
          </a:p>
        </p:txBody>
      </p:sp>
      <p:sp>
        <p:nvSpPr>
          <p:cNvPr id="3" name="Foliennummernplatzhalter 2"/>
          <p:cNvSpPr>
            <a:spLocks noGrp="1"/>
          </p:cNvSpPr>
          <p:nvPr>
            <p:ph type="sldNum" sz="quarter" idx="12"/>
          </p:nvPr>
        </p:nvSpPr>
        <p:spPr/>
        <p:txBody>
          <a:bodyPr/>
          <a:lstStyle/>
          <a:p>
            <a:fld id="{535302CB-9945-4074-A751-93380961EE3F}" type="slidenum">
              <a:rPr lang="de-CH" smtClean="0">
                <a:latin typeface="+mn-lt"/>
              </a:rPr>
              <a:pPr/>
              <a:t>84</a:t>
            </a:fld>
            <a:endParaRPr lang="de-CH" dirty="0">
              <a:latin typeface="+mn-lt"/>
            </a:endParaRPr>
          </a:p>
        </p:txBody>
      </p:sp>
    </p:spTree>
    <p:extLst>
      <p:ext uri="{BB962C8B-B14F-4D97-AF65-F5344CB8AC3E}">
        <p14:creationId xmlns:p14="http://schemas.microsoft.com/office/powerpoint/2010/main" val="111076533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59428" y="188640"/>
            <a:ext cx="5276867" cy="432048"/>
          </a:xfrm>
        </p:spPr>
        <p:txBody>
          <a:bodyPr/>
          <a:lstStyle/>
          <a:p>
            <a:r>
              <a:rPr lang="de-CH" sz="2400" b="1" dirty="0" smtClean="0"/>
              <a:t>Qualitätssicherungsstufe</a:t>
            </a:r>
            <a:endParaRPr lang="de-CH" sz="2400" b="1" dirty="0"/>
          </a:p>
        </p:txBody>
      </p:sp>
      <p:sp>
        <p:nvSpPr>
          <p:cNvPr id="3" name="Inhaltsplatzhalter 2"/>
          <p:cNvSpPr>
            <a:spLocks noGrp="1"/>
          </p:cNvSpPr>
          <p:nvPr>
            <p:ph idx="1"/>
          </p:nvPr>
        </p:nvSpPr>
        <p:spPr/>
        <p:txBody>
          <a:bodyPr>
            <a:normAutofit/>
          </a:bodyPr>
          <a:lstStyle/>
          <a:p>
            <a:pPr>
              <a:buNone/>
            </a:pPr>
            <a:endParaRPr lang="de-CH" sz="1900" dirty="0" smtClean="0"/>
          </a:p>
          <a:p>
            <a:endParaRPr lang="de-CH" sz="1900" dirty="0" smtClean="0"/>
          </a:p>
          <a:p>
            <a:endParaRPr lang="de-CH" sz="1900" dirty="0"/>
          </a:p>
        </p:txBody>
      </p:sp>
      <p:pic>
        <p:nvPicPr>
          <p:cNvPr id="1026" name="Picture 2"/>
          <p:cNvPicPr>
            <a:picLocks noChangeAspect="1" noChangeArrowheads="1"/>
          </p:cNvPicPr>
          <p:nvPr/>
        </p:nvPicPr>
        <p:blipFill>
          <a:blip r:embed="rId3" cstate="print"/>
          <a:srcRect/>
          <a:stretch>
            <a:fillRect/>
          </a:stretch>
        </p:blipFill>
        <p:spPr bwMode="auto">
          <a:xfrm>
            <a:off x="310980" y="789742"/>
            <a:ext cx="7920000" cy="2257065"/>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932582" y="3053057"/>
            <a:ext cx="7920000" cy="1887982"/>
          </a:xfrm>
          <a:prstGeom prst="rect">
            <a:avLst/>
          </a:prstGeom>
          <a:noFill/>
          <a:ln w="9525">
            <a:noFill/>
            <a:miter lim="800000"/>
            <a:headEnd/>
            <a:tailEnd/>
          </a:ln>
        </p:spPr>
      </p:pic>
      <p:sp>
        <p:nvSpPr>
          <p:cNvPr id="9" name="Textfeld 8"/>
          <p:cNvSpPr txBox="1"/>
          <p:nvPr/>
        </p:nvSpPr>
        <p:spPr>
          <a:xfrm>
            <a:off x="212257" y="4947560"/>
            <a:ext cx="5569418" cy="1261884"/>
          </a:xfrm>
          <a:prstGeom prst="rect">
            <a:avLst/>
          </a:prstGeom>
          <a:solidFill>
            <a:schemeClr val="bg1"/>
          </a:solidFill>
        </p:spPr>
        <p:txBody>
          <a:bodyPr wrap="square" rtlCol="0">
            <a:spAutoFit/>
          </a:bodyPr>
          <a:lstStyle/>
          <a:p>
            <a:r>
              <a:rPr lang="de-CH" sz="1900" dirty="0" smtClean="0"/>
              <a:t>Wohnüberbauung mit 7 MFH (67 Wohnungen)</a:t>
            </a:r>
          </a:p>
          <a:p>
            <a:r>
              <a:rPr lang="de-CH" sz="1900" dirty="0" smtClean="0"/>
              <a:t>Gemeinsames </a:t>
            </a:r>
            <a:r>
              <a:rPr lang="de-CH" sz="1900" dirty="0" err="1" smtClean="0"/>
              <a:t>Parking</a:t>
            </a:r>
            <a:r>
              <a:rPr lang="de-CH" sz="1900" dirty="0" smtClean="0"/>
              <a:t> unter Terrain (1. UG)</a:t>
            </a:r>
          </a:p>
          <a:p>
            <a:r>
              <a:rPr lang="de-CH" sz="1900" dirty="0" smtClean="0"/>
              <a:t>Gebäude geringer (A-G) und mittlerer Höhe (H-K)</a:t>
            </a:r>
          </a:p>
          <a:p>
            <a:r>
              <a:rPr lang="de-CH" sz="1900" dirty="0" smtClean="0"/>
              <a:t>Tragkonstruktion und Fassade in Holzbauweise</a:t>
            </a:r>
            <a:endParaRPr lang="de-CH" sz="1900" dirty="0"/>
          </a:p>
        </p:txBody>
      </p:sp>
      <p:sp>
        <p:nvSpPr>
          <p:cNvPr id="10" name="Textfeld 9"/>
          <p:cNvSpPr txBox="1"/>
          <p:nvPr/>
        </p:nvSpPr>
        <p:spPr>
          <a:xfrm>
            <a:off x="6674922" y="4944692"/>
            <a:ext cx="2335892" cy="215444"/>
          </a:xfrm>
          <a:prstGeom prst="rect">
            <a:avLst/>
          </a:prstGeom>
          <a:noFill/>
        </p:spPr>
        <p:txBody>
          <a:bodyPr wrap="square" rtlCol="0">
            <a:spAutoFit/>
          </a:bodyPr>
          <a:lstStyle/>
          <a:p>
            <a:r>
              <a:rPr lang="de-CH" sz="800" dirty="0" err="1" smtClean="0"/>
              <a:t>Stäfnerstein</a:t>
            </a:r>
            <a:r>
              <a:rPr lang="de-CH" sz="800" dirty="0" smtClean="0"/>
              <a:t>, Stäfa (Architekt Rudolf </a:t>
            </a:r>
            <a:r>
              <a:rPr lang="de-CH" sz="800" dirty="0" err="1" smtClean="0"/>
              <a:t>Reichlin</a:t>
            </a:r>
            <a:r>
              <a:rPr lang="de-CH" sz="800" dirty="0" smtClean="0"/>
              <a:t>)</a:t>
            </a:r>
            <a:endParaRPr lang="de-CH" sz="800" dirty="0"/>
          </a:p>
        </p:txBody>
      </p:sp>
      <p:sp>
        <p:nvSpPr>
          <p:cNvPr id="4" name="Foliennummernplatzhalter 3"/>
          <p:cNvSpPr>
            <a:spLocks noGrp="1"/>
          </p:cNvSpPr>
          <p:nvPr>
            <p:ph type="sldNum" sz="quarter" idx="12"/>
          </p:nvPr>
        </p:nvSpPr>
        <p:spPr/>
        <p:txBody>
          <a:bodyPr/>
          <a:lstStyle/>
          <a:p>
            <a:fld id="{535302CB-9945-4074-A751-93380961EE3F}" type="slidenum">
              <a:rPr lang="de-CH" smtClean="0">
                <a:latin typeface="+mn-lt"/>
              </a:rPr>
              <a:pPr/>
              <a:t>85</a:t>
            </a:fld>
            <a:endParaRPr lang="de-CH" dirty="0">
              <a:latin typeface="+mn-lt"/>
            </a:endParaRPr>
          </a:p>
        </p:txBody>
      </p:sp>
    </p:spTree>
    <p:extLst>
      <p:ext uri="{BB962C8B-B14F-4D97-AF65-F5344CB8AC3E}">
        <p14:creationId xmlns:p14="http://schemas.microsoft.com/office/powerpoint/2010/main" val="335480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18606" y="188640"/>
            <a:ext cx="5317689" cy="432048"/>
          </a:xfrm>
        </p:spPr>
        <p:txBody>
          <a:bodyPr/>
          <a:lstStyle/>
          <a:p>
            <a:r>
              <a:rPr lang="de-CH" sz="2400" b="1" dirty="0" smtClean="0"/>
              <a:t>Qualitätssicherungsstufe</a:t>
            </a:r>
            <a:endParaRPr lang="de-CH" sz="2400" b="1" dirty="0"/>
          </a:p>
        </p:txBody>
      </p:sp>
      <p:sp>
        <p:nvSpPr>
          <p:cNvPr id="9" name="Inhaltsplatzhalter 8"/>
          <p:cNvSpPr>
            <a:spLocks noGrp="1"/>
          </p:cNvSpPr>
          <p:nvPr>
            <p:ph idx="1"/>
          </p:nvPr>
        </p:nvSpPr>
        <p:spPr>
          <a:xfrm>
            <a:off x="900000" y="1123200"/>
            <a:ext cx="7344816" cy="4078066"/>
          </a:xfrm>
        </p:spPr>
        <p:txBody>
          <a:bodyPr>
            <a:normAutofit/>
          </a:bodyPr>
          <a:lstStyle/>
          <a:p>
            <a:r>
              <a:rPr lang="de-CH" sz="1900" dirty="0" smtClean="0">
                <a:solidFill>
                  <a:schemeClr val="tx1"/>
                </a:solidFill>
              </a:rPr>
              <a:t>3.3.1 Qualitätssicherungsstufen (QSS) für bestimmte Nutzungen</a:t>
            </a:r>
            <a:endParaRPr lang="de-CH" sz="1900" dirty="0">
              <a:solidFill>
                <a:schemeClr val="tx1"/>
              </a:solidFill>
            </a:endParaRPr>
          </a:p>
        </p:txBody>
      </p:sp>
      <p:pic>
        <p:nvPicPr>
          <p:cNvPr id="10" name="Picture 3"/>
          <p:cNvPicPr>
            <a:picLocks noChangeAspect="1" noChangeArrowheads="1"/>
          </p:cNvPicPr>
          <p:nvPr/>
        </p:nvPicPr>
        <p:blipFill>
          <a:blip r:embed="rId3" cstate="print"/>
          <a:srcRect/>
          <a:stretch>
            <a:fillRect/>
          </a:stretch>
        </p:blipFill>
        <p:spPr bwMode="auto">
          <a:xfrm>
            <a:off x="1008395" y="1731614"/>
            <a:ext cx="7142548" cy="3339802"/>
          </a:xfrm>
          <a:prstGeom prst="rect">
            <a:avLst/>
          </a:prstGeom>
          <a:solidFill>
            <a:schemeClr val="bg1">
              <a:lumMod val="85000"/>
            </a:schemeClr>
          </a:solidFill>
          <a:ln w="9525">
            <a:noFill/>
            <a:miter lim="800000"/>
            <a:headEnd/>
            <a:tailEnd/>
          </a:ln>
        </p:spPr>
      </p:pic>
      <p:sp>
        <p:nvSpPr>
          <p:cNvPr id="11" name="Rechteck 10"/>
          <p:cNvSpPr/>
          <p:nvPr/>
        </p:nvSpPr>
        <p:spPr>
          <a:xfrm>
            <a:off x="4532671" y="2251587"/>
            <a:ext cx="2379406" cy="1150374"/>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Rechteck 11"/>
          <p:cNvSpPr/>
          <p:nvPr/>
        </p:nvSpPr>
        <p:spPr>
          <a:xfrm>
            <a:off x="1037229" y="2275886"/>
            <a:ext cx="3466532" cy="194046"/>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Rechteck 12"/>
          <p:cNvSpPr/>
          <p:nvPr/>
        </p:nvSpPr>
        <p:spPr>
          <a:xfrm>
            <a:off x="1052994" y="2848700"/>
            <a:ext cx="3466532" cy="194046"/>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Rechteck 13"/>
          <p:cNvSpPr/>
          <p:nvPr/>
        </p:nvSpPr>
        <p:spPr>
          <a:xfrm>
            <a:off x="4552939" y="1787155"/>
            <a:ext cx="2341847" cy="42001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Rechteck 14"/>
          <p:cNvSpPr/>
          <p:nvPr/>
        </p:nvSpPr>
        <p:spPr>
          <a:xfrm>
            <a:off x="4548441" y="2256847"/>
            <a:ext cx="2379406" cy="1150374"/>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Foliennummernplatzhalter 2"/>
          <p:cNvSpPr>
            <a:spLocks noGrp="1"/>
          </p:cNvSpPr>
          <p:nvPr>
            <p:ph type="sldNum" sz="quarter" idx="12"/>
          </p:nvPr>
        </p:nvSpPr>
        <p:spPr/>
        <p:txBody>
          <a:bodyPr/>
          <a:lstStyle/>
          <a:p>
            <a:fld id="{535302CB-9945-4074-A751-93380961EE3F}" type="slidenum">
              <a:rPr lang="de-CH" smtClean="0">
                <a:latin typeface="+mn-lt"/>
              </a:rPr>
              <a:pPr/>
              <a:t>86</a:t>
            </a:fld>
            <a:endParaRPr lang="de-CH" dirty="0">
              <a:latin typeface="+mn-lt"/>
            </a:endParaRPr>
          </a:p>
        </p:txBody>
      </p:sp>
    </p:spTree>
    <p:extLst>
      <p:ext uri="{BB962C8B-B14F-4D97-AF65-F5344CB8AC3E}">
        <p14:creationId xmlns:p14="http://schemas.microsoft.com/office/powerpoint/2010/main" val="319552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4" grpId="0" animBg="1"/>
      <p:bldP spid="14" grpId="1" animBg="1"/>
      <p:bldP spid="1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24742" y="188640"/>
            <a:ext cx="5211553" cy="432048"/>
          </a:xfrm>
        </p:spPr>
        <p:txBody>
          <a:bodyPr/>
          <a:lstStyle/>
          <a:p>
            <a:r>
              <a:rPr lang="de-CH" sz="2400" b="1" dirty="0" smtClean="0"/>
              <a:t>Qualitätssicherungsstufe</a:t>
            </a:r>
            <a:endParaRPr lang="de-CH" sz="2400" b="1" dirty="0"/>
          </a:p>
        </p:txBody>
      </p:sp>
      <p:sp>
        <p:nvSpPr>
          <p:cNvPr id="9" name="Inhaltsplatzhalter 8"/>
          <p:cNvSpPr>
            <a:spLocks noGrp="1"/>
          </p:cNvSpPr>
          <p:nvPr>
            <p:ph idx="1"/>
          </p:nvPr>
        </p:nvSpPr>
        <p:spPr>
          <a:xfrm>
            <a:off x="900000" y="1123200"/>
            <a:ext cx="7344816" cy="4451689"/>
          </a:xfrm>
        </p:spPr>
        <p:txBody>
          <a:bodyPr/>
          <a:lstStyle/>
          <a:p>
            <a:r>
              <a:rPr lang="de-CH" sz="1900" dirty="0" smtClean="0">
                <a:solidFill>
                  <a:schemeClr val="tx1"/>
                </a:solidFill>
              </a:rPr>
              <a:t>3.4.1 Qualitätssicherungsstufen (QSS) für Teilbereiche mit besonderen Brandrisiken (Teil 1)</a:t>
            </a:r>
          </a:p>
          <a:p>
            <a:endParaRPr lang="de-CH" dirty="0" smtClean="0">
              <a:solidFill>
                <a:schemeClr val="tx1"/>
              </a:solidFill>
            </a:endParaRPr>
          </a:p>
          <a:p>
            <a:endParaRPr lang="de-CH" dirty="0" smtClean="0">
              <a:solidFill>
                <a:schemeClr val="tx1"/>
              </a:solidFill>
            </a:endParaRPr>
          </a:p>
          <a:p>
            <a:endParaRPr lang="de-CH" dirty="0" smtClean="0">
              <a:solidFill>
                <a:schemeClr val="tx1"/>
              </a:solidFill>
            </a:endParaRPr>
          </a:p>
          <a:p>
            <a:endParaRPr lang="de-CH" dirty="0" smtClean="0">
              <a:solidFill>
                <a:schemeClr val="tx1"/>
              </a:solidFill>
            </a:endParaRPr>
          </a:p>
          <a:p>
            <a:endParaRPr lang="de-CH" dirty="0" smtClean="0">
              <a:solidFill>
                <a:schemeClr val="tx1"/>
              </a:solidFill>
            </a:endParaRPr>
          </a:p>
          <a:p>
            <a:endParaRPr lang="de-CH" dirty="0" smtClean="0">
              <a:solidFill>
                <a:schemeClr val="tx1"/>
              </a:solidFill>
            </a:endParaRPr>
          </a:p>
          <a:p>
            <a:endParaRPr lang="de-CH" dirty="0" smtClean="0">
              <a:solidFill>
                <a:schemeClr val="tx1"/>
              </a:solidFill>
            </a:endParaRPr>
          </a:p>
          <a:p>
            <a:endParaRPr lang="de-CH" dirty="0" smtClean="0">
              <a:solidFill>
                <a:schemeClr val="tx1"/>
              </a:solidFill>
            </a:endParaRPr>
          </a:p>
          <a:p>
            <a:endParaRPr lang="de-CH" dirty="0" smtClean="0">
              <a:solidFill>
                <a:schemeClr val="tx1"/>
              </a:solidFill>
            </a:endParaRPr>
          </a:p>
          <a:p>
            <a:endParaRPr lang="de-CH" baseline="30000" dirty="0" smtClean="0">
              <a:solidFill>
                <a:schemeClr val="tx1"/>
              </a:solidFill>
            </a:endParaRPr>
          </a:p>
          <a:p>
            <a:endParaRPr lang="de-CH" baseline="30000" dirty="0" smtClean="0">
              <a:solidFill>
                <a:schemeClr val="tx1"/>
              </a:solidFill>
            </a:endParaRPr>
          </a:p>
          <a:p>
            <a:r>
              <a:rPr lang="de-CH" sz="1200" baseline="30000" dirty="0" smtClean="0">
                <a:solidFill>
                  <a:schemeClr val="tx1"/>
                </a:solidFill>
              </a:rPr>
              <a:t>1) </a:t>
            </a:r>
            <a:r>
              <a:rPr lang="de-CH" sz="1200" dirty="0" smtClean="0">
                <a:solidFill>
                  <a:schemeClr val="tx1"/>
                </a:solidFill>
              </a:rPr>
              <a:t>Keine Anwendung gemäss BRL „Verwendung von Baustoffen“.</a:t>
            </a:r>
          </a:p>
          <a:p>
            <a:endParaRPr lang="de-CH" dirty="0">
              <a:solidFill>
                <a:schemeClr val="tx1"/>
              </a:solidFill>
            </a:endParaRPr>
          </a:p>
        </p:txBody>
      </p:sp>
      <p:pic>
        <p:nvPicPr>
          <p:cNvPr id="2053" name="Picture 5"/>
          <p:cNvPicPr>
            <a:picLocks noChangeAspect="1" noChangeArrowheads="1"/>
          </p:cNvPicPr>
          <p:nvPr/>
        </p:nvPicPr>
        <p:blipFill>
          <a:blip r:embed="rId3" cstate="print"/>
          <a:srcRect/>
          <a:stretch>
            <a:fillRect/>
          </a:stretch>
        </p:blipFill>
        <p:spPr bwMode="auto">
          <a:xfrm>
            <a:off x="993979" y="1851692"/>
            <a:ext cx="7202861" cy="3110833"/>
          </a:xfrm>
          <a:prstGeom prst="rect">
            <a:avLst/>
          </a:prstGeom>
          <a:noFill/>
          <a:ln w="9525">
            <a:noFill/>
            <a:miter lim="800000"/>
            <a:headEnd/>
            <a:tailEnd/>
          </a:ln>
        </p:spPr>
      </p:pic>
      <p:sp>
        <p:nvSpPr>
          <p:cNvPr id="13" name="Rechteck 12"/>
          <p:cNvSpPr/>
          <p:nvPr/>
        </p:nvSpPr>
        <p:spPr>
          <a:xfrm>
            <a:off x="4523146" y="2347144"/>
            <a:ext cx="1238864" cy="100289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Rechteck 13"/>
          <p:cNvSpPr/>
          <p:nvPr/>
        </p:nvSpPr>
        <p:spPr>
          <a:xfrm>
            <a:off x="5727591" y="2352060"/>
            <a:ext cx="1238864" cy="1002890"/>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Rechteck 16"/>
          <p:cNvSpPr/>
          <p:nvPr/>
        </p:nvSpPr>
        <p:spPr>
          <a:xfrm>
            <a:off x="1037229" y="2402005"/>
            <a:ext cx="3466532" cy="914401"/>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Inhaltsplatzhalter 2"/>
          <p:cNvSpPr txBox="1">
            <a:spLocks/>
          </p:cNvSpPr>
          <p:nvPr/>
        </p:nvSpPr>
        <p:spPr>
          <a:xfrm>
            <a:off x="899592" y="3944203"/>
            <a:ext cx="7344816" cy="2293109"/>
          </a:xfrm>
          <a:prstGeom prst="rect">
            <a:avLst/>
          </a:prstGeom>
          <a:noFill/>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e-CH" sz="1900" b="0" i="0" u="none" strike="noStrike" kern="1200" cap="none" spc="0" normalizeH="0" baseline="0" noProof="0" dirty="0" smtClean="0">
              <a:ln>
                <a:noFill/>
              </a:ln>
              <a:solidFill>
                <a:srgbClr val="0070C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e-CH" sz="1900" dirty="0" smtClean="0">
              <a:solidFill>
                <a:srgbClr val="0070C0"/>
              </a:solidFill>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e-CH" sz="1900" b="0" i="0" u="none" strike="noStrike" kern="1200" cap="none" spc="0" normalizeH="0" baseline="0" noProof="0" dirty="0" smtClean="0">
              <a:ln>
                <a:noFill/>
              </a:ln>
              <a:solidFill>
                <a:srgbClr val="0070C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de-CH" sz="1900" dirty="0" smtClean="0">
              <a:solidFill>
                <a:srgbClr val="0070C0"/>
              </a:solidFill>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e-CH" sz="1900" b="0" i="0" u="none" strike="noStrike" kern="1200" cap="none" spc="0" normalizeH="0" baseline="0" noProof="0" dirty="0" smtClean="0">
              <a:ln>
                <a:noFill/>
              </a:ln>
              <a:solidFill>
                <a:srgbClr val="0070C0"/>
              </a:solidFill>
              <a:effectLst/>
              <a:uLnTx/>
              <a:uFillTx/>
              <a:latin typeface="+mn-lt"/>
              <a:ea typeface="+mn-ea"/>
              <a:cs typeface="+mn-cs"/>
            </a:endParaRPr>
          </a:p>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de-CH" sz="1900" b="0" i="0" u="none" strike="noStrike" kern="1200" cap="none" spc="0" normalizeH="0" baseline="0" noProof="0" dirty="0" smtClean="0">
                <a:ln>
                  <a:noFill/>
                </a:ln>
                <a:solidFill>
                  <a:srgbClr val="FF0000"/>
                </a:solidFill>
                <a:effectLst/>
                <a:uLnTx/>
                <a:uFillTx/>
                <a:latin typeface="+mn-lt"/>
                <a:ea typeface="+mn-ea"/>
                <a:cs typeface="+mn-cs"/>
              </a:rPr>
              <a:t>Tiefere Einstufung durch Qualitätssicherung der </a:t>
            </a:r>
            <a:r>
              <a:rPr kumimoji="0" lang="de-CH" sz="1900" b="0" i="0" u="none" strike="noStrike" kern="1200" cap="none" spc="0" normalizeH="0" baseline="0" noProof="0" dirty="0" err="1" smtClean="0">
                <a:ln>
                  <a:noFill/>
                </a:ln>
                <a:solidFill>
                  <a:srgbClr val="FF0000"/>
                </a:solidFill>
                <a:effectLst/>
                <a:uLnTx/>
                <a:uFillTx/>
                <a:latin typeface="+mn-lt"/>
                <a:ea typeface="+mn-ea"/>
                <a:cs typeface="+mn-cs"/>
              </a:rPr>
              <a:t>Lignum</a:t>
            </a:r>
            <a:r>
              <a:rPr kumimoji="0" lang="de-CH" sz="1900" b="0" i="0" u="none" strike="noStrike" kern="1200" cap="none" spc="0" normalizeH="0" baseline="0" noProof="0" dirty="0" smtClean="0">
                <a:ln>
                  <a:noFill/>
                </a:ln>
                <a:solidFill>
                  <a:srgbClr val="FF0000"/>
                </a:solidFill>
                <a:effectLst/>
                <a:uLnTx/>
                <a:uFillTx/>
                <a:latin typeface="+mn-lt"/>
                <a:ea typeface="+mn-ea"/>
                <a:cs typeface="+mn-cs"/>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e-CH" sz="1900" b="0" i="0" u="none" strike="noStrike" kern="1200" cap="none" spc="0" normalizeH="0" baseline="0" noProof="0" dirty="0" smtClean="0">
              <a:ln>
                <a:noFill/>
              </a:ln>
              <a:solidFill>
                <a:srgbClr val="0070C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e-CH" sz="1900" b="0" i="0" u="none" strike="noStrike" kern="1200" cap="none" spc="0" normalizeH="0" baseline="0" noProof="0" dirty="0" smtClean="0">
              <a:ln>
                <a:noFill/>
              </a:ln>
              <a:solidFill>
                <a:srgbClr val="0070C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e-CH" sz="1900" b="0" i="0" u="none" strike="noStrike" kern="1200" cap="none" spc="0" normalizeH="0" baseline="0" noProof="0" dirty="0">
              <a:ln>
                <a:noFill/>
              </a:ln>
              <a:solidFill>
                <a:srgbClr val="0070C0"/>
              </a:solidFill>
              <a:effectLst/>
              <a:uLnTx/>
              <a:uFillTx/>
              <a:latin typeface="+mn-lt"/>
              <a:ea typeface="+mn-ea"/>
              <a:cs typeface="+mn-cs"/>
            </a:endParaRPr>
          </a:p>
        </p:txBody>
      </p:sp>
      <p:sp>
        <p:nvSpPr>
          <p:cNvPr id="12" name="Rechteck 11"/>
          <p:cNvSpPr/>
          <p:nvPr/>
        </p:nvSpPr>
        <p:spPr>
          <a:xfrm>
            <a:off x="4573959" y="1892255"/>
            <a:ext cx="1143669" cy="42001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Rechteck 14"/>
          <p:cNvSpPr/>
          <p:nvPr/>
        </p:nvSpPr>
        <p:spPr>
          <a:xfrm>
            <a:off x="5777394" y="1897510"/>
            <a:ext cx="1143669" cy="42001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Foliennummernplatzhalter 2"/>
          <p:cNvSpPr>
            <a:spLocks noGrp="1"/>
          </p:cNvSpPr>
          <p:nvPr>
            <p:ph type="sldNum" sz="quarter" idx="12"/>
          </p:nvPr>
        </p:nvSpPr>
        <p:spPr/>
        <p:txBody>
          <a:bodyPr/>
          <a:lstStyle/>
          <a:p>
            <a:fld id="{535302CB-9945-4074-A751-93380961EE3F}" type="slidenum">
              <a:rPr lang="de-CH" smtClean="0">
                <a:latin typeface="+mn-lt"/>
              </a:rPr>
              <a:pPr/>
              <a:t>87</a:t>
            </a:fld>
            <a:endParaRPr lang="de-CH" dirty="0">
              <a:latin typeface="+mn-lt"/>
            </a:endParaRPr>
          </a:p>
        </p:txBody>
      </p:sp>
    </p:spTree>
    <p:extLst>
      <p:ext uri="{BB962C8B-B14F-4D97-AF65-F5344CB8AC3E}">
        <p14:creationId xmlns:p14="http://schemas.microsoft.com/office/powerpoint/2010/main" val="30755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7" grpId="0" animBg="1"/>
      <p:bldP spid="12" grpId="0" animBg="1"/>
      <p:bldP spid="12" grpId="1" animBg="1"/>
      <p:bldP spid="1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67592" y="188640"/>
            <a:ext cx="5268703" cy="432048"/>
          </a:xfrm>
        </p:spPr>
        <p:txBody>
          <a:bodyPr/>
          <a:lstStyle/>
          <a:p>
            <a:r>
              <a:rPr lang="de-CH" sz="2400" b="1" dirty="0" smtClean="0"/>
              <a:t>Qualitätssicherungsstufe</a:t>
            </a:r>
            <a:endParaRPr lang="de-CH" sz="2400" b="1" dirty="0"/>
          </a:p>
        </p:txBody>
      </p:sp>
      <p:sp>
        <p:nvSpPr>
          <p:cNvPr id="9" name="Inhaltsplatzhalter 8"/>
          <p:cNvSpPr>
            <a:spLocks noGrp="1"/>
          </p:cNvSpPr>
          <p:nvPr>
            <p:ph idx="1"/>
          </p:nvPr>
        </p:nvSpPr>
        <p:spPr>
          <a:xfrm>
            <a:off x="900000" y="1123200"/>
            <a:ext cx="7344816" cy="5297265"/>
          </a:xfrm>
        </p:spPr>
        <p:txBody>
          <a:bodyPr>
            <a:normAutofit fontScale="70000" lnSpcReduction="20000"/>
          </a:bodyPr>
          <a:lstStyle/>
          <a:p>
            <a:r>
              <a:rPr lang="de-CH" sz="1900" dirty="0" smtClean="0">
                <a:solidFill>
                  <a:schemeClr val="tx1"/>
                </a:solidFill>
              </a:rPr>
              <a:t>3.4.1 Qualitätssicherungsstufen (QSS) für Teilbereiche mit besonderen Brandrisiken (Teil 2)</a:t>
            </a:r>
          </a:p>
          <a:p>
            <a:endParaRPr lang="de-CH" dirty="0" smtClean="0">
              <a:solidFill>
                <a:schemeClr val="tx1"/>
              </a:solidFill>
            </a:endParaRPr>
          </a:p>
          <a:p>
            <a:endParaRPr lang="de-CH" dirty="0" smtClean="0">
              <a:solidFill>
                <a:schemeClr val="tx1"/>
              </a:solidFill>
            </a:endParaRPr>
          </a:p>
          <a:p>
            <a:endParaRPr lang="de-CH" dirty="0" smtClean="0">
              <a:solidFill>
                <a:schemeClr val="tx1"/>
              </a:solidFill>
            </a:endParaRPr>
          </a:p>
          <a:p>
            <a:endParaRPr lang="de-CH" dirty="0" smtClean="0">
              <a:solidFill>
                <a:schemeClr val="tx1"/>
              </a:solidFill>
            </a:endParaRPr>
          </a:p>
          <a:p>
            <a:endParaRPr lang="de-CH" dirty="0" smtClean="0">
              <a:solidFill>
                <a:schemeClr val="tx1"/>
              </a:solidFill>
            </a:endParaRPr>
          </a:p>
          <a:p>
            <a:endParaRPr lang="de-CH" dirty="0" smtClean="0">
              <a:solidFill>
                <a:schemeClr val="tx1"/>
              </a:solidFill>
            </a:endParaRPr>
          </a:p>
          <a:p>
            <a:endParaRPr lang="de-CH" dirty="0" smtClean="0">
              <a:solidFill>
                <a:schemeClr val="tx1"/>
              </a:solidFill>
            </a:endParaRPr>
          </a:p>
          <a:p>
            <a:endParaRPr lang="de-CH" dirty="0" smtClean="0">
              <a:solidFill>
                <a:schemeClr val="tx1"/>
              </a:solidFill>
            </a:endParaRPr>
          </a:p>
          <a:p>
            <a:endParaRPr lang="de-CH" dirty="0" smtClean="0">
              <a:solidFill>
                <a:schemeClr val="tx1"/>
              </a:solidFill>
            </a:endParaRPr>
          </a:p>
          <a:p>
            <a:endParaRPr lang="de-CH" dirty="0" smtClean="0">
              <a:solidFill>
                <a:schemeClr val="tx1"/>
              </a:solidFill>
            </a:endParaRPr>
          </a:p>
          <a:p>
            <a:endParaRPr lang="de-CH" dirty="0" smtClean="0">
              <a:solidFill>
                <a:schemeClr val="tx1"/>
              </a:solidFill>
            </a:endParaRPr>
          </a:p>
          <a:p>
            <a:endParaRPr lang="de-CH" baseline="30000" dirty="0" smtClean="0">
              <a:solidFill>
                <a:schemeClr val="tx1"/>
              </a:solidFill>
            </a:endParaRPr>
          </a:p>
          <a:p>
            <a:endParaRPr lang="de-CH" baseline="30000" dirty="0" smtClean="0">
              <a:solidFill>
                <a:schemeClr val="tx1"/>
              </a:solidFill>
            </a:endParaRPr>
          </a:p>
          <a:p>
            <a:endParaRPr lang="de-CH" baseline="30000" dirty="0" smtClean="0">
              <a:solidFill>
                <a:schemeClr val="tx1"/>
              </a:solidFill>
            </a:endParaRPr>
          </a:p>
          <a:p>
            <a:r>
              <a:rPr lang="de-CH" sz="1200" baseline="30000" dirty="0" smtClean="0">
                <a:solidFill>
                  <a:schemeClr val="tx1"/>
                </a:solidFill>
              </a:rPr>
              <a:t>2) </a:t>
            </a:r>
            <a:r>
              <a:rPr lang="de-CH" sz="1200" dirty="0" smtClean="0">
                <a:solidFill>
                  <a:schemeClr val="tx1"/>
                </a:solidFill>
              </a:rPr>
              <a:t>Ist objektspezifisch von der Brandschutzbehörde festzulegen.</a:t>
            </a:r>
            <a:endParaRPr lang="de-CH" sz="1200" dirty="0">
              <a:solidFill>
                <a:schemeClr val="tx1"/>
              </a:solidFill>
            </a:endParaRPr>
          </a:p>
        </p:txBody>
      </p:sp>
      <p:pic>
        <p:nvPicPr>
          <p:cNvPr id="3076" name="Picture 4"/>
          <p:cNvPicPr>
            <a:picLocks noChangeAspect="1" noChangeArrowheads="1"/>
          </p:cNvPicPr>
          <p:nvPr/>
        </p:nvPicPr>
        <p:blipFill>
          <a:blip r:embed="rId3" cstate="print"/>
          <a:srcRect/>
          <a:stretch>
            <a:fillRect/>
          </a:stretch>
        </p:blipFill>
        <p:spPr bwMode="auto">
          <a:xfrm>
            <a:off x="984455" y="1784860"/>
            <a:ext cx="7200000" cy="555556"/>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a:stretch>
            <a:fillRect/>
          </a:stretch>
        </p:blipFill>
        <p:spPr bwMode="auto">
          <a:xfrm>
            <a:off x="984454" y="2336082"/>
            <a:ext cx="7200000" cy="3444444"/>
          </a:xfrm>
          <a:prstGeom prst="rect">
            <a:avLst/>
          </a:prstGeom>
          <a:noFill/>
          <a:ln w="9525">
            <a:noFill/>
            <a:miter lim="800000"/>
            <a:headEnd/>
            <a:tailEnd/>
          </a:ln>
        </p:spPr>
      </p:pic>
      <p:sp>
        <p:nvSpPr>
          <p:cNvPr id="11" name="Rechteck 10"/>
          <p:cNvSpPr/>
          <p:nvPr/>
        </p:nvSpPr>
        <p:spPr>
          <a:xfrm>
            <a:off x="1037230" y="3070746"/>
            <a:ext cx="3466532" cy="504967"/>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Rechteck 13"/>
          <p:cNvSpPr/>
          <p:nvPr/>
        </p:nvSpPr>
        <p:spPr>
          <a:xfrm>
            <a:off x="1039504" y="5365846"/>
            <a:ext cx="3466532" cy="379862"/>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Rechteck 14"/>
          <p:cNvSpPr/>
          <p:nvPr/>
        </p:nvSpPr>
        <p:spPr>
          <a:xfrm>
            <a:off x="4540236" y="2320120"/>
            <a:ext cx="1219119" cy="2129050"/>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Rechteck 15"/>
          <p:cNvSpPr/>
          <p:nvPr/>
        </p:nvSpPr>
        <p:spPr>
          <a:xfrm>
            <a:off x="5757164" y="2322394"/>
            <a:ext cx="2390549" cy="2129050"/>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Rechteck 16"/>
          <p:cNvSpPr/>
          <p:nvPr/>
        </p:nvSpPr>
        <p:spPr>
          <a:xfrm>
            <a:off x="4544788" y="5368119"/>
            <a:ext cx="3602925" cy="404884"/>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Foliennummernplatzhalter 2"/>
          <p:cNvSpPr>
            <a:spLocks noGrp="1"/>
          </p:cNvSpPr>
          <p:nvPr>
            <p:ph type="sldNum" sz="quarter" idx="12"/>
          </p:nvPr>
        </p:nvSpPr>
        <p:spPr/>
        <p:txBody>
          <a:bodyPr/>
          <a:lstStyle/>
          <a:p>
            <a:fld id="{535302CB-9945-4074-A751-93380961EE3F}" type="slidenum">
              <a:rPr lang="de-CH" smtClean="0">
                <a:latin typeface="+mn-lt"/>
              </a:rPr>
              <a:pPr/>
              <a:t>88</a:t>
            </a:fld>
            <a:endParaRPr lang="de-CH" dirty="0">
              <a:latin typeface="+mn-lt"/>
            </a:endParaRPr>
          </a:p>
        </p:txBody>
      </p:sp>
    </p:spTree>
    <p:extLst>
      <p:ext uri="{BB962C8B-B14F-4D97-AF65-F5344CB8AC3E}">
        <p14:creationId xmlns:p14="http://schemas.microsoft.com/office/powerpoint/2010/main" val="82983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5" grpId="0" animBg="1"/>
      <p:bldP spid="15" grpId="1" animBg="1"/>
      <p:bldP spid="16" grpId="0" animBg="1"/>
      <p:bldP spid="16" grpId="1" animBg="1"/>
      <p:bldP spid="1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00250" y="188640"/>
            <a:ext cx="5236046" cy="432048"/>
          </a:xfrm>
        </p:spPr>
        <p:txBody>
          <a:bodyPr/>
          <a:lstStyle/>
          <a:p>
            <a:r>
              <a:rPr lang="de-CH" sz="2400" b="1" dirty="0" smtClean="0"/>
              <a:t>Allgemeine Umsetzung</a:t>
            </a:r>
            <a:endParaRPr lang="de-CH" sz="2400" b="1" dirty="0"/>
          </a:p>
        </p:txBody>
      </p:sp>
      <p:sp>
        <p:nvSpPr>
          <p:cNvPr id="3" name="Inhaltsplatzhalter 2"/>
          <p:cNvSpPr>
            <a:spLocks noGrp="1"/>
          </p:cNvSpPr>
          <p:nvPr>
            <p:ph idx="1"/>
          </p:nvPr>
        </p:nvSpPr>
        <p:spPr>
          <a:xfrm>
            <a:off x="899592" y="1052735"/>
            <a:ext cx="7344816" cy="5390106"/>
          </a:xfrm>
        </p:spPr>
        <p:txBody>
          <a:bodyPr>
            <a:normAutofit/>
          </a:bodyPr>
          <a:lstStyle/>
          <a:p>
            <a:pPr>
              <a:buNone/>
            </a:pPr>
            <a:endParaRPr lang="de-CH" sz="1900" dirty="0" smtClean="0"/>
          </a:p>
          <a:p>
            <a:pPr>
              <a:buNone/>
            </a:pPr>
            <a:endParaRPr lang="de-CH" sz="1900" dirty="0" smtClean="0"/>
          </a:p>
          <a:p>
            <a:pPr>
              <a:buNone/>
            </a:pPr>
            <a:r>
              <a:rPr lang="de-CH" sz="1900" dirty="0" smtClean="0">
                <a:solidFill>
                  <a:srgbClr val="FF0000"/>
                </a:solidFill>
              </a:rPr>
              <a:t>Welche Aufgaben haben die Projektbeteiligten?</a:t>
            </a:r>
          </a:p>
          <a:p>
            <a:pPr>
              <a:buNone/>
            </a:pPr>
            <a:endParaRPr lang="de-CH" sz="1900" dirty="0" smtClean="0"/>
          </a:p>
          <a:p>
            <a:pPr>
              <a:spcAft>
                <a:spcPts val="600"/>
              </a:spcAft>
            </a:pPr>
            <a:r>
              <a:rPr lang="de-CH" sz="1900" dirty="0" smtClean="0"/>
              <a:t>Eigentümer- und Nutzerschaft (4.1.1):</a:t>
            </a:r>
          </a:p>
          <a:p>
            <a:pPr>
              <a:buNone/>
            </a:pPr>
            <a:r>
              <a:rPr lang="de-CH" sz="1900" dirty="0" smtClean="0"/>
              <a:t>	</a:t>
            </a:r>
            <a:r>
              <a:rPr lang="de-CH" sz="1700" dirty="0" smtClean="0"/>
              <a:t>legen die Nutzung fest (b)</a:t>
            </a:r>
          </a:p>
          <a:p>
            <a:pPr>
              <a:buNone/>
            </a:pPr>
            <a:r>
              <a:rPr lang="de-CH" sz="1700" dirty="0" smtClean="0"/>
              <a:t>	beauftragen geeignete Personen (c)</a:t>
            </a:r>
          </a:p>
          <a:p>
            <a:pPr>
              <a:buNone/>
            </a:pPr>
            <a:r>
              <a:rPr lang="de-CH" sz="1700" dirty="0" smtClean="0"/>
              <a:t>	unterzeichnen die Übereinstimmungserklärung Brandschutz (e)</a:t>
            </a:r>
          </a:p>
          <a:p>
            <a:pPr>
              <a:buNone/>
            </a:pPr>
            <a:r>
              <a:rPr lang="de-CH" sz="1700" dirty="0" smtClean="0"/>
              <a:t>	sorgen für die Betriebsbereitschaft aller Anlagen (h)</a:t>
            </a:r>
          </a:p>
        </p:txBody>
      </p:sp>
      <p:sp>
        <p:nvSpPr>
          <p:cNvPr id="4" name="Foliennummernplatzhalter 3"/>
          <p:cNvSpPr>
            <a:spLocks noGrp="1"/>
          </p:cNvSpPr>
          <p:nvPr>
            <p:ph type="sldNum" sz="quarter" idx="12"/>
          </p:nvPr>
        </p:nvSpPr>
        <p:spPr/>
        <p:txBody>
          <a:bodyPr/>
          <a:lstStyle/>
          <a:p>
            <a:fld id="{535302CB-9945-4074-A751-93380961EE3F}" type="slidenum">
              <a:rPr lang="de-CH" smtClean="0">
                <a:latin typeface="+mn-lt"/>
              </a:rPr>
              <a:pPr/>
              <a:t>89</a:t>
            </a:fld>
            <a:endParaRPr lang="de-CH" dirty="0">
              <a:latin typeface="+mn-lt"/>
            </a:endParaRPr>
          </a:p>
        </p:txBody>
      </p:sp>
    </p:spTree>
    <p:extLst>
      <p:ext uri="{BB962C8B-B14F-4D97-AF65-F5344CB8AC3E}">
        <p14:creationId xmlns:p14="http://schemas.microsoft.com/office/powerpoint/2010/main" val="1699395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CH" b="1" dirty="0" smtClean="0"/>
              <a:t>Brandschutzvorschriften 2015</a:t>
            </a:r>
            <a:endParaRPr lang="de-CH" b="1" dirty="0"/>
          </a:p>
        </p:txBody>
      </p:sp>
      <p:sp>
        <p:nvSpPr>
          <p:cNvPr id="3" name="Textplatzhalter 2"/>
          <p:cNvSpPr>
            <a:spLocks noGrp="1"/>
          </p:cNvSpPr>
          <p:nvPr>
            <p:ph type="body" idx="10"/>
          </p:nvPr>
        </p:nvSpPr>
        <p:spPr>
          <a:xfrm>
            <a:off x="407988" y="899194"/>
            <a:ext cx="8326437" cy="5653997"/>
          </a:xfrm>
        </p:spPr>
        <p:txBody>
          <a:bodyPr/>
          <a:lstStyle/>
          <a:p>
            <a:endParaRPr lang="de-CH" b="1" dirty="0" smtClean="0">
              <a:latin typeface="Meta Normal" pitchFamily="50" charset="0"/>
            </a:endParaRPr>
          </a:p>
          <a:p>
            <a:r>
              <a:rPr lang="de-CH" b="1" dirty="0" smtClean="0">
                <a:latin typeface="Meta Normal" pitchFamily="50" charset="0"/>
              </a:rPr>
              <a:t>Bestellung der Ordner bei der VKF</a:t>
            </a:r>
            <a:r>
              <a:rPr lang="de-CH" dirty="0" smtClean="0">
                <a:latin typeface="Meta Normal" pitchFamily="50" charset="0"/>
              </a:rPr>
              <a:t>:</a:t>
            </a:r>
          </a:p>
          <a:p>
            <a:r>
              <a:rPr lang="de-CH" dirty="0" smtClean="0">
                <a:latin typeface="Meta Normal" pitchFamily="50" charset="0"/>
              </a:rPr>
              <a:t>Ordner-Set (A+B) à 250 Fr.</a:t>
            </a:r>
          </a:p>
          <a:p>
            <a:r>
              <a:rPr lang="de-CH" dirty="0" smtClean="0">
                <a:latin typeface="Meta Normal" pitchFamily="50" charset="0"/>
              </a:rPr>
              <a:t> </a:t>
            </a:r>
          </a:p>
          <a:p>
            <a:r>
              <a:rPr lang="de-CH" b="1" dirty="0" smtClean="0">
                <a:latin typeface="Meta Normal" pitchFamily="50" charset="0"/>
              </a:rPr>
              <a:t>kostenloser Download</a:t>
            </a:r>
            <a:endParaRPr lang="de-CH" dirty="0" smtClean="0">
              <a:latin typeface="Meta Normal" pitchFamily="50" charset="0"/>
            </a:endParaRPr>
          </a:p>
          <a:p>
            <a:endParaRPr lang="de-CH" dirty="0" smtClean="0">
              <a:latin typeface="Meta Normal" pitchFamily="50" charset="0"/>
            </a:endParaRPr>
          </a:p>
          <a:p>
            <a:r>
              <a:rPr lang="de-CH" b="1" dirty="0" smtClean="0">
                <a:latin typeface="Meta Normal" pitchFamily="50" charset="0"/>
              </a:rPr>
              <a:t>Broschüre «Auszug aus den </a:t>
            </a:r>
          </a:p>
          <a:p>
            <a:r>
              <a:rPr lang="de-CH" b="1" dirty="0" smtClean="0">
                <a:latin typeface="Meta Normal" pitchFamily="50" charset="0"/>
              </a:rPr>
              <a:t>Brandschutzvorschriften»:</a:t>
            </a:r>
          </a:p>
          <a:p>
            <a:r>
              <a:rPr lang="de-CH" dirty="0" smtClean="0">
                <a:latin typeface="Meta Normal" pitchFamily="50" charset="0"/>
              </a:rPr>
              <a:t>Bestellung bei der VKF</a:t>
            </a:r>
          </a:p>
          <a:p>
            <a:endParaRPr lang="de-CH" dirty="0" smtClean="0">
              <a:latin typeface="Meta Normal" pitchFamily="50" charset="0"/>
            </a:endParaRPr>
          </a:p>
          <a:p>
            <a:r>
              <a:rPr lang="de-CH" dirty="0" smtClean="0">
                <a:latin typeface="Meta Normal" pitchFamily="50" charset="0"/>
              </a:rPr>
              <a:t>Als kostenloses </a:t>
            </a:r>
            <a:r>
              <a:rPr lang="de-CH" b="1" dirty="0" smtClean="0">
                <a:latin typeface="Meta Normal" pitchFamily="50" charset="0"/>
              </a:rPr>
              <a:t>APP für Tablets </a:t>
            </a:r>
            <a:r>
              <a:rPr lang="de-CH" dirty="0" smtClean="0">
                <a:latin typeface="Meta Normal" pitchFamily="50" charset="0"/>
              </a:rPr>
              <a:t> Betriebssystemen Apple, Android,</a:t>
            </a:r>
          </a:p>
          <a:p>
            <a:r>
              <a:rPr lang="de-CH" dirty="0" smtClean="0">
                <a:latin typeface="Meta Normal" pitchFamily="50" charset="0"/>
              </a:rPr>
              <a:t>Windows (nicht verfügbar für Smartphones) </a:t>
            </a:r>
          </a:p>
          <a:p>
            <a:r>
              <a:rPr lang="de-CH" dirty="0" smtClean="0">
                <a:latin typeface="Meta Normal" pitchFamily="50" charset="0"/>
                <a:sym typeface="Wingdings" panose="05000000000000000000" pitchFamily="2" charset="2"/>
              </a:rPr>
              <a:t> Suchbegriff «VKF </a:t>
            </a:r>
            <a:r>
              <a:rPr lang="de-CH" dirty="0" err="1" smtClean="0">
                <a:latin typeface="Meta Normal" pitchFamily="50" charset="0"/>
                <a:sym typeface="Wingdings" panose="05000000000000000000" pitchFamily="2" charset="2"/>
              </a:rPr>
              <a:t>Praever</a:t>
            </a:r>
            <a:r>
              <a:rPr lang="de-CH" dirty="0" smtClean="0">
                <a:latin typeface="Meta Normal" pitchFamily="50" charset="0"/>
                <a:sym typeface="Wingdings" panose="05000000000000000000" pitchFamily="2" charset="2"/>
              </a:rPr>
              <a:t>»</a:t>
            </a:r>
            <a:endParaRPr lang="de-CH" dirty="0">
              <a:latin typeface="Meta Normal" pitchFamily="50" charset="0"/>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073" t="12871" r="26260" b="11375"/>
          <a:stretch/>
        </p:blipFill>
        <p:spPr bwMode="auto">
          <a:xfrm>
            <a:off x="5800268" y="1783569"/>
            <a:ext cx="2156206" cy="2515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I:\Feuerpolizei\Administration\Brandschutzvorschriften2015\Auszug.jpg"/>
          <p:cNvPicPr>
            <a:picLocks noChangeAspect="1" noChangeArrowheads="1"/>
          </p:cNvPicPr>
          <p:nvPr/>
        </p:nvPicPr>
        <p:blipFill rotWithShape="1">
          <a:blip r:embed="rId4">
            <a:extLst>
              <a:ext uri="{28A0092B-C50C-407E-A947-70E740481C1C}">
                <a14:useLocalDpi xmlns:a14="http://schemas.microsoft.com/office/drawing/2010/main" val="0"/>
              </a:ext>
            </a:extLst>
          </a:blip>
          <a:srcRect l="19078"/>
          <a:stretch/>
        </p:blipFill>
        <p:spPr bwMode="auto">
          <a:xfrm>
            <a:off x="7909549" y="4432979"/>
            <a:ext cx="1081562" cy="1894342"/>
          </a:xfrm>
          <a:prstGeom prst="rect">
            <a:avLst/>
          </a:prstGeom>
          <a:noFill/>
          <a:extLst>
            <a:ext uri="{909E8E84-426E-40DD-AFC4-6F175D3DCCD1}">
              <a14:hiddenFill xmlns:a14="http://schemas.microsoft.com/office/drawing/2010/main">
                <a:solidFill>
                  <a:srgbClr val="FFFFFF"/>
                </a:solidFill>
              </a14:hiddenFill>
            </a:ext>
          </a:extLst>
        </p:spPr>
      </p:pic>
      <p:sp>
        <p:nvSpPr>
          <p:cNvPr id="6" name="Foliennummernplatzhalter 5"/>
          <p:cNvSpPr>
            <a:spLocks noGrp="1"/>
          </p:cNvSpPr>
          <p:nvPr>
            <p:ph type="sldNum" sz="quarter" idx="11"/>
          </p:nvPr>
        </p:nvSpPr>
        <p:spPr/>
        <p:txBody>
          <a:bodyPr/>
          <a:lstStyle/>
          <a:p>
            <a:fld id="{4D625B7D-F40F-48DA-B3F7-DCD8D64DA1F5}" type="slidenum">
              <a:rPr lang="de-CH" smtClean="0"/>
              <a:pPr/>
              <a:t>9</a:t>
            </a:fld>
            <a:endParaRPr lang="de-CH"/>
          </a:p>
        </p:txBody>
      </p:sp>
    </p:spTree>
    <p:extLst>
      <p:ext uri="{BB962C8B-B14F-4D97-AF65-F5344CB8AC3E}">
        <p14:creationId xmlns:p14="http://schemas.microsoft.com/office/powerpoint/2010/main" val="375116162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51264" y="188640"/>
            <a:ext cx="5285032" cy="432048"/>
          </a:xfrm>
        </p:spPr>
        <p:txBody>
          <a:bodyPr/>
          <a:lstStyle/>
          <a:p>
            <a:r>
              <a:rPr lang="de-CH" sz="2400" b="1" dirty="0" smtClean="0"/>
              <a:t>Allgemeine Umsetzung</a:t>
            </a:r>
            <a:endParaRPr lang="de-CH" sz="2400" b="1" dirty="0"/>
          </a:p>
        </p:txBody>
      </p:sp>
      <p:sp>
        <p:nvSpPr>
          <p:cNvPr id="3" name="Inhaltsplatzhalter 2"/>
          <p:cNvSpPr>
            <a:spLocks noGrp="1"/>
          </p:cNvSpPr>
          <p:nvPr>
            <p:ph idx="1"/>
          </p:nvPr>
        </p:nvSpPr>
        <p:spPr>
          <a:xfrm>
            <a:off x="899592" y="1807143"/>
            <a:ext cx="7344816" cy="2395206"/>
          </a:xfrm>
          <a:solidFill>
            <a:schemeClr val="bg1">
              <a:lumMod val="85000"/>
            </a:schemeClr>
          </a:solidFill>
        </p:spPr>
        <p:txBody>
          <a:bodyPr>
            <a:normAutofit/>
          </a:bodyPr>
          <a:lstStyle/>
          <a:p>
            <a:r>
              <a:rPr lang="de-CH" sz="1900" dirty="0" smtClean="0"/>
              <a:t>BSN 1-15 Art. 18</a:t>
            </a:r>
          </a:p>
          <a:p>
            <a:endParaRPr lang="de-CH" sz="1900" dirty="0" smtClean="0"/>
          </a:p>
          <a:p>
            <a:r>
              <a:rPr lang="de-CH" sz="1900" dirty="0" smtClean="0"/>
              <a:t>1  </a:t>
            </a:r>
            <a:r>
              <a:rPr lang="de-CH" sz="1900" b="1" dirty="0" smtClean="0"/>
              <a:t>Zur Wahrung der Unterhaltspflicht</a:t>
            </a:r>
            <a:r>
              <a:rPr lang="de-CH" sz="1900" dirty="0" smtClean="0"/>
              <a:t> sind der Eigentümerschaft  von Bauten und Anlagen mit dem Bezug alle dazu </a:t>
            </a:r>
            <a:r>
              <a:rPr lang="de-CH" sz="1900" b="1" dirty="0" smtClean="0"/>
              <a:t>erforderlichen Dokumente</a:t>
            </a:r>
            <a:r>
              <a:rPr lang="de-CH" sz="1900" dirty="0" smtClean="0"/>
              <a:t> abzugeben. </a:t>
            </a:r>
          </a:p>
          <a:p>
            <a:r>
              <a:rPr lang="de-CH" sz="1900" dirty="0" smtClean="0"/>
              <a:t>2  Die entsprechenden </a:t>
            </a:r>
            <a:r>
              <a:rPr lang="de-CH" sz="1900" b="1" dirty="0" smtClean="0"/>
              <a:t>Dokumente</a:t>
            </a:r>
            <a:r>
              <a:rPr lang="de-CH" sz="1900" dirty="0" smtClean="0"/>
              <a:t> sind durch die Eigentümer- und Nutzerschaft bei wesentlichen Anpassungen </a:t>
            </a:r>
            <a:r>
              <a:rPr lang="de-CH" sz="1900" b="1" dirty="0" smtClean="0"/>
              <a:t>nachzuführen</a:t>
            </a:r>
            <a:r>
              <a:rPr lang="de-CH" sz="1900" dirty="0" smtClean="0"/>
              <a:t>. </a:t>
            </a:r>
          </a:p>
          <a:p>
            <a:endParaRPr lang="de-CH" sz="1900" b="1" dirty="0" smtClean="0"/>
          </a:p>
          <a:p>
            <a:endParaRPr lang="de-CH" sz="1900" b="1" dirty="0" smtClean="0"/>
          </a:p>
          <a:p>
            <a:endParaRPr lang="de-CH" sz="1900" dirty="0" smtClean="0"/>
          </a:p>
        </p:txBody>
      </p:sp>
      <p:sp>
        <p:nvSpPr>
          <p:cNvPr id="7" name="Inhaltsplatzhalter 2"/>
          <p:cNvSpPr txBox="1">
            <a:spLocks/>
          </p:cNvSpPr>
          <p:nvPr/>
        </p:nvSpPr>
        <p:spPr>
          <a:xfrm>
            <a:off x="899592" y="1052736"/>
            <a:ext cx="7344816" cy="5184576"/>
          </a:xfrm>
          <a:prstGeom prst="rect">
            <a:avLst/>
          </a:prstGeom>
          <a:noFill/>
        </p:spPr>
        <p:txBody>
          <a:bodyPr vert="horz" lIns="91440" tIns="45720" rIns="91440" bIns="45720" rtlCol="0">
            <a:normAutofit/>
          </a:bodyPr>
          <a:lstStyle/>
          <a:p>
            <a:pPr marL="0" marR="0" lvl="0" indent="0" algn="l" defTabSz="914400" rtl="0" eaLnBrk="1" fontAlgn="auto" latinLnBrk="0" hangingPunct="1">
              <a:lnSpc>
                <a:spcPct val="80000"/>
              </a:lnSpc>
              <a:spcBef>
                <a:spcPct val="20000"/>
              </a:spcBef>
              <a:spcAft>
                <a:spcPts val="0"/>
              </a:spcAft>
              <a:buClrTx/>
              <a:buSzTx/>
              <a:buFont typeface="Arial" pitchFamily="34" charset="0"/>
              <a:buNone/>
              <a:tabLst>
                <a:tab pos="180975" algn="l"/>
              </a:tabLst>
              <a:defRPr/>
            </a:pPr>
            <a:endParaRPr kumimoji="0" lang="de-CH" sz="1900" b="0" i="0" u="none" strike="noStrike" kern="1200" cap="none" spc="0" normalizeH="0" baseline="0" noProof="0" dirty="0" smtClean="0">
              <a:ln>
                <a:noFill/>
              </a:ln>
              <a:solidFill>
                <a:srgbClr val="0070C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180975" algn="l"/>
              </a:tabLst>
              <a:defRPr/>
            </a:pPr>
            <a:endParaRPr kumimoji="0" lang="de-CH" sz="1900" b="0" i="0" u="none" strike="noStrike" kern="1200" cap="none" spc="0" normalizeH="0" baseline="0" noProof="0" dirty="0" smtClean="0">
              <a:ln>
                <a:noFill/>
              </a:ln>
              <a:solidFill>
                <a:srgbClr val="FF00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180975" algn="l"/>
              </a:tabLst>
              <a:defRPr/>
            </a:pPr>
            <a:endParaRPr lang="de-CH" sz="1900" dirty="0" smtClean="0">
              <a:solidFill>
                <a:srgbClr val="FF0000"/>
              </a:solidFill>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180975" algn="l"/>
              </a:tabLst>
              <a:defRPr/>
            </a:pPr>
            <a:endParaRPr kumimoji="0" lang="de-CH" sz="1900" b="0" i="0" u="none" strike="noStrike" kern="1200" cap="none" spc="0" normalizeH="0" baseline="0" noProof="0" dirty="0" smtClean="0">
              <a:ln>
                <a:noFill/>
              </a:ln>
              <a:solidFill>
                <a:srgbClr val="FF00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180975" algn="l"/>
              </a:tabLst>
              <a:defRPr/>
            </a:pPr>
            <a:endParaRPr lang="de-CH" sz="1900" dirty="0" smtClean="0">
              <a:solidFill>
                <a:srgbClr val="FF0000"/>
              </a:solidFill>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180975" algn="l"/>
              </a:tabLst>
              <a:defRPr/>
            </a:pPr>
            <a:endParaRPr kumimoji="0" lang="de-CH" sz="1900" b="0" i="0" u="none" strike="noStrike" kern="1200" cap="none" spc="0" normalizeH="0" baseline="0" noProof="0" dirty="0" smtClean="0">
              <a:ln>
                <a:noFill/>
              </a:ln>
              <a:solidFill>
                <a:srgbClr val="FF00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180975" algn="l"/>
              </a:tabLst>
              <a:defRPr/>
            </a:pPr>
            <a:endParaRPr lang="de-CH" sz="1900" dirty="0" smtClean="0">
              <a:solidFill>
                <a:srgbClr val="FF0000"/>
              </a:solidFill>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180975" algn="l"/>
              </a:tabLst>
              <a:defRPr/>
            </a:pPr>
            <a:endParaRPr kumimoji="0" lang="de-CH" sz="1900" b="0" i="0" u="none" strike="noStrike" kern="1200" cap="none" spc="0" normalizeH="0" baseline="0" noProof="0" dirty="0" smtClean="0">
              <a:ln>
                <a:noFill/>
              </a:ln>
              <a:solidFill>
                <a:srgbClr val="FF00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180975" algn="l"/>
              </a:tabLst>
              <a:defRPr/>
            </a:pPr>
            <a:endParaRPr lang="de-CH" sz="1900" dirty="0" smtClean="0">
              <a:solidFill>
                <a:srgbClr val="FF0000"/>
              </a:solidFill>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180975" algn="l"/>
              </a:tabLst>
              <a:defRPr/>
            </a:pPr>
            <a:endParaRPr kumimoji="0" lang="de-CH" sz="1900" b="0" i="0" u="none" strike="noStrike" kern="1200" cap="none" spc="0" normalizeH="0" baseline="0" noProof="0" dirty="0" smtClean="0">
              <a:ln>
                <a:noFill/>
              </a:ln>
              <a:solidFill>
                <a:srgbClr val="FF00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180975" algn="l"/>
              </a:tabLst>
              <a:defRPr/>
            </a:pPr>
            <a:endParaRPr lang="de-CH" sz="1900" dirty="0" smtClean="0">
              <a:solidFill>
                <a:srgbClr val="FF0000"/>
              </a:solidFill>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180975" algn="l"/>
              </a:tabLst>
              <a:defRPr/>
            </a:pPr>
            <a:r>
              <a:rPr kumimoji="0" lang="de-CH" sz="1900" b="0" i="0" u="none" strike="noStrike" kern="1200" cap="none" spc="0" normalizeH="0" baseline="0" noProof="0" dirty="0" smtClean="0">
                <a:ln>
                  <a:noFill/>
                </a:ln>
                <a:solidFill>
                  <a:srgbClr val="FF0000"/>
                </a:solidFill>
                <a:effectLst/>
                <a:uLnTx/>
                <a:uFillTx/>
                <a:latin typeface="+mn-lt"/>
                <a:ea typeface="+mn-ea"/>
                <a:cs typeface="+mn-cs"/>
              </a:rPr>
              <a:t>Eigentümer- und Nutzerschaft werden in</a:t>
            </a:r>
            <a:r>
              <a:rPr kumimoji="0" lang="de-CH" sz="1900" b="0" i="0" u="none" strike="noStrike" kern="1200" cap="none" spc="0" normalizeH="0" noProof="0" dirty="0" smtClean="0">
                <a:ln>
                  <a:noFill/>
                </a:ln>
                <a:solidFill>
                  <a:srgbClr val="FF0000"/>
                </a:solidFill>
                <a:effectLst/>
                <a:uLnTx/>
                <a:uFillTx/>
                <a:latin typeface="+mn-lt"/>
                <a:ea typeface="+mn-ea"/>
                <a:cs typeface="+mn-cs"/>
              </a:rPr>
              <a:t> der Lage sein ihre </a:t>
            </a:r>
            <a:r>
              <a:rPr kumimoji="0" lang="de-CH" sz="1900" b="0" i="0" u="none" strike="noStrike" kern="1200" cap="none" spc="0" normalizeH="0" baseline="0" noProof="0" dirty="0" smtClean="0">
                <a:ln>
                  <a:noFill/>
                </a:ln>
                <a:solidFill>
                  <a:srgbClr val="FF0000"/>
                </a:solidFill>
                <a:effectLst/>
                <a:uLnTx/>
                <a:uFillTx/>
                <a:latin typeface="+mn-lt"/>
                <a:ea typeface="+mn-ea"/>
                <a:cs typeface="+mn-cs"/>
              </a:rPr>
              <a:t>Verantwortung</a:t>
            </a:r>
            <a:r>
              <a:rPr kumimoji="0" lang="de-CH" sz="1900" b="0" i="0" u="none" strike="noStrike" kern="1200" cap="none" spc="0" normalizeH="0" noProof="0" dirty="0" smtClean="0">
                <a:ln>
                  <a:noFill/>
                </a:ln>
                <a:solidFill>
                  <a:srgbClr val="FF0000"/>
                </a:solidFill>
                <a:effectLst/>
                <a:uLnTx/>
                <a:uFillTx/>
                <a:latin typeface="+mn-lt"/>
                <a:ea typeface="+mn-ea"/>
                <a:cs typeface="+mn-cs"/>
              </a:rPr>
              <a:t> wahrnehmen zu können</a:t>
            </a:r>
            <a:r>
              <a:rPr lang="de-CH" sz="1900" dirty="0" smtClean="0">
                <a:solidFill>
                  <a:srgbClr val="FF0000"/>
                </a:solidFill>
              </a:rPr>
              <a:t>.</a:t>
            </a:r>
            <a:endParaRPr kumimoji="0" lang="de-CH" sz="1900" b="0" i="0" u="none" strike="noStrike" kern="1200" cap="none" spc="0" normalizeH="0" baseline="0" noProof="0" dirty="0" smtClean="0">
              <a:ln>
                <a:noFill/>
              </a:ln>
              <a:solidFill>
                <a:srgbClr val="0070C0"/>
              </a:solidFill>
              <a:effectLst/>
              <a:uLnTx/>
              <a:uFillTx/>
              <a:latin typeface="+mn-lt"/>
              <a:ea typeface="+mn-ea"/>
              <a:cs typeface="+mn-cs"/>
            </a:endParaRPr>
          </a:p>
        </p:txBody>
      </p:sp>
      <p:sp>
        <p:nvSpPr>
          <p:cNvPr id="4" name="Foliennummernplatzhalter 3"/>
          <p:cNvSpPr>
            <a:spLocks noGrp="1"/>
          </p:cNvSpPr>
          <p:nvPr>
            <p:ph type="sldNum" sz="quarter" idx="12"/>
          </p:nvPr>
        </p:nvSpPr>
        <p:spPr/>
        <p:txBody>
          <a:bodyPr/>
          <a:lstStyle/>
          <a:p>
            <a:fld id="{535302CB-9945-4074-A751-93380961EE3F}" type="slidenum">
              <a:rPr lang="de-CH" smtClean="0">
                <a:latin typeface="+mn-lt"/>
              </a:rPr>
              <a:pPr/>
              <a:t>90</a:t>
            </a:fld>
            <a:endParaRPr lang="de-CH" dirty="0">
              <a:latin typeface="+mn-lt"/>
            </a:endParaRPr>
          </a:p>
        </p:txBody>
      </p:sp>
    </p:spTree>
    <p:extLst>
      <p:ext uri="{BB962C8B-B14F-4D97-AF65-F5344CB8AC3E}">
        <p14:creationId xmlns:p14="http://schemas.microsoft.com/office/powerpoint/2010/main" val="419078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08414" y="188640"/>
            <a:ext cx="5227882" cy="432048"/>
          </a:xfrm>
        </p:spPr>
        <p:txBody>
          <a:bodyPr/>
          <a:lstStyle/>
          <a:p>
            <a:r>
              <a:rPr lang="de-CH" sz="2400" b="1" dirty="0" smtClean="0"/>
              <a:t>Allgemeine Umsetzung</a:t>
            </a:r>
            <a:endParaRPr lang="de-CH" sz="2400" b="1" dirty="0"/>
          </a:p>
        </p:txBody>
      </p:sp>
      <p:sp>
        <p:nvSpPr>
          <p:cNvPr id="3" name="Inhaltsplatzhalter 2"/>
          <p:cNvSpPr>
            <a:spLocks noGrp="1"/>
          </p:cNvSpPr>
          <p:nvPr>
            <p:ph idx="1"/>
          </p:nvPr>
        </p:nvSpPr>
        <p:spPr>
          <a:xfrm>
            <a:off x="899592" y="1052735"/>
            <a:ext cx="7344816" cy="5390106"/>
          </a:xfrm>
        </p:spPr>
        <p:txBody>
          <a:bodyPr>
            <a:normAutofit/>
          </a:bodyPr>
          <a:lstStyle/>
          <a:p>
            <a:pPr>
              <a:buNone/>
            </a:pPr>
            <a:endParaRPr lang="de-CH" sz="1900" dirty="0" smtClean="0"/>
          </a:p>
          <a:p>
            <a:pPr>
              <a:buNone/>
            </a:pPr>
            <a:endParaRPr lang="de-CH" sz="1900" dirty="0" smtClean="0"/>
          </a:p>
          <a:p>
            <a:pPr>
              <a:buNone/>
            </a:pPr>
            <a:endParaRPr lang="de-CH" sz="1900" dirty="0" smtClean="0"/>
          </a:p>
          <a:p>
            <a:pPr>
              <a:buNone/>
            </a:pPr>
            <a:endParaRPr lang="de-CH" sz="1900" dirty="0" smtClean="0"/>
          </a:p>
          <a:p>
            <a:pPr>
              <a:spcAft>
                <a:spcPts val="600"/>
              </a:spcAft>
            </a:pPr>
            <a:r>
              <a:rPr lang="de-CH" sz="1900" dirty="0" smtClean="0"/>
              <a:t>QS Verantwortliche Brandschutz (4.1.3):</a:t>
            </a:r>
          </a:p>
          <a:p>
            <a:pPr>
              <a:buNone/>
            </a:pPr>
            <a:r>
              <a:rPr lang="de-CH" sz="1900" dirty="0" smtClean="0"/>
              <a:t>	</a:t>
            </a:r>
            <a:r>
              <a:rPr lang="de-CH" sz="1700" dirty="0" smtClean="0"/>
              <a:t>ist verantwortlich für die Qualitätssicherung Brandschutz (a)</a:t>
            </a:r>
          </a:p>
          <a:p>
            <a:pPr>
              <a:buNone/>
            </a:pPr>
            <a:r>
              <a:rPr lang="de-CH" sz="1700" dirty="0" smtClean="0"/>
              <a:t>	ist erster Ansprechpartner (b)</a:t>
            </a:r>
          </a:p>
          <a:p>
            <a:pPr>
              <a:buNone/>
            </a:pPr>
            <a:r>
              <a:rPr lang="de-CH" sz="1700" dirty="0" smtClean="0"/>
              <a:t>	sorgt für Instruktion aller Anlagen (f)</a:t>
            </a:r>
          </a:p>
          <a:p>
            <a:pPr>
              <a:buNone/>
            </a:pPr>
            <a:r>
              <a:rPr lang="de-CH" sz="1700" dirty="0" smtClean="0"/>
              <a:t>	ist verantwortlich für die Abgabe der Revisionsunterlagen (j)</a:t>
            </a:r>
          </a:p>
        </p:txBody>
      </p:sp>
      <p:sp>
        <p:nvSpPr>
          <p:cNvPr id="4" name="Foliennummernplatzhalter 3"/>
          <p:cNvSpPr>
            <a:spLocks noGrp="1"/>
          </p:cNvSpPr>
          <p:nvPr>
            <p:ph type="sldNum" sz="quarter" idx="12"/>
          </p:nvPr>
        </p:nvSpPr>
        <p:spPr/>
        <p:txBody>
          <a:bodyPr/>
          <a:lstStyle/>
          <a:p>
            <a:fld id="{535302CB-9945-4074-A751-93380961EE3F}" type="slidenum">
              <a:rPr lang="de-CH" smtClean="0">
                <a:latin typeface="+mn-lt"/>
              </a:rPr>
              <a:pPr/>
              <a:t>91</a:t>
            </a:fld>
            <a:endParaRPr lang="de-CH" dirty="0">
              <a:latin typeface="+mn-lt"/>
            </a:endParaRPr>
          </a:p>
        </p:txBody>
      </p:sp>
    </p:spTree>
    <p:extLst>
      <p:ext uri="{BB962C8B-B14F-4D97-AF65-F5344CB8AC3E}">
        <p14:creationId xmlns:p14="http://schemas.microsoft.com/office/powerpoint/2010/main" val="164966425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67592" y="188640"/>
            <a:ext cx="5268703" cy="432048"/>
          </a:xfrm>
        </p:spPr>
        <p:txBody>
          <a:bodyPr/>
          <a:lstStyle/>
          <a:p>
            <a:r>
              <a:rPr lang="de-CH" sz="2400" b="1" dirty="0" smtClean="0"/>
              <a:t>Allgemeine Umsetzung</a:t>
            </a:r>
            <a:endParaRPr lang="de-CH" sz="2400" b="1" dirty="0"/>
          </a:p>
        </p:txBody>
      </p:sp>
      <p:sp>
        <p:nvSpPr>
          <p:cNvPr id="3" name="Inhaltsplatzhalter 2"/>
          <p:cNvSpPr>
            <a:spLocks noGrp="1"/>
          </p:cNvSpPr>
          <p:nvPr>
            <p:ph idx="1"/>
          </p:nvPr>
        </p:nvSpPr>
        <p:spPr>
          <a:xfrm>
            <a:off x="899592" y="1052735"/>
            <a:ext cx="7344816" cy="5390106"/>
          </a:xfrm>
        </p:spPr>
        <p:txBody>
          <a:bodyPr>
            <a:normAutofit/>
          </a:bodyPr>
          <a:lstStyle/>
          <a:p>
            <a:endParaRPr lang="de-CH" sz="1900" dirty="0" smtClean="0"/>
          </a:p>
          <a:p>
            <a:endParaRPr lang="de-CH" sz="1900" dirty="0" smtClean="0"/>
          </a:p>
          <a:p>
            <a:endParaRPr lang="de-CH" sz="1900" dirty="0" smtClean="0"/>
          </a:p>
          <a:p>
            <a:endParaRPr lang="de-CH" sz="1900" dirty="0" smtClean="0"/>
          </a:p>
          <a:p>
            <a:pPr>
              <a:spcAft>
                <a:spcPts val="600"/>
              </a:spcAft>
            </a:pPr>
            <a:r>
              <a:rPr lang="de-CH" sz="1900" dirty="0" smtClean="0"/>
              <a:t>Brandschutzbehörde (4.1.7):</a:t>
            </a:r>
          </a:p>
          <a:p>
            <a:pPr>
              <a:buNone/>
            </a:pPr>
            <a:r>
              <a:rPr lang="de-CH" sz="1900" dirty="0" smtClean="0"/>
              <a:t>	</a:t>
            </a:r>
            <a:r>
              <a:rPr lang="de-CH" sz="1700" dirty="0" smtClean="0"/>
              <a:t>überwacht die Einhaltung der Vorschriften (a)</a:t>
            </a:r>
          </a:p>
          <a:p>
            <a:pPr>
              <a:buNone/>
            </a:pPr>
            <a:r>
              <a:rPr lang="de-CH" sz="1700" dirty="0" smtClean="0"/>
              <a:t>	prüft Konzepte und Nachweise (a)</a:t>
            </a:r>
          </a:p>
        </p:txBody>
      </p:sp>
      <p:sp>
        <p:nvSpPr>
          <p:cNvPr id="4" name="Foliennummernplatzhalter 3"/>
          <p:cNvSpPr>
            <a:spLocks noGrp="1"/>
          </p:cNvSpPr>
          <p:nvPr>
            <p:ph type="sldNum" sz="quarter" idx="12"/>
          </p:nvPr>
        </p:nvSpPr>
        <p:spPr/>
        <p:txBody>
          <a:bodyPr/>
          <a:lstStyle/>
          <a:p>
            <a:fld id="{535302CB-9945-4074-A751-93380961EE3F}" type="slidenum">
              <a:rPr lang="de-CH" smtClean="0">
                <a:latin typeface="+mn-lt"/>
              </a:rPr>
              <a:pPr/>
              <a:t>92</a:t>
            </a:fld>
            <a:endParaRPr lang="de-CH" dirty="0">
              <a:latin typeface="+mn-lt"/>
            </a:endParaRPr>
          </a:p>
        </p:txBody>
      </p:sp>
    </p:spTree>
    <p:extLst>
      <p:ext uri="{BB962C8B-B14F-4D97-AF65-F5344CB8AC3E}">
        <p14:creationId xmlns:p14="http://schemas.microsoft.com/office/powerpoint/2010/main" val="44427600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05376" y="188640"/>
            <a:ext cx="5230920" cy="432048"/>
          </a:xfrm>
        </p:spPr>
        <p:txBody>
          <a:bodyPr/>
          <a:lstStyle/>
          <a:p>
            <a:r>
              <a:rPr lang="de-CH" sz="2400" b="1" dirty="0" smtClean="0"/>
              <a:t>Allgemeine Umsetzung</a:t>
            </a:r>
            <a:endParaRPr lang="de-CH" sz="2400" b="1" dirty="0"/>
          </a:p>
        </p:txBody>
      </p:sp>
      <p:sp>
        <p:nvSpPr>
          <p:cNvPr id="3" name="Inhaltsplatzhalter 2"/>
          <p:cNvSpPr>
            <a:spLocks noGrp="1"/>
          </p:cNvSpPr>
          <p:nvPr>
            <p:ph idx="1"/>
          </p:nvPr>
        </p:nvSpPr>
        <p:spPr>
          <a:xfrm>
            <a:off x="899592" y="1052735"/>
            <a:ext cx="7344816" cy="5390106"/>
          </a:xfrm>
        </p:spPr>
        <p:txBody>
          <a:bodyPr>
            <a:normAutofit/>
          </a:bodyPr>
          <a:lstStyle/>
          <a:p>
            <a:pPr>
              <a:spcAft>
                <a:spcPts val="600"/>
              </a:spcAft>
              <a:buNone/>
            </a:pPr>
            <a:endParaRPr lang="de-CH" sz="1900" dirty="0" smtClean="0"/>
          </a:p>
          <a:p>
            <a:pPr>
              <a:spcAft>
                <a:spcPts val="600"/>
              </a:spcAft>
              <a:buNone/>
            </a:pPr>
            <a:r>
              <a:rPr lang="de-CH" sz="1900" smtClean="0">
                <a:solidFill>
                  <a:srgbClr val="FF0000"/>
                </a:solidFill>
              </a:rPr>
              <a:t>Wie kommt </a:t>
            </a:r>
            <a:r>
              <a:rPr lang="de-CH" sz="1900" dirty="0" smtClean="0">
                <a:solidFill>
                  <a:srgbClr val="FF0000"/>
                </a:solidFill>
              </a:rPr>
              <a:t>die Übereinstimmungserklärung zustande?</a:t>
            </a:r>
          </a:p>
        </p:txBody>
      </p:sp>
      <p:sp>
        <p:nvSpPr>
          <p:cNvPr id="7" name="Gleichschenkliges Dreieck 6"/>
          <p:cNvSpPr/>
          <p:nvPr/>
        </p:nvSpPr>
        <p:spPr>
          <a:xfrm>
            <a:off x="2638102" y="2154615"/>
            <a:ext cx="2133601" cy="1440000"/>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Bauherr</a:t>
            </a:r>
            <a:endParaRPr lang="de-CH" dirty="0"/>
          </a:p>
        </p:txBody>
      </p:sp>
      <p:sp>
        <p:nvSpPr>
          <p:cNvPr id="8" name="Trapezoid 7"/>
          <p:cNvSpPr/>
          <p:nvPr/>
        </p:nvSpPr>
        <p:spPr>
          <a:xfrm>
            <a:off x="1954929" y="3594532"/>
            <a:ext cx="3499946" cy="900000"/>
          </a:xfrm>
          <a:prstGeom prst="trapezoid">
            <a:avLst>
              <a:gd name="adj" fmla="val 760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de-CH" dirty="0" smtClean="0"/>
              <a:t>QS Verantwortlicher Brandschutz</a:t>
            </a:r>
            <a:endParaRPr lang="de-CH" dirty="0"/>
          </a:p>
        </p:txBody>
      </p:sp>
      <p:sp>
        <p:nvSpPr>
          <p:cNvPr id="19" name="Trapezoid 18"/>
          <p:cNvSpPr/>
          <p:nvPr/>
        </p:nvSpPr>
        <p:spPr>
          <a:xfrm>
            <a:off x="1277012" y="4482659"/>
            <a:ext cx="4850525" cy="900000"/>
          </a:xfrm>
          <a:prstGeom prst="trapezoid">
            <a:avLst>
              <a:gd name="adj" fmla="val 76013"/>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de-CH" dirty="0" smtClean="0">
                <a:solidFill>
                  <a:schemeClr val="tx1"/>
                </a:solidFill>
              </a:rPr>
              <a:t>Fachplaner / Bauleitung</a:t>
            </a:r>
            <a:endParaRPr lang="de-CH" dirty="0">
              <a:solidFill>
                <a:schemeClr val="tx1"/>
              </a:solidFill>
            </a:endParaRPr>
          </a:p>
        </p:txBody>
      </p:sp>
      <p:sp>
        <p:nvSpPr>
          <p:cNvPr id="20" name="Trapezoid 19"/>
          <p:cNvSpPr/>
          <p:nvPr/>
        </p:nvSpPr>
        <p:spPr>
          <a:xfrm>
            <a:off x="588584" y="5381293"/>
            <a:ext cx="6222120" cy="900000"/>
          </a:xfrm>
          <a:prstGeom prst="trapezoid">
            <a:avLst>
              <a:gd name="adj" fmla="val 7601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de-CH" dirty="0" err="1" smtClean="0">
                <a:solidFill>
                  <a:schemeClr val="tx1"/>
                </a:solidFill>
              </a:rPr>
              <a:t>Errichter</a:t>
            </a:r>
            <a:r>
              <a:rPr lang="de-CH" dirty="0" smtClean="0">
                <a:solidFill>
                  <a:schemeClr val="tx1"/>
                </a:solidFill>
              </a:rPr>
              <a:t> / Systemhalter</a:t>
            </a:r>
            <a:endParaRPr lang="de-CH" dirty="0">
              <a:solidFill>
                <a:schemeClr val="tx1"/>
              </a:solidFill>
            </a:endParaRPr>
          </a:p>
        </p:txBody>
      </p:sp>
      <p:sp>
        <p:nvSpPr>
          <p:cNvPr id="24" name="Nach links gekrümmter Pfeil 23"/>
          <p:cNvSpPr/>
          <p:nvPr/>
        </p:nvSpPr>
        <p:spPr>
          <a:xfrm flipV="1">
            <a:off x="4971394" y="3930867"/>
            <a:ext cx="731520" cy="1216152"/>
          </a:xfrm>
          <a:prstGeom prst="curved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25" name="Nach links gekrümmter Pfeil 24"/>
          <p:cNvSpPr/>
          <p:nvPr/>
        </p:nvSpPr>
        <p:spPr>
          <a:xfrm flipH="1" flipV="1">
            <a:off x="1960182" y="3126825"/>
            <a:ext cx="731520" cy="1216152"/>
          </a:xfrm>
          <a:prstGeom prst="curved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27" name="Textfeld 26"/>
          <p:cNvSpPr txBox="1"/>
          <p:nvPr/>
        </p:nvSpPr>
        <p:spPr>
          <a:xfrm>
            <a:off x="4897828" y="3026996"/>
            <a:ext cx="3058510" cy="369332"/>
          </a:xfrm>
          <a:prstGeom prst="rect">
            <a:avLst/>
          </a:prstGeom>
          <a:noFill/>
        </p:spPr>
        <p:txBody>
          <a:bodyPr wrap="square" rtlCol="0">
            <a:spAutoFit/>
          </a:bodyPr>
          <a:lstStyle/>
          <a:p>
            <a:r>
              <a:rPr lang="de-CH" dirty="0" smtClean="0"/>
              <a:t>Übereinstimmungserklärung</a:t>
            </a:r>
            <a:endParaRPr lang="de-CH" dirty="0"/>
          </a:p>
        </p:txBody>
      </p:sp>
      <p:sp>
        <p:nvSpPr>
          <p:cNvPr id="28" name="Nach links gekrümmter Pfeil 27"/>
          <p:cNvSpPr/>
          <p:nvPr/>
        </p:nvSpPr>
        <p:spPr>
          <a:xfrm flipH="1" flipV="1">
            <a:off x="1639616" y="4855775"/>
            <a:ext cx="731520" cy="1216152"/>
          </a:xfrm>
          <a:prstGeom prst="curved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29" name="Nach links gekrümmter Pfeil 28"/>
          <p:cNvSpPr/>
          <p:nvPr/>
        </p:nvSpPr>
        <p:spPr>
          <a:xfrm rot="5400000" flipH="1" flipV="1">
            <a:off x="4251435" y="2012729"/>
            <a:ext cx="731520" cy="1216152"/>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4" name="Foliennummernplatzhalter 3"/>
          <p:cNvSpPr>
            <a:spLocks noGrp="1"/>
          </p:cNvSpPr>
          <p:nvPr>
            <p:ph type="sldNum" sz="quarter" idx="12"/>
          </p:nvPr>
        </p:nvSpPr>
        <p:spPr/>
        <p:txBody>
          <a:bodyPr/>
          <a:lstStyle/>
          <a:p>
            <a:fld id="{535302CB-9945-4074-A751-93380961EE3F}" type="slidenum">
              <a:rPr lang="de-CH" smtClean="0">
                <a:latin typeface="+mn-lt"/>
              </a:rPr>
              <a:pPr/>
              <a:t>93</a:t>
            </a:fld>
            <a:endParaRPr lang="de-CH" dirty="0">
              <a:latin typeface="+mn-lt"/>
            </a:endParaRPr>
          </a:p>
        </p:txBody>
      </p:sp>
    </p:spTree>
    <p:extLst>
      <p:ext uri="{BB962C8B-B14F-4D97-AF65-F5344CB8AC3E}">
        <p14:creationId xmlns:p14="http://schemas.microsoft.com/office/powerpoint/2010/main" val="204574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99592" y="1124743"/>
            <a:ext cx="7344816" cy="5148238"/>
          </a:xfrm>
          <a:solidFill>
            <a:schemeClr val="bg1">
              <a:lumMod val="85000"/>
            </a:schemeClr>
          </a:solidFill>
        </p:spPr>
        <p:txBody>
          <a:bodyPr>
            <a:normAutofit/>
          </a:bodyPr>
          <a:lstStyle/>
          <a:p>
            <a:r>
              <a:rPr lang="de-CH" sz="1900" dirty="0" smtClean="0"/>
              <a:t>BRL 11-15 Anhang zu Ziffer 5.2.2:</a:t>
            </a:r>
          </a:p>
          <a:p>
            <a:r>
              <a:rPr lang="de-CH" sz="1900" dirty="0" smtClean="0"/>
              <a:t>Projektorganisation QSS 2:</a:t>
            </a:r>
          </a:p>
        </p:txBody>
      </p:sp>
      <p:pic>
        <p:nvPicPr>
          <p:cNvPr id="5122" name="Picture 2"/>
          <p:cNvPicPr>
            <a:picLocks noChangeAspect="1" noChangeArrowheads="1"/>
          </p:cNvPicPr>
          <p:nvPr/>
        </p:nvPicPr>
        <p:blipFill>
          <a:blip r:embed="rId3" cstate="print"/>
          <a:srcRect/>
          <a:stretch>
            <a:fillRect/>
          </a:stretch>
        </p:blipFill>
        <p:spPr bwMode="auto">
          <a:xfrm>
            <a:off x="977695" y="2050023"/>
            <a:ext cx="7200000" cy="4139955"/>
          </a:xfrm>
          <a:prstGeom prst="rect">
            <a:avLst/>
          </a:prstGeom>
          <a:noFill/>
          <a:ln w="9525">
            <a:noFill/>
            <a:miter lim="800000"/>
            <a:headEnd/>
            <a:tailEnd/>
          </a:ln>
        </p:spPr>
      </p:pic>
      <p:sp>
        <p:nvSpPr>
          <p:cNvPr id="18" name="Rechteck 17"/>
          <p:cNvSpPr/>
          <p:nvPr/>
        </p:nvSpPr>
        <p:spPr>
          <a:xfrm>
            <a:off x="5559975" y="2596056"/>
            <a:ext cx="2564523" cy="903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a:xfrm>
            <a:off x="1959428" y="188640"/>
            <a:ext cx="5276867" cy="432048"/>
          </a:xfrm>
        </p:spPr>
        <p:txBody>
          <a:bodyPr/>
          <a:lstStyle/>
          <a:p>
            <a:r>
              <a:rPr lang="de-CH" sz="2400" b="1" dirty="0" smtClean="0"/>
              <a:t>Allgemeine Umsetzung</a:t>
            </a:r>
            <a:endParaRPr lang="de-CH" sz="2400" b="1" dirty="0"/>
          </a:p>
        </p:txBody>
      </p:sp>
      <p:cxnSp>
        <p:nvCxnSpPr>
          <p:cNvPr id="9" name="Gerade Verbindung mit Pfeil 8"/>
          <p:cNvCxnSpPr/>
          <p:nvPr/>
        </p:nvCxnSpPr>
        <p:spPr>
          <a:xfrm flipV="1">
            <a:off x="3731172" y="2469931"/>
            <a:ext cx="2869325" cy="16501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flipV="1">
            <a:off x="4866289" y="2490952"/>
            <a:ext cx="2081049" cy="23963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flipV="1">
            <a:off x="6505903" y="2448910"/>
            <a:ext cx="672663" cy="16080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flipV="1">
            <a:off x="5044966" y="2396359"/>
            <a:ext cx="1219200" cy="7147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flipV="1">
            <a:off x="5034455" y="2942897"/>
            <a:ext cx="1250731" cy="168167"/>
          </a:xfrm>
          <a:prstGeom prst="straightConnector1">
            <a:avLst/>
          </a:prstGeom>
          <a:ln>
            <a:solidFill>
              <a:srgbClr val="33CC33"/>
            </a:solidFill>
            <a:tailEnd type="arrow"/>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V="1">
            <a:off x="3731172" y="3226676"/>
            <a:ext cx="2459421" cy="903891"/>
          </a:xfrm>
          <a:prstGeom prst="straightConnector1">
            <a:avLst/>
          </a:prstGeom>
          <a:ln>
            <a:solidFill>
              <a:srgbClr val="33CC33"/>
            </a:solidFill>
            <a:tailEnd type="arrow"/>
          </a:ln>
        </p:spPr>
        <p:style>
          <a:lnRef idx="1">
            <a:schemeClr val="accent1"/>
          </a:lnRef>
          <a:fillRef idx="0">
            <a:schemeClr val="accent1"/>
          </a:fillRef>
          <a:effectRef idx="0">
            <a:schemeClr val="accent1"/>
          </a:effectRef>
          <a:fontRef idx="minor">
            <a:schemeClr val="tx1"/>
          </a:fontRef>
        </p:style>
      </p:cxnSp>
      <p:cxnSp>
        <p:nvCxnSpPr>
          <p:cNvPr id="27" name="Gerade Verbindung mit Pfeil 26"/>
          <p:cNvCxnSpPr/>
          <p:nvPr/>
        </p:nvCxnSpPr>
        <p:spPr>
          <a:xfrm flipV="1">
            <a:off x="4855779" y="3447393"/>
            <a:ext cx="1450428" cy="1429408"/>
          </a:xfrm>
          <a:prstGeom prst="straightConnector1">
            <a:avLst/>
          </a:prstGeom>
          <a:ln>
            <a:solidFill>
              <a:srgbClr val="33CC33"/>
            </a:solidFill>
            <a:tailEnd type="arrow"/>
          </a:ln>
        </p:spPr>
        <p:style>
          <a:lnRef idx="1">
            <a:schemeClr val="accent1"/>
          </a:lnRef>
          <a:fillRef idx="0">
            <a:schemeClr val="accent1"/>
          </a:fillRef>
          <a:effectRef idx="0">
            <a:schemeClr val="accent1"/>
          </a:effectRef>
          <a:fontRef idx="minor">
            <a:schemeClr val="tx1"/>
          </a:fontRef>
        </p:style>
      </p:cxnSp>
      <p:cxnSp>
        <p:nvCxnSpPr>
          <p:cNvPr id="30" name="Gerade Verbindung mit Pfeil 29"/>
          <p:cNvCxnSpPr/>
          <p:nvPr/>
        </p:nvCxnSpPr>
        <p:spPr>
          <a:xfrm flipV="1">
            <a:off x="6516414" y="3415862"/>
            <a:ext cx="430924" cy="641131"/>
          </a:xfrm>
          <a:prstGeom prst="straightConnector1">
            <a:avLst/>
          </a:prstGeom>
          <a:ln>
            <a:solidFill>
              <a:srgbClr val="33CC33"/>
            </a:solidFill>
            <a:tailEnd type="arrow"/>
          </a:ln>
        </p:spPr>
        <p:style>
          <a:lnRef idx="1">
            <a:schemeClr val="accent1"/>
          </a:lnRef>
          <a:fillRef idx="0">
            <a:schemeClr val="accent1"/>
          </a:fillRef>
          <a:effectRef idx="0">
            <a:schemeClr val="accent1"/>
          </a:effectRef>
          <a:fontRef idx="minor">
            <a:schemeClr val="tx1"/>
          </a:fontRef>
        </p:style>
      </p:cxnSp>
      <p:cxnSp>
        <p:nvCxnSpPr>
          <p:cNvPr id="34" name="Gerade Verbindung mit Pfeil 33"/>
          <p:cNvCxnSpPr/>
          <p:nvPr/>
        </p:nvCxnSpPr>
        <p:spPr>
          <a:xfrm flipV="1">
            <a:off x="7231112" y="2448910"/>
            <a:ext cx="10510" cy="37837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Gerade Verbindung mit Pfeil 35"/>
          <p:cNvCxnSpPr/>
          <p:nvPr/>
        </p:nvCxnSpPr>
        <p:spPr>
          <a:xfrm>
            <a:off x="5234152" y="2385848"/>
            <a:ext cx="1051034" cy="493986"/>
          </a:xfrm>
          <a:prstGeom prst="straightConnector1">
            <a:avLst/>
          </a:prstGeom>
          <a:ln>
            <a:solidFill>
              <a:srgbClr val="33CC33"/>
            </a:solidFill>
            <a:tailEnd type="arrow"/>
          </a:ln>
        </p:spPr>
        <p:style>
          <a:lnRef idx="1">
            <a:schemeClr val="accent1"/>
          </a:lnRef>
          <a:fillRef idx="0">
            <a:schemeClr val="accent1"/>
          </a:fillRef>
          <a:effectRef idx="0">
            <a:schemeClr val="accent1"/>
          </a:effectRef>
          <a:fontRef idx="minor">
            <a:schemeClr val="tx1"/>
          </a:fontRef>
        </p:style>
      </p:cxnSp>
      <p:cxnSp>
        <p:nvCxnSpPr>
          <p:cNvPr id="38" name="Gerade Verbindung mit Pfeil 37"/>
          <p:cNvCxnSpPr/>
          <p:nvPr/>
        </p:nvCxnSpPr>
        <p:spPr>
          <a:xfrm flipV="1">
            <a:off x="5244662" y="2280747"/>
            <a:ext cx="987972" cy="210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Foliennummernplatzhalter 3"/>
          <p:cNvSpPr>
            <a:spLocks noGrp="1"/>
          </p:cNvSpPr>
          <p:nvPr>
            <p:ph type="sldNum" sz="quarter" idx="12"/>
          </p:nvPr>
        </p:nvSpPr>
        <p:spPr/>
        <p:txBody>
          <a:bodyPr/>
          <a:lstStyle/>
          <a:p>
            <a:fld id="{535302CB-9945-4074-A751-93380961EE3F}" type="slidenum">
              <a:rPr lang="de-CH" smtClean="0">
                <a:latin typeface="+mn-lt"/>
              </a:rPr>
              <a:pPr/>
              <a:t>94</a:t>
            </a:fld>
            <a:endParaRPr lang="de-CH" dirty="0">
              <a:latin typeface="+mn-lt"/>
            </a:endParaRPr>
          </a:p>
        </p:txBody>
      </p:sp>
    </p:spTree>
    <p:extLst>
      <p:ext uri="{BB962C8B-B14F-4D97-AF65-F5344CB8AC3E}">
        <p14:creationId xmlns:p14="http://schemas.microsoft.com/office/powerpoint/2010/main" val="17771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nodeType="after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99592" y="1124743"/>
            <a:ext cx="7344816" cy="5148238"/>
          </a:xfrm>
          <a:solidFill>
            <a:schemeClr val="bg1">
              <a:lumMod val="85000"/>
            </a:schemeClr>
          </a:solidFill>
        </p:spPr>
        <p:txBody>
          <a:bodyPr>
            <a:normAutofit/>
          </a:bodyPr>
          <a:lstStyle/>
          <a:p>
            <a:r>
              <a:rPr lang="de-CH" sz="1900" dirty="0" smtClean="0"/>
              <a:t>BRL 11-15 Anhang zu Ziffer 5.2.2:</a:t>
            </a:r>
          </a:p>
          <a:p>
            <a:r>
              <a:rPr lang="de-CH" sz="1900" dirty="0" smtClean="0"/>
              <a:t>Projektorganisation QSS 2:</a:t>
            </a:r>
          </a:p>
        </p:txBody>
      </p:sp>
      <p:pic>
        <p:nvPicPr>
          <p:cNvPr id="5122" name="Picture 2"/>
          <p:cNvPicPr>
            <a:picLocks noChangeAspect="1" noChangeArrowheads="1"/>
          </p:cNvPicPr>
          <p:nvPr/>
        </p:nvPicPr>
        <p:blipFill>
          <a:blip r:embed="rId3" cstate="print"/>
          <a:srcRect/>
          <a:stretch>
            <a:fillRect/>
          </a:stretch>
        </p:blipFill>
        <p:spPr bwMode="auto">
          <a:xfrm>
            <a:off x="977695" y="2050023"/>
            <a:ext cx="7200000" cy="4139955"/>
          </a:xfrm>
          <a:prstGeom prst="rect">
            <a:avLst/>
          </a:prstGeom>
          <a:noFill/>
          <a:ln w="9525">
            <a:noFill/>
            <a:miter lim="800000"/>
            <a:headEnd/>
            <a:tailEnd/>
          </a:ln>
        </p:spPr>
      </p:pic>
      <p:sp>
        <p:nvSpPr>
          <p:cNvPr id="2" name="Titel 1"/>
          <p:cNvSpPr>
            <a:spLocks noGrp="1"/>
          </p:cNvSpPr>
          <p:nvPr>
            <p:ph type="title"/>
          </p:nvPr>
        </p:nvSpPr>
        <p:spPr>
          <a:xfrm>
            <a:off x="1608364" y="188640"/>
            <a:ext cx="6569332" cy="432048"/>
          </a:xfrm>
        </p:spPr>
        <p:txBody>
          <a:bodyPr/>
          <a:lstStyle/>
          <a:p>
            <a:r>
              <a:rPr lang="de-CH" sz="1800" b="1" dirty="0" smtClean="0"/>
              <a:t>Umsetzung in Abhängigkeit der Qualitätssicherungsstufe</a:t>
            </a:r>
            <a:endParaRPr lang="de-CH" sz="1800" b="1" dirty="0"/>
          </a:p>
        </p:txBody>
      </p:sp>
      <p:cxnSp>
        <p:nvCxnSpPr>
          <p:cNvPr id="20" name="Gerade Verbindung mit Pfeil 19"/>
          <p:cNvCxnSpPr/>
          <p:nvPr/>
        </p:nvCxnSpPr>
        <p:spPr>
          <a:xfrm flipV="1">
            <a:off x="5034455" y="2942897"/>
            <a:ext cx="1250731" cy="168167"/>
          </a:xfrm>
          <a:prstGeom prst="straightConnector1">
            <a:avLst/>
          </a:prstGeom>
          <a:ln>
            <a:solidFill>
              <a:srgbClr val="33CC33"/>
            </a:solidFill>
            <a:tailEnd type="arrow"/>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V="1">
            <a:off x="3731172" y="3226676"/>
            <a:ext cx="2459421" cy="903891"/>
          </a:xfrm>
          <a:prstGeom prst="straightConnector1">
            <a:avLst/>
          </a:prstGeom>
          <a:ln>
            <a:solidFill>
              <a:srgbClr val="33CC33"/>
            </a:solidFill>
            <a:tailEnd type="arrow"/>
          </a:ln>
        </p:spPr>
        <p:style>
          <a:lnRef idx="1">
            <a:schemeClr val="accent1"/>
          </a:lnRef>
          <a:fillRef idx="0">
            <a:schemeClr val="accent1"/>
          </a:fillRef>
          <a:effectRef idx="0">
            <a:schemeClr val="accent1"/>
          </a:effectRef>
          <a:fontRef idx="minor">
            <a:schemeClr val="tx1"/>
          </a:fontRef>
        </p:style>
      </p:cxnSp>
      <p:cxnSp>
        <p:nvCxnSpPr>
          <p:cNvPr id="27" name="Gerade Verbindung mit Pfeil 26"/>
          <p:cNvCxnSpPr/>
          <p:nvPr/>
        </p:nvCxnSpPr>
        <p:spPr>
          <a:xfrm flipV="1">
            <a:off x="4855779" y="3447393"/>
            <a:ext cx="1450428" cy="1429408"/>
          </a:xfrm>
          <a:prstGeom prst="straightConnector1">
            <a:avLst/>
          </a:prstGeom>
          <a:ln>
            <a:solidFill>
              <a:srgbClr val="33CC33"/>
            </a:solidFill>
            <a:tailEnd type="arrow"/>
          </a:ln>
        </p:spPr>
        <p:style>
          <a:lnRef idx="1">
            <a:schemeClr val="accent1"/>
          </a:lnRef>
          <a:fillRef idx="0">
            <a:schemeClr val="accent1"/>
          </a:fillRef>
          <a:effectRef idx="0">
            <a:schemeClr val="accent1"/>
          </a:effectRef>
          <a:fontRef idx="minor">
            <a:schemeClr val="tx1"/>
          </a:fontRef>
        </p:style>
      </p:cxnSp>
      <p:cxnSp>
        <p:nvCxnSpPr>
          <p:cNvPr id="30" name="Gerade Verbindung mit Pfeil 29"/>
          <p:cNvCxnSpPr/>
          <p:nvPr/>
        </p:nvCxnSpPr>
        <p:spPr>
          <a:xfrm flipV="1">
            <a:off x="6516414" y="3415862"/>
            <a:ext cx="430924" cy="641131"/>
          </a:xfrm>
          <a:prstGeom prst="straightConnector1">
            <a:avLst/>
          </a:prstGeom>
          <a:ln>
            <a:solidFill>
              <a:srgbClr val="33CC33"/>
            </a:solidFill>
            <a:tailEnd type="arrow"/>
          </a:ln>
        </p:spPr>
        <p:style>
          <a:lnRef idx="1">
            <a:schemeClr val="accent1"/>
          </a:lnRef>
          <a:fillRef idx="0">
            <a:schemeClr val="accent1"/>
          </a:fillRef>
          <a:effectRef idx="0">
            <a:schemeClr val="accent1"/>
          </a:effectRef>
          <a:fontRef idx="minor">
            <a:schemeClr val="tx1"/>
          </a:fontRef>
        </p:style>
      </p:cxnSp>
      <p:cxnSp>
        <p:nvCxnSpPr>
          <p:cNvPr id="34" name="Gerade Verbindung mit Pfeil 33"/>
          <p:cNvCxnSpPr/>
          <p:nvPr/>
        </p:nvCxnSpPr>
        <p:spPr>
          <a:xfrm flipV="1">
            <a:off x="7231112" y="2448910"/>
            <a:ext cx="10510" cy="37837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Gerade Verbindung mit Pfeil 35"/>
          <p:cNvCxnSpPr/>
          <p:nvPr/>
        </p:nvCxnSpPr>
        <p:spPr>
          <a:xfrm>
            <a:off x="5234152" y="2385848"/>
            <a:ext cx="1051034" cy="493986"/>
          </a:xfrm>
          <a:prstGeom prst="straightConnector1">
            <a:avLst/>
          </a:prstGeom>
          <a:ln>
            <a:solidFill>
              <a:srgbClr val="33CC33"/>
            </a:solidFill>
            <a:tailEnd type="arrow"/>
          </a:ln>
        </p:spPr>
        <p:style>
          <a:lnRef idx="1">
            <a:schemeClr val="accent1"/>
          </a:lnRef>
          <a:fillRef idx="0">
            <a:schemeClr val="accent1"/>
          </a:fillRef>
          <a:effectRef idx="0">
            <a:schemeClr val="accent1"/>
          </a:effectRef>
          <a:fontRef idx="minor">
            <a:schemeClr val="tx1"/>
          </a:fontRef>
        </p:style>
      </p:cxnSp>
      <p:sp>
        <p:nvSpPr>
          <p:cNvPr id="4" name="Foliennummernplatzhalter 3"/>
          <p:cNvSpPr>
            <a:spLocks noGrp="1"/>
          </p:cNvSpPr>
          <p:nvPr>
            <p:ph type="sldNum" sz="quarter" idx="12"/>
          </p:nvPr>
        </p:nvSpPr>
        <p:spPr/>
        <p:txBody>
          <a:bodyPr/>
          <a:lstStyle/>
          <a:p>
            <a:fld id="{535302CB-9945-4074-A751-93380961EE3F}" type="slidenum">
              <a:rPr lang="de-CH" smtClean="0">
                <a:latin typeface="+mn-lt"/>
              </a:rPr>
              <a:pPr/>
              <a:t>95</a:t>
            </a:fld>
            <a:endParaRPr lang="de-CH" dirty="0">
              <a:latin typeface="+mn-lt"/>
            </a:endParaRPr>
          </a:p>
        </p:txBody>
      </p:sp>
    </p:spTree>
    <p:extLst>
      <p:ext uri="{BB962C8B-B14F-4D97-AF65-F5344CB8AC3E}">
        <p14:creationId xmlns:p14="http://schemas.microsoft.com/office/powerpoint/2010/main" val="31118331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2"/>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24693" y="188640"/>
            <a:ext cx="6619715" cy="432048"/>
          </a:xfrm>
        </p:spPr>
        <p:txBody>
          <a:bodyPr/>
          <a:lstStyle/>
          <a:p>
            <a:r>
              <a:rPr lang="de-CH" sz="1800" b="1" dirty="0" smtClean="0"/>
              <a:t>Umsetzung in Abhängigkeit der Qualitätssicherungsstufe</a:t>
            </a:r>
            <a:endParaRPr lang="de-CH" sz="1800" b="1" dirty="0"/>
          </a:p>
        </p:txBody>
      </p:sp>
      <p:sp>
        <p:nvSpPr>
          <p:cNvPr id="3" name="Inhaltsplatzhalter 2"/>
          <p:cNvSpPr>
            <a:spLocks noGrp="1"/>
          </p:cNvSpPr>
          <p:nvPr>
            <p:ph idx="1"/>
          </p:nvPr>
        </p:nvSpPr>
        <p:spPr/>
        <p:txBody>
          <a:bodyPr>
            <a:normAutofit/>
          </a:bodyPr>
          <a:lstStyle/>
          <a:p>
            <a:pPr marL="0" indent="0">
              <a:buNone/>
            </a:pPr>
            <a:r>
              <a:rPr lang="de-CH" sz="1900" dirty="0" smtClean="0">
                <a:solidFill>
                  <a:srgbClr val="FF0000"/>
                </a:solidFill>
              </a:rPr>
              <a:t>Welches sind die Anforderungen der QSS 2 an den </a:t>
            </a:r>
            <a:br>
              <a:rPr lang="de-CH" sz="1900" dirty="0" smtClean="0">
                <a:solidFill>
                  <a:srgbClr val="FF0000"/>
                </a:solidFill>
              </a:rPr>
            </a:br>
            <a:r>
              <a:rPr lang="de-CH" sz="1900" dirty="0" smtClean="0">
                <a:solidFill>
                  <a:srgbClr val="FF0000"/>
                </a:solidFill>
              </a:rPr>
              <a:t>QS Verantwortlicher Brandschutz?</a:t>
            </a:r>
          </a:p>
          <a:p>
            <a:pPr marL="0" indent="0">
              <a:buNone/>
            </a:pPr>
            <a:endParaRPr lang="de-CH" sz="1900" dirty="0" smtClean="0"/>
          </a:p>
          <a:p>
            <a:pPr marL="176213" lvl="1" indent="-176213">
              <a:buFont typeface="Arial" pitchFamily="34" charset="0"/>
              <a:buChar char="•"/>
            </a:pPr>
            <a:r>
              <a:rPr lang="de-CH" sz="1900" dirty="0" smtClean="0"/>
              <a:t>Fachkenntnisse Brandschutz   =   Brandschutzfachmann VKF </a:t>
            </a:r>
          </a:p>
          <a:p>
            <a:pPr marL="176213" lvl="1" indent="-176213">
              <a:buNone/>
            </a:pPr>
            <a:endParaRPr lang="de-CH" sz="2000" dirty="0" smtClean="0"/>
          </a:p>
          <a:p>
            <a:pPr marL="176213" lvl="1" indent="-176213">
              <a:buNone/>
            </a:pPr>
            <a:endParaRPr lang="de-CH" sz="2000" dirty="0" smtClean="0"/>
          </a:p>
          <a:p>
            <a:pPr marL="0" indent="0">
              <a:buNone/>
            </a:pPr>
            <a:r>
              <a:rPr lang="de-CH" sz="1900" dirty="0" smtClean="0">
                <a:solidFill>
                  <a:srgbClr val="FF0000"/>
                </a:solidFill>
              </a:rPr>
              <a:t>Wie sieht das Leistungsbild der QSS 2 des</a:t>
            </a:r>
            <a:br>
              <a:rPr lang="de-CH" sz="1900" dirty="0" smtClean="0">
                <a:solidFill>
                  <a:srgbClr val="FF0000"/>
                </a:solidFill>
              </a:rPr>
            </a:br>
            <a:r>
              <a:rPr lang="de-CH" sz="1900" dirty="0" smtClean="0">
                <a:solidFill>
                  <a:srgbClr val="FF0000"/>
                </a:solidFill>
              </a:rPr>
              <a:t>QS Verantwortlichen Brandschutz aus?</a:t>
            </a:r>
          </a:p>
          <a:p>
            <a:pPr marL="0" indent="0">
              <a:buNone/>
            </a:pPr>
            <a:endParaRPr lang="de-CH" sz="1900" dirty="0" smtClean="0"/>
          </a:p>
          <a:p>
            <a:pPr marL="176213" lvl="1" indent="-176213">
              <a:buFont typeface="Arial" pitchFamily="34" charset="0"/>
              <a:buChar char="•"/>
            </a:pPr>
            <a:r>
              <a:rPr lang="de-CH" sz="1900" dirty="0" smtClean="0"/>
              <a:t>Objektspezifisch zu vereinbaren</a:t>
            </a:r>
          </a:p>
          <a:p>
            <a:pPr marL="176213" lvl="1" indent="-176213">
              <a:buNone/>
            </a:pPr>
            <a:r>
              <a:rPr lang="de-CH" sz="1700" dirty="0" smtClean="0"/>
              <a:t>	(Übliche Grundleistungen und mögliche besondere Leistungen sind im Anhang zu Ziffer 5.2.4 zu finden)</a:t>
            </a:r>
          </a:p>
          <a:p>
            <a:pPr marL="0" indent="0">
              <a:buNone/>
            </a:pPr>
            <a:endParaRPr lang="de-CH" sz="1900" dirty="0"/>
          </a:p>
        </p:txBody>
      </p:sp>
      <p:sp>
        <p:nvSpPr>
          <p:cNvPr id="4" name="Foliennummernplatzhalter 3"/>
          <p:cNvSpPr>
            <a:spLocks noGrp="1"/>
          </p:cNvSpPr>
          <p:nvPr>
            <p:ph type="sldNum" sz="quarter" idx="12"/>
          </p:nvPr>
        </p:nvSpPr>
        <p:spPr/>
        <p:txBody>
          <a:bodyPr/>
          <a:lstStyle/>
          <a:p>
            <a:fld id="{535302CB-9945-4074-A751-93380961EE3F}" type="slidenum">
              <a:rPr lang="de-CH" smtClean="0">
                <a:latin typeface="+mn-lt"/>
              </a:rPr>
              <a:pPr/>
              <a:t>96</a:t>
            </a:fld>
            <a:endParaRPr lang="de-CH" dirty="0">
              <a:latin typeface="+mn-lt"/>
            </a:endParaRPr>
          </a:p>
        </p:txBody>
      </p:sp>
    </p:spTree>
    <p:extLst>
      <p:ext uri="{BB962C8B-B14F-4D97-AF65-F5344CB8AC3E}">
        <p14:creationId xmlns:p14="http://schemas.microsoft.com/office/powerpoint/2010/main" val="273428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41020" y="188640"/>
            <a:ext cx="6882493" cy="432048"/>
          </a:xfrm>
        </p:spPr>
        <p:txBody>
          <a:bodyPr/>
          <a:lstStyle/>
          <a:p>
            <a:r>
              <a:rPr lang="de-CH" sz="1800" b="1" dirty="0" smtClean="0"/>
              <a:t>Umsetzung in Abhängigkeit der Qualitätssicherungsstufe</a:t>
            </a:r>
            <a:endParaRPr lang="de-CH" sz="1800" b="1" dirty="0"/>
          </a:p>
        </p:txBody>
      </p:sp>
      <p:sp>
        <p:nvSpPr>
          <p:cNvPr id="9" name="Inhaltsplatzhalter 8"/>
          <p:cNvSpPr>
            <a:spLocks noGrp="1"/>
          </p:cNvSpPr>
          <p:nvPr>
            <p:ph idx="1"/>
          </p:nvPr>
        </p:nvSpPr>
        <p:spPr>
          <a:xfrm>
            <a:off x="900000" y="2215040"/>
            <a:ext cx="7344816" cy="4078066"/>
          </a:xfrm>
        </p:spPr>
        <p:txBody>
          <a:bodyPr>
            <a:normAutofit/>
          </a:bodyPr>
          <a:lstStyle/>
          <a:p>
            <a:r>
              <a:rPr lang="de-CH" sz="1900" dirty="0" smtClean="0">
                <a:solidFill>
                  <a:schemeClr val="tx1"/>
                </a:solidFill>
              </a:rPr>
              <a:t>3.3.1 Qualitätssicherungsstufen (QSS) für bestimmte Nutzungen</a:t>
            </a:r>
            <a:endParaRPr lang="de-CH" sz="1900" dirty="0">
              <a:solidFill>
                <a:schemeClr val="tx1"/>
              </a:solidFill>
            </a:endParaRPr>
          </a:p>
        </p:txBody>
      </p:sp>
      <p:pic>
        <p:nvPicPr>
          <p:cNvPr id="10" name="Picture 3"/>
          <p:cNvPicPr>
            <a:picLocks noChangeAspect="1" noChangeArrowheads="1"/>
          </p:cNvPicPr>
          <p:nvPr/>
        </p:nvPicPr>
        <p:blipFill>
          <a:blip r:embed="rId3" cstate="print"/>
          <a:srcRect/>
          <a:stretch>
            <a:fillRect/>
          </a:stretch>
        </p:blipFill>
        <p:spPr bwMode="auto">
          <a:xfrm>
            <a:off x="1008395" y="2823454"/>
            <a:ext cx="7142548" cy="3339802"/>
          </a:xfrm>
          <a:prstGeom prst="rect">
            <a:avLst/>
          </a:prstGeom>
          <a:solidFill>
            <a:schemeClr val="bg1">
              <a:lumMod val="85000"/>
            </a:schemeClr>
          </a:solidFill>
          <a:ln w="9525">
            <a:noFill/>
            <a:miter lim="800000"/>
            <a:headEnd/>
            <a:tailEnd/>
          </a:ln>
        </p:spPr>
      </p:pic>
      <p:sp>
        <p:nvSpPr>
          <p:cNvPr id="12" name="Rechteck 11"/>
          <p:cNvSpPr/>
          <p:nvPr/>
        </p:nvSpPr>
        <p:spPr>
          <a:xfrm>
            <a:off x="5738648" y="4535721"/>
            <a:ext cx="1166650" cy="1182710"/>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Rechteck 13"/>
          <p:cNvSpPr/>
          <p:nvPr/>
        </p:nvSpPr>
        <p:spPr>
          <a:xfrm>
            <a:off x="1053152" y="5488695"/>
            <a:ext cx="1294263" cy="2160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Inhaltsplatzhalter 2"/>
          <p:cNvSpPr txBox="1">
            <a:spLocks/>
          </p:cNvSpPr>
          <p:nvPr/>
        </p:nvSpPr>
        <p:spPr>
          <a:xfrm>
            <a:off x="878572" y="1052736"/>
            <a:ext cx="7344816" cy="5184576"/>
          </a:xfrm>
          <a:prstGeom prst="rect">
            <a:avLst/>
          </a:prstGeom>
          <a:noFill/>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CH" sz="1900" b="0" i="0" u="none" strike="noStrike" kern="1200" cap="none" spc="0" normalizeH="0" baseline="0" noProof="0" dirty="0" smtClean="0">
                <a:ln>
                  <a:noFill/>
                </a:ln>
                <a:solidFill>
                  <a:srgbClr val="FF0000"/>
                </a:solidFill>
                <a:effectLst/>
                <a:uLnTx/>
                <a:uFillTx/>
                <a:latin typeface="+mn-lt"/>
                <a:ea typeface="+mn-ea"/>
                <a:cs typeface="+mn-cs"/>
              </a:rPr>
              <a:t>Ist die Umsetzung in der QSS 2 immer gleich?</a:t>
            </a:r>
          </a:p>
          <a:p>
            <a:pPr marL="0" marR="0" lvl="0" indent="0" algn="l" defTabSz="914400" rtl="0" eaLnBrk="1" fontAlgn="auto" latinLnBrk="0" hangingPunct="1">
              <a:lnSpc>
                <a:spcPct val="100000"/>
              </a:lnSpc>
              <a:spcBef>
                <a:spcPts val="1200"/>
              </a:spcBef>
              <a:buClrTx/>
              <a:buSzTx/>
              <a:buFont typeface="Arial" pitchFamily="34" charset="0"/>
              <a:buNone/>
              <a:tabLst/>
              <a:defRPr/>
            </a:pPr>
            <a:r>
              <a:rPr lang="de-CH" sz="1900" dirty="0" smtClean="0"/>
              <a:t>Beispiel 1: Hochregallager</a:t>
            </a:r>
            <a:endParaRPr kumimoji="0" lang="de-CH" sz="1900" b="0" i="0" u="none" strike="noStrike" kern="1200" cap="none" spc="0" normalizeH="0" baseline="0" noProof="0" dirty="0" smtClean="0">
              <a:ln>
                <a:noFill/>
              </a:ln>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e-CH" sz="1900" b="0" i="0" u="none" strike="noStrike" kern="1200" cap="none" spc="0" normalizeH="0" baseline="0" noProof="0" dirty="0">
              <a:ln>
                <a:noFill/>
              </a:ln>
              <a:solidFill>
                <a:srgbClr val="0070C0"/>
              </a:solidFill>
              <a:effectLst/>
              <a:uLnTx/>
              <a:uFillTx/>
              <a:latin typeface="+mn-lt"/>
              <a:ea typeface="+mn-ea"/>
              <a:cs typeface="+mn-cs"/>
            </a:endParaRPr>
          </a:p>
        </p:txBody>
      </p:sp>
      <p:sp>
        <p:nvSpPr>
          <p:cNvPr id="11" name="Rechteck 10"/>
          <p:cNvSpPr/>
          <p:nvPr/>
        </p:nvSpPr>
        <p:spPr>
          <a:xfrm>
            <a:off x="5749159" y="2890741"/>
            <a:ext cx="1156137" cy="42001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Foliennummernplatzhalter 2"/>
          <p:cNvSpPr>
            <a:spLocks noGrp="1"/>
          </p:cNvSpPr>
          <p:nvPr>
            <p:ph type="sldNum" sz="quarter" idx="12"/>
          </p:nvPr>
        </p:nvSpPr>
        <p:spPr/>
        <p:txBody>
          <a:bodyPr/>
          <a:lstStyle/>
          <a:p>
            <a:fld id="{535302CB-9945-4074-A751-93380961EE3F}" type="slidenum">
              <a:rPr lang="de-CH" smtClean="0">
                <a:latin typeface="+mn-lt"/>
              </a:rPr>
              <a:pPr/>
              <a:t>97</a:t>
            </a:fld>
            <a:endParaRPr lang="de-CH" dirty="0">
              <a:latin typeface="+mn-lt"/>
            </a:endParaRPr>
          </a:p>
        </p:txBody>
      </p:sp>
    </p:spTree>
    <p:extLst>
      <p:ext uri="{BB962C8B-B14F-4D97-AF65-F5344CB8AC3E}">
        <p14:creationId xmlns:p14="http://schemas.microsoft.com/office/powerpoint/2010/main" val="423528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1"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16528" y="188640"/>
            <a:ext cx="6955971" cy="432048"/>
          </a:xfrm>
        </p:spPr>
        <p:txBody>
          <a:bodyPr/>
          <a:lstStyle/>
          <a:p>
            <a:r>
              <a:rPr lang="de-CH" sz="1800" b="1" dirty="0" smtClean="0"/>
              <a:t>Umsetzung in Abhängigkeit der Qualitätssicherungsstufe</a:t>
            </a:r>
            <a:endParaRPr lang="de-CH" sz="1800" b="1" dirty="0"/>
          </a:p>
        </p:txBody>
      </p:sp>
      <p:sp>
        <p:nvSpPr>
          <p:cNvPr id="3" name="Inhaltsplatzhalter 2"/>
          <p:cNvSpPr>
            <a:spLocks noGrp="1"/>
          </p:cNvSpPr>
          <p:nvPr>
            <p:ph idx="1"/>
          </p:nvPr>
        </p:nvSpPr>
        <p:spPr>
          <a:xfrm>
            <a:off x="878572" y="1052736"/>
            <a:ext cx="7344816" cy="5184576"/>
          </a:xfrm>
        </p:spPr>
        <p:txBody>
          <a:bodyPr>
            <a:normAutofit/>
          </a:bodyPr>
          <a:lstStyle/>
          <a:p>
            <a:pPr marL="0" indent="0">
              <a:buNone/>
            </a:pPr>
            <a:endParaRPr lang="de-CH" sz="1900" dirty="0" smtClean="0">
              <a:solidFill>
                <a:srgbClr val="FF0000"/>
              </a:solidFill>
            </a:endParaRPr>
          </a:p>
          <a:p>
            <a:pPr marL="0" indent="0">
              <a:buNone/>
            </a:pPr>
            <a:r>
              <a:rPr lang="de-CH" sz="1900" dirty="0" smtClean="0">
                <a:solidFill>
                  <a:srgbClr val="FF0000"/>
                </a:solidFill>
              </a:rPr>
              <a:t>Was ist zu tun?</a:t>
            </a:r>
          </a:p>
          <a:p>
            <a:pPr marL="0" indent="0">
              <a:buNone/>
            </a:pPr>
            <a:endParaRPr lang="de-CH" sz="1900" dirty="0" smtClean="0"/>
          </a:p>
          <a:p>
            <a:pPr marL="176213" lvl="1" indent="-176213">
              <a:buFont typeface="Arial" pitchFamily="34" charset="0"/>
              <a:buChar char="•"/>
            </a:pPr>
            <a:r>
              <a:rPr lang="de-CH" sz="1900" dirty="0" smtClean="0"/>
              <a:t>Brandschutzpläne</a:t>
            </a:r>
          </a:p>
          <a:p>
            <a:pPr marL="176213" lvl="1" indent="-176213">
              <a:buFont typeface="Arial" pitchFamily="34" charset="0"/>
              <a:buChar char="•"/>
            </a:pPr>
            <a:r>
              <a:rPr lang="de-CH" sz="1900" dirty="0" err="1" smtClean="0"/>
              <a:t>Entrauchungskonzept</a:t>
            </a:r>
            <a:r>
              <a:rPr lang="de-CH" sz="1900" dirty="0" smtClean="0"/>
              <a:t> NRWA</a:t>
            </a:r>
          </a:p>
          <a:p>
            <a:pPr marL="176213" lvl="1" indent="-176213">
              <a:buFont typeface="Arial" pitchFamily="34" charset="0"/>
              <a:buChar char="•"/>
            </a:pPr>
            <a:r>
              <a:rPr lang="de-CH" sz="1900" dirty="0" smtClean="0"/>
              <a:t>Revisionsunterlagen Brandschutz</a:t>
            </a:r>
          </a:p>
          <a:p>
            <a:pPr marL="176213" lvl="1" indent="-176213">
              <a:buFont typeface="Arial" pitchFamily="34" charset="0"/>
              <a:buChar char="•"/>
            </a:pPr>
            <a:r>
              <a:rPr lang="de-CH" sz="1900" dirty="0" smtClean="0"/>
              <a:t>Behördliche Abnahme</a:t>
            </a:r>
          </a:p>
          <a:p>
            <a:pPr marL="176213" lvl="1" indent="-176213">
              <a:buNone/>
            </a:pPr>
            <a:endParaRPr lang="de-CH" sz="2000" dirty="0" smtClean="0"/>
          </a:p>
          <a:p>
            <a:pPr marL="176213" lvl="1" indent="-176213">
              <a:buNone/>
            </a:pPr>
            <a:endParaRPr lang="de-CH" sz="2000" dirty="0" smtClean="0"/>
          </a:p>
          <a:p>
            <a:pPr marL="176213" lvl="1" indent="-176213">
              <a:buFont typeface="Arial" pitchFamily="34" charset="0"/>
              <a:buChar char="•"/>
            </a:pPr>
            <a:endParaRPr lang="de-CH" sz="1900" dirty="0" smtClean="0"/>
          </a:p>
          <a:p>
            <a:endParaRPr lang="de-CH" sz="1900" dirty="0"/>
          </a:p>
        </p:txBody>
      </p:sp>
      <p:pic>
        <p:nvPicPr>
          <p:cNvPr id="22536" name="Picture 8" descr="http://upload.wikimedia.org/wikipedia/commons/7/79/Wollschl%C3%A4ger_Hochregal.jpg"/>
          <p:cNvPicPr>
            <a:picLocks noChangeAspect="1" noChangeArrowheads="1"/>
          </p:cNvPicPr>
          <p:nvPr/>
        </p:nvPicPr>
        <p:blipFill>
          <a:blip r:embed="rId3" cstate="print"/>
          <a:srcRect/>
          <a:stretch>
            <a:fillRect/>
          </a:stretch>
        </p:blipFill>
        <p:spPr bwMode="auto">
          <a:xfrm>
            <a:off x="4371518" y="3447497"/>
            <a:ext cx="4320540" cy="2926080"/>
          </a:xfrm>
          <a:prstGeom prst="rect">
            <a:avLst/>
          </a:prstGeom>
          <a:noFill/>
        </p:spPr>
      </p:pic>
      <p:sp>
        <p:nvSpPr>
          <p:cNvPr id="4" name="Foliennummernplatzhalter 3"/>
          <p:cNvSpPr>
            <a:spLocks noGrp="1"/>
          </p:cNvSpPr>
          <p:nvPr>
            <p:ph type="sldNum" sz="quarter" idx="12"/>
          </p:nvPr>
        </p:nvSpPr>
        <p:spPr/>
        <p:txBody>
          <a:bodyPr/>
          <a:lstStyle/>
          <a:p>
            <a:fld id="{535302CB-9945-4074-A751-93380961EE3F}" type="slidenum">
              <a:rPr lang="de-CH" smtClean="0">
                <a:latin typeface="+mn-lt"/>
              </a:rPr>
              <a:pPr/>
              <a:t>98</a:t>
            </a:fld>
            <a:endParaRPr lang="de-CH" dirty="0">
              <a:latin typeface="+mn-lt"/>
            </a:endParaRPr>
          </a:p>
        </p:txBody>
      </p:sp>
    </p:spTree>
    <p:extLst>
      <p:ext uri="{BB962C8B-B14F-4D97-AF65-F5344CB8AC3E}">
        <p14:creationId xmlns:p14="http://schemas.microsoft.com/office/powerpoint/2010/main" val="246806804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57350" y="188640"/>
            <a:ext cx="6743700" cy="432048"/>
          </a:xfrm>
        </p:spPr>
        <p:txBody>
          <a:bodyPr/>
          <a:lstStyle/>
          <a:p>
            <a:r>
              <a:rPr lang="de-CH" sz="1800" b="1" dirty="0" smtClean="0"/>
              <a:t>Umsetzung in Abhängigkeit der Qualitätssicherungsstufe</a:t>
            </a:r>
            <a:endParaRPr lang="de-CH" sz="1800" b="1" dirty="0"/>
          </a:p>
        </p:txBody>
      </p:sp>
      <p:sp>
        <p:nvSpPr>
          <p:cNvPr id="9" name="Inhaltsplatzhalter 8"/>
          <p:cNvSpPr>
            <a:spLocks noGrp="1"/>
          </p:cNvSpPr>
          <p:nvPr>
            <p:ph idx="1"/>
          </p:nvPr>
        </p:nvSpPr>
        <p:spPr>
          <a:xfrm>
            <a:off x="900000" y="1655473"/>
            <a:ext cx="7344816" cy="4718042"/>
          </a:xfrm>
        </p:spPr>
        <p:txBody>
          <a:bodyPr>
            <a:normAutofit/>
          </a:bodyPr>
          <a:lstStyle/>
          <a:p>
            <a:r>
              <a:rPr lang="de-CH" sz="1900" dirty="0" smtClean="0">
                <a:solidFill>
                  <a:schemeClr val="tx1"/>
                </a:solidFill>
              </a:rPr>
              <a:t>3.4.1 Qualitätssicherungsstufen (QSS) für Teilbereiche mit besonderen Brandrisiken (Teil 2)</a:t>
            </a:r>
          </a:p>
          <a:p>
            <a:endParaRPr lang="de-CH" dirty="0" smtClean="0">
              <a:solidFill>
                <a:schemeClr val="tx1"/>
              </a:solidFill>
            </a:endParaRPr>
          </a:p>
          <a:p>
            <a:endParaRPr lang="de-CH" dirty="0" smtClean="0">
              <a:solidFill>
                <a:schemeClr val="tx1"/>
              </a:solidFill>
            </a:endParaRPr>
          </a:p>
          <a:p>
            <a:endParaRPr lang="de-CH" dirty="0" smtClean="0">
              <a:solidFill>
                <a:schemeClr val="tx1"/>
              </a:solidFill>
            </a:endParaRPr>
          </a:p>
          <a:p>
            <a:endParaRPr lang="de-CH" dirty="0" smtClean="0">
              <a:solidFill>
                <a:schemeClr val="tx1"/>
              </a:solidFill>
            </a:endParaRPr>
          </a:p>
          <a:p>
            <a:endParaRPr lang="de-CH" dirty="0" smtClean="0">
              <a:solidFill>
                <a:schemeClr val="tx1"/>
              </a:solidFill>
            </a:endParaRPr>
          </a:p>
          <a:p>
            <a:endParaRPr lang="de-CH" dirty="0" smtClean="0">
              <a:solidFill>
                <a:schemeClr val="tx1"/>
              </a:solidFill>
            </a:endParaRPr>
          </a:p>
          <a:p>
            <a:endParaRPr lang="de-CH" dirty="0" smtClean="0">
              <a:solidFill>
                <a:schemeClr val="tx1"/>
              </a:solidFill>
            </a:endParaRPr>
          </a:p>
          <a:p>
            <a:endParaRPr lang="de-CH" dirty="0" smtClean="0">
              <a:solidFill>
                <a:schemeClr val="tx1"/>
              </a:solidFill>
            </a:endParaRPr>
          </a:p>
          <a:p>
            <a:endParaRPr lang="de-CH" dirty="0" smtClean="0">
              <a:solidFill>
                <a:schemeClr val="tx1"/>
              </a:solidFill>
            </a:endParaRPr>
          </a:p>
          <a:p>
            <a:endParaRPr lang="de-CH" dirty="0" smtClean="0">
              <a:solidFill>
                <a:schemeClr val="tx1"/>
              </a:solidFill>
            </a:endParaRPr>
          </a:p>
          <a:p>
            <a:endParaRPr lang="de-CH" dirty="0" smtClean="0">
              <a:solidFill>
                <a:schemeClr val="tx1"/>
              </a:solidFill>
            </a:endParaRPr>
          </a:p>
          <a:p>
            <a:endParaRPr lang="de-CH" baseline="30000" dirty="0" smtClean="0">
              <a:solidFill>
                <a:schemeClr val="tx1"/>
              </a:solidFill>
            </a:endParaRPr>
          </a:p>
          <a:p>
            <a:endParaRPr lang="de-CH" baseline="30000" dirty="0" smtClean="0">
              <a:solidFill>
                <a:schemeClr val="tx1"/>
              </a:solidFill>
            </a:endParaRPr>
          </a:p>
          <a:p>
            <a:endParaRPr lang="de-CH" baseline="30000" dirty="0" smtClean="0">
              <a:solidFill>
                <a:schemeClr val="tx1"/>
              </a:solidFill>
            </a:endParaRPr>
          </a:p>
        </p:txBody>
      </p:sp>
      <p:pic>
        <p:nvPicPr>
          <p:cNvPr id="3076" name="Picture 4"/>
          <p:cNvPicPr>
            <a:picLocks noChangeAspect="1" noChangeArrowheads="1"/>
          </p:cNvPicPr>
          <p:nvPr/>
        </p:nvPicPr>
        <p:blipFill>
          <a:blip r:embed="rId3" cstate="print"/>
          <a:srcRect/>
          <a:stretch>
            <a:fillRect/>
          </a:stretch>
        </p:blipFill>
        <p:spPr bwMode="auto">
          <a:xfrm>
            <a:off x="984455" y="2344428"/>
            <a:ext cx="7200000" cy="555556"/>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a:stretch>
            <a:fillRect/>
          </a:stretch>
        </p:blipFill>
        <p:spPr bwMode="auto">
          <a:xfrm>
            <a:off x="984454" y="2882002"/>
            <a:ext cx="7200000" cy="3444444"/>
          </a:xfrm>
          <a:prstGeom prst="rect">
            <a:avLst/>
          </a:prstGeom>
          <a:noFill/>
          <a:ln w="9525">
            <a:noFill/>
            <a:miter lim="800000"/>
            <a:headEnd/>
            <a:tailEnd/>
          </a:ln>
        </p:spPr>
      </p:pic>
      <p:sp>
        <p:nvSpPr>
          <p:cNvPr id="11" name="Rechteck 10"/>
          <p:cNvSpPr/>
          <p:nvPr/>
        </p:nvSpPr>
        <p:spPr>
          <a:xfrm>
            <a:off x="1037230" y="3630314"/>
            <a:ext cx="3466532" cy="464023"/>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Rechteck 13"/>
          <p:cNvSpPr/>
          <p:nvPr/>
        </p:nvSpPr>
        <p:spPr>
          <a:xfrm>
            <a:off x="1039504" y="4476476"/>
            <a:ext cx="3466532" cy="504966"/>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Rechteck 14"/>
          <p:cNvSpPr/>
          <p:nvPr/>
        </p:nvSpPr>
        <p:spPr>
          <a:xfrm>
            <a:off x="4540236" y="2866040"/>
            <a:ext cx="1219119" cy="2129050"/>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Rechteck 17"/>
          <p:cNvSpPr/>
          <p:nvPr/>
        </p:nvSpPr>
        <p:spPr>
          <a:xfrm>
            <a:off x="1041779" y="2868315"/>
            <a:ext cx="3466532" cy="188793"/>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Rechteck 18"/>
          <p:cNvSpPr/>
          <p:nvPr/>
        </p:nvSpPr>
        <p:spPr>
          <a:xfrm>
            <a:off x="1030406" y="3239079"/>
            <a:ext cx="3466532" cy="188793"/>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Rechteck 19"/>
          <p:cNvSpPr/>
          <p:nvPr/>
        </p:nvSpPr>
        <p:spPr>
          <a:xfrm>
            <a:off x="1029542" y="4148929"/>
            <a:ext cx="3466532" cy="286602"/>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Inhaltsplatzhalter 2"/>
          <p:cNvSpPr txBox="1">
            <a:spLocks/>
          </p:cNvSpPr>
          <p:nvPr/>
        </p:nvSpPr>
        <p:spPr>
          <a:xfrm>
            <a:off x="878572" y="1052736"/>
            <a:ext cx="7344816" cy="5184576"/>
          </a:xfrm>
          <a:prstGeom prst="rect">
            <a:avLst/>
          </a:prstGeom>
          <a:noFill/>
        </p:spPr>
        <p:txBody>
          <a:bodyPr vert="horz" lIns="91440" tIns="45720" rIns="91440" bIns="45720" rtlCol="0">
            <a:normAutofit/>
          </a:bodyPr>
          <a:lstStyle/>
          <a:p>
            <a:pPr marL="0" marR="0" lvl="0" indent="0" algn="l" defTabSz="914400" rtl="0" eaLnBrk="1" fontAlgn="auto" latinLnBrk="0" hangingPunct="1">
              <a:lnSpc>
                <a:spcPct val="100000"/>
              </a:lnSpc>
              <a:spcBef>
                <a:spcPts val="1200"/>
              </a:spcBef>
              <a:buClrTx/>
              <a:buSzTx/>
              <a:buFont typeface="Arial" pitchFamily="34" charset="0"/>
              <a:buNone/>
              <a:tabLst/>
              <a:defRPr/>
            </a:pPr>
            <a:r>
              <a:rPr lang="de-CH" sz="1900" dirty="0" smtClean="0"/>
              <a:t>Beispiel 2: Verkaufsgeschäft (Mall, Atrium, Umbau unter Betrieb)</a:t>
            </a:r>
            <a:endParaRPr kumimoji="0" lang="de-CH" sz="1900" b="0" i="0" u="none" strike="noStrike" kern="1200" cap="none" spc="0" normalizeH="0" baseline="0" noProof="0" dirty="0">
              <a:ln>
                <a:noFill/>
              </a:ln>
              <a:solidFill>
                <a:srgbClr val="0070C0"/>
              </a:solidFill>
              <a:effectLst/>
              <a:uLnTx/>
              <a:uFillTx/>
              <a:latin typeface="+mn-lt"/>
              <a:ea typeface="+mn-ea"/>
              <a:cs typeface="+mn-cs"/>
            </a:endParaRPr>
          </a:p>
        </p:txBody>
      </p:sp>
      <p:sp>
        <p:nvSpPr>
          <p:cNvPr id="16" name="Rechteck 15"/>
          <p:cNvSpPr/>
          <p:nvPr/>
        </p:nvSpPr>
        <p:spPr>
          <a:xfrm>
            <a:off x="4563449" y="2407281"/>
            <a:ext cx="1164689" cy="42001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Foliennummernplatzhalter 2"/>
          <p:cNvSpPr>
            <a:spLocks noGrp="1"/>
          </p:cNvSpPr>
          <p:nvPr>
            <p:ph type="sldNum" sz="quarter" idx="12"/>
          </p:nvPr>
        </p:nvSpPr>
        <p:spPr/>
        <p:txBody>
          <a:bodyPr/>
          <a:lstStyle/>
          <a:p>
            <a:fld id="{535302CB-9945-4074-A751-93380961EE3F}" type="slidenum">
              <a:rPr lang="de-CH" smtClean="0">
                <a:latin typeface="+mn-lt"/>
              </a:rPr>
              <a:pPr/>
              <a:t>99</a:t>
            </a:fld>
            <a:endParaRPr lang="de-CH" dirty="0">
              <a:latin typeface="+mn-lt"/>
            </a:endParaRPr>
          </a:p>
        </p:txBody>
      </p:sp>
    </p:spTree>
    <p:extLst>
      <p:ext uri="{BB962C8B-B14F-4D97-AF65-F5344CB8AC3E}">
        <p14:creationId xmlns:p14="http://schemas.microsoft.com/office/powerpoint/2010/main" val="399612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8" grpId="0" animBg="1"/>
      <p:bldP spid="19" grpId="0" animBg="1"/>
      <p:bldP spid="20" grpId="0" animBg="1"/>
      <p:bldP spid="16" grpId="0" animBg="1"/>
    </p:bldLst>
  </p:timing>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0</TotalTime>
  <Words>8055</Words>
  <Application>Microsoft Office PowerPoint</Application>
  <PresentationFormat>Bildschirmpräsentation (4:3)</PresentationFormat>
  <Paragraphs>1438</Paragraphs>
  <Slides>106</Slides>
  <Notes>105</Notes>
  <HiddenSlides>1</HiddenSlides>
  <MMClips>0</MMClips>
  <ScaleCrop>false</ScaleCrop>
  <HeadingPairs>
    <vt:vector size="8" baseType="variant">
      <vt:variant>
        <vt:lpstr>Verwendete Schriftarten</vt:lpstr>
      </vt:variant>
      <vt:variant>
        <vt:i4>14</vt:i4>
      </vt:variant>
      <vt:variant>
        <vt:lpstr>Design</vt:lpstr>
      </vt:variant>
      <vt:variant>
        <vt:i4>2</vt:i4>
      </vt:variant>
      <vt:variant>
        <vt:lpstr>Eingebettete OLE-Server</vt:lpstr>
      </vt:variant>
      <vt:variant>
        <vt:i4>1</vt:i4>
      </vt:variant>
      <vt:variant>
        <vt:lpstr>Folientitel</vt:lpstr>
      </vt:variant>
      <vt:variant>
        <vt:i4>106</vt:i4>
      </vt:variant>
    </vt:vector>
  </HeadingPairs>
  <TitlesOfParts>
    <vt:vector size="123" baseType="lpstr">
      <vt:lpstr>Arial</vt:lpstr>
      <vt:lpstr>MetaNormal</vt:lpstr>
      <vt:lpstr>Wingdings</vt:lpstr>
      <vt:lpstr>Lucida Sans Unicode</vt:lpstr>
      <vt:lpstr>MetaBold</vt:lpstr>
      <vt:lpstr>Meta-Normal</vt:lpstr>
      <vt:lpstr>MetaPro-Bold</vt:lpstr>
      <vt:lpstr>Arial Narrow</vt:lpstr>
      <vt:lpstr>Meta Normal</vt:lpstr>
      <vt:lpstr>Bryant Medium</vt:lpstr>
      <vt:lpstr>Bryant Regular</vt:lpstr>
      <vt:lpstr>Times New Roman</vt:lpstr>
      <vt:lpstr>Lucida Grande</vt:lpstr>
      <vt:lpstr>Calibri</vt:lpstr>
      <vt:lpstr>blank</vt:lpstr>
      <vt:lpstr>Benutzerdefiniertes Design</vt:lpstr>
      <vt:lpstr>Acrobat Document</vt:lpstr>
      <vt:lpstr>Neue Brandschutzvorschriften 2015</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Neue BS-Vorschriften</vt:lpstr>
      <vt:lpstr>Inhalt</vt:lpstr>
      <vt:lpstr>Ausgangslage</vt:lpstr>
      <vt:lpstr>Ausgangslage</vt:lpstr>
      <vt:lpstr>Ausgangslage</vt:lpstr>
      <vt:lpstr>Ausgangslage</vt:lpstr>
      <vt:lpstr>Ausgangslage</vt:lpstr>
      <vt:lpstr>Ausgangslage</vt:lpstr>
      <vt:lpstr>Projektauftrag</vt:lpstr>
      <vt:lpstr>Projektauftrag</vt:lpstr>
      <vt:lpstr>Ziele</vt:lpstr>
      <vt:lpstr>Ziele</vt:lpstr>
      <vt:lpstr>Definitionen</vt:lpstr>
      <vt:lpstr>Qualitätssicherungsstufe</vt:lpstr>
      <vt:lpstr>Qualitätssicherungsstufe</vt:lpstr>
      <vt:lpstr>Qualitätssicherungsstufe</vt:lpstr>
      <vt:lpstr>Qualitätssicherungsstufe</vt:lpstr>
      <vt:lpstr>Qualitätssicherungsstufe</vt:lpstr>
      <vt:lpstr>Qualitätssicherungsstufe</vt:lpstr>
      <vt:lpstr>Qualitätssicherungsstufe</vt:lpstr>
      <vt:lpstr>Qualitätssicherungsstufe</vt:lpstr>
      <vt:lpstr>Allgemeine Umsetzung</vt:lpstr>
      <vt:lpstr>Allgemeine Umsetzung</vt:lpstr>
      <vt:lpstr>Allgemeine Umsetzung</vt:lpstr>
      <vt:lpstr>Allgemeine Umsetzung</vt:lpstr>
      <vt:lpstr>Allgemeine Umsetzung</vt:lpstr>
      <vt:lpstr>Allgemeine Umsetzung</vt:lpstr>
      <vt:lpstr>Umsetzung in Abhängigkeit der Qualitätssicherungsstufe</vt:lpstr>
      <vt:lpstr>Umsetzung in Abhängigkeit der Qualitätssicherungsstufe</vt:lpstr>
      <vt:lpstr>Umsetzung in Abhängigkeit der Qualitätssicherungsstufe</vt:lpstr>
      <vt:lpstr>Umsetzung in Abhängigkeit der Qualitätssicherungsstufe</vt:lpstr>
      <vt:lpstr>Umsetzung in Abhängigkeit der Qualitätssicherungsstufe</vt:lpstr>
      <vt:lpstr>Umsetzung in Abhängigkeit der Qualitätssicherungsstufe</vt:lpstr>
      <vt:lpstr>Abgrenzung</vt:lpstr>
      <vt:lpstr>Übergangsbestimmungen</vt:lpstr>
      <vt:lpstr>Zusammenfassung</vt:lpstr>
      <vt:lpstr>Weitere Erleichterungen (auszugsweise)</vt:lpstr>
      <vt:lpstr>PowerPoint-Präsentation</vt:lpstr>
      <vt:lpstr> Danke für die Aufmerksamkeit!   Referat unter: www.llv.li  Amt für Bau und Infrastruktur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Nadine Küng</dc:creator>
  <cp:lastModifiedBy>Gsteu Manfred</cp:lastModifiedBy>
  <cp:revision>198</cp:revision>
  <cp:lastPrinted>2015-04-07T14:24:58Z</cp:lastPrinted>
  <dcterms:created xsi:type="dcterms:W3CDTF">2014-10-27T13:51:33Z</dcterms:created>
  <dcterms:modified xsi:type="dcterms:W3CDTF">2015-04-08T07:54:08Z</dcterms:modified>
</cp:coreProperties>
</file>